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19"/>
  </p:notesMasterIdLst>
  <p:handoutMasterIdLst>
    <p:handoutMasterId r:id="rId20"/>
  </p:handoutMasterIdLst>
  <p:sldIdLst>
    <p:sldId id="360" r:id="rId2"/>
    <p:sldId id="366" r:id="rId3"/>
    <p:sldId id="363" r:id="rId4"/>
    <p:sldId id="368" r:id="rId5"/>
    <p:sldId id="367" r:id="rId6"/>
    <p:sldId id="369" r:id="rId7"/>
    <p:sldId id="370" r:id="rId8"/>
    <p:sldId id="371" r:id="rId9"/>
    <p:sldId id="372" r:id="rId10"/>
    <p:sldId id="373" r:id="rId11"/>
    <p:sldId id="374" r:id="rId12"/>
    <p:sldId id="375" r:id="rId13"/>
    <p:sldId id="376" r:id="rId14"/>
    <p:sldId id="327" r:id="rId15"/>
    <p:sldId id="335" r:id="rId16"/>
    <p:sldId id="377" r:id="rId17"/>
    <p:sldId id="378" r:id="rId18"/>
  </p:sldIdLst>
  <p:sldSz cx="9144000" cy="6858000" type="screen4x3"/>
  <p:notesSz cx="7315200" cy="9601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8650" autoAdjust="0"/>
  </p:normalViewPr>
  <p:slideViewPr>
    <p:cSldViewPr snapToGrid="0">
      <p:cViewPr varScale="1">
        <p:scale>
          <a:sx n="87" d="100"/>
          <a:sy n="87" d="100"/>
        </p:scale>
        <p:origin x="2226"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1662" y="-14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dirty="0" smtClean="0">
                <a:latin typeface="+mn-lt"/>
              </a:rPr>
              <a:t>Engineering Writing: Class 1</a:t>
            </a:r>
            <a:endParaRPr lang="en-US" dirty="0">
              <a:latin typeface="+mn-lt"/>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C3553E7-BF37-4C9B-A0CD-1A64BA358225}" type="slidenum">
              <a:rPr lang="en-US" sz="1200" smtClean="0">
                <a:latin typeface="+mn-lt"/>
              </a:rPr>
              <a:t>‹#›</a:t>
            </a:fld>
            <a:endParaRPr lang="en-US" sz="1200" dirty="0">
              <a:latin typeface="+mn-lt"/>
            </a:endParaRPr>
          </a:p>
        </p:txBody>
      </p:sp>
    </p:spTree>
    <p:extLst>
      <p:ext uri="{BB962C8B-B14F-4D97-AF65-F5344CB8AC3E}">
        <p14:creationId xmlns:p14="http://schemas.microsoft.com/office/powerpoint/2010/main" val="25839574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4" name="Shape 4"/>
          <p:cNvSpPr>
            <a:spLocks noGrp="1" noRot="1" noChangeAspect="1"/>
          </p:cNvSpPr>
          <p:nvPr>
            <p:ph type="sldImg" idx="3"/>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6" name="Shape 6"/>
          <p:cNvSpPr txBox="1">
            <a:spLocks noGrp="1"/>
          </p:cNvSpPr>
          <p:nvPr>
            <p:ph type="ftr" idx="11"/>
          </p:nvPr>
        </p:nvSpPr>
        <p:spPr>
          <a:xfrm>
            <a:off x="1" y="9119474"/>
            <a:ext cx="3169919" cy="480060"/>
          </a:xfrm>
          <a:prstGeom prst="rect">
            <a:avLst/>
          </a:prstGeom>
          <a:noFill/>
          <a:ln>
            <a:noFill/>
          </a:ln>
        </p:spPr>
        <p:txBody>
          <a:bodyPr lIns="96645" tIns="96645" rIns="96645" bIns="96645" anchor="b" anchorCtr="0"/>
          <a:lstStyle>
            <a:lvl1pPr marL="0" marR="0" indent="0" algn="l" rtl="0">
              <a:lnSpc>
                <a:spcPct val="100000"/>
              </a:lnSpc>
              <a:spcBef>
                <a:spcPts val="0"/>
              </a:spcBef>
              <a:spcAft>
                <a:spcPts val="0"/>
              </a:spcAft>
              <a:buClr>
                <a:srgbClr val="000000"/>
              </a:buClr>
              <a:buFont typeface="Arial"/>
              <a:buNone/>
              <a:defRPr sz="1200">
                <a:latin typeface="Calibri" panose="020F0502020204030204" pitchFamily="34" charset="0"/>
              </a:defRPr>
            </a:lvl1pPr>
            <a:lvl2pPr marL="483306" marR="0" indent="0" algn="l" rtl="0">
              <a:lnSpc>
                <a:spcPct val="100000"/>
              </a:lnSpc>
              <a:spcBef>
                <a:spcPts val="0"/>
              </a:spcBef>
              <a:spcAft>
                <a:spcPts val="0"/>
              </a:spcAft>
              <a:buClr>
                <a:srgbClr val="000000"/>
              </a:buClr>
              <a:buFont typeface="Arial"/>
              <a:buNone/>
              <a:defRPr/>
            </a:lvl2pPr>
            <a:lvl3pPr marL="966612" marR="0" indent="0" algn="l" rtl="0">
              <a:lnSpc>
                <a:spcPct val="100000"/>
              </a:lnSpc>
              <a:spcBef>
                <a:spcPts val="0"/>
              </a:spcBef>
              <a:spcAft>
                <a:spcPts val="0"/>
              </a:spcAft>
              <a:buClr>
                <a:srgbClr val="000000"/>
              </a:buClr>
              <a:buFont typeface="Arial"/>
              <a:buNone/>
              <a:defRPr/>
            </a:lvl3pPr>
            <a:lvl4pPr marL="1449918" marR="0" indent="0" algn="l" rtl="0">
              <a:lnSpc>
                <a:spcPct val="100000"/>
              </a:lnSpc>
              <a:spcBef>
                <a:spcPts val="0"/>
              </a:spcBef>
              <a:spcAft>
                <a:spcPts val="0"/>
              </a:spcAft>
              <a:buClr>
                <a:srgbClr val="000000"/>
              </a:buClr>
              <a:buFont typeface="Arial"/>
              <a:buNone/>
              <a:defRPr/>
            </a:lvl4pPr>
            <a:lvl5pPr marL="1933224" marR="0" indent="0" algn="l" rtl="0">
              <a:lnSpc>
                <a:spcPct val="100000"/>
              </a:lnSpc>
              <a:spcBef>
                <a:spcPts val="0"/>
              </a:spcBef>
              <a:spcAft>
                <a:spcPts val="0"/>
              </a:spcAft>
              <a:buClr>
                <a:srgbClr val="000000"/>
              </a:buClr>
              <a:buFont typeface="Arial"/>
              <a:buNone/>
              <a:defRPr/>
            </a:lvl5pPr>
            <a:lvl6pPr marL="2416531" marR="0" indent="0" algn="l" rtl="0">
              <a:lnSpc>
                <a:spcPct val="100000"/>
              </a:lnSpc>
              <a:spcBef>
                <a:spcPts val="0"/>
              </a:spcBef>
              <a:spcAft>
                <a:spcPts val="0"/>
              </a:spcAft>
              <a:buClr>
                <a:srgbClr val="000000"/>
              </a:buClr>
              <a:buFont typeface="Arial"/>
              <a:buNone/>
              <a:defRPr/>
            </a:lvl6pPr>
            <a:lvl7pPr marL="2899837" marR="0" indent="0" algn="l" rtl="0">
              <a:lnSpc>
                <a:spcPct val="100000"/>
              </a:lnSpc>
              <a:spcBef>
                <a:spcPts val="0"/>
              </a:spcBef>
              <a:spcAft>
                <a:spcPts val="0"/>
              </a:spcAft>
              <a:buClr>
                <a:srgbClr val="000000"/>
              </a:buClr>
              <a:buFont typeface="Arial"/>
              <a:buNone/>
              <a:defRPr/>
            </a:lvl7pPr>
            <a:lvl8pPr marL="3383143" marR="0" indent="0" algn="l" rtl="0">
              <a:lnSpc>
                <a:spcPct val="100000"/>
              </a:lnSpc>
              <a:spcBef>
                <a:spcPts val="0"/>
              </a:spcBef>
              <a:spcAft>
                <a:spcPts val="0"/>
              </a:spcAft>
              <a:buClr>
                <a:srgbClr val="000000"/>
              </a:buClr>
              <a:buFont typeface="Arial"/>
              <a:buNone/>
              <a:defRPr/>
            </a:lvl8pPr>
            <a:lvl9pPr marL="3866449" marR="0" indent="0" algn="l" rtl="0">
              <a:lnSpc>
                <a:spcPct val="100000"/>
              </a:lnSpc>
              <a:spcBef>
                <a:spcPts val="0"/>
              </a:spcBef>
              <a:spcAft>
                <a:spcPts val="0"/>
              </a:spcAft>
              <a:buClr>
                <a:srgbClr val="000000"/>
              </a:buClr>
              <a:buFont typeface="Arial"/>
              <a:buNone/>
              <a:defRPr/>
            </a:lvl9pPr>
          </a:lstStyle>
          <a:p>
            <a:r>
              <a:rPr lang="en-US" smtClean="0"/>
              <a:t>Michael Alley: Scientific Writing Course</a:t>
            </a:r>
            <a:endParaRPr lang="en-US" dirty="0"/>
          </a:p>
        </p:txBody>
      </p:sp>
      <p:sp>
        <p:nvSpPr>
          <p:cNvPr id="7" name="Shape 7"/>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rtl val="0"/>
              </a:defRPr>
            </a:lvl1pPr>
          </a:lstStyle>
          <a:p>
            <a:pPr>
              <a:buClr>
                <a:schemeClr val="dk1"/>
              </a:buClr>
              <a:buSzPct val="25000"/>
            </a:pPr>
            <a:fld id="{00000000-1234-1234-1234-123412341234}" type="slidenum">
              <a:rPr lang="en-US" smtClean="0"/>
              <a:pPr>
                <a:buClr>
                  <a:schemeClr val="dk1"/>
                </a:buClr>
                <a:buSzPct val="25000"/>
              </a:pPr>
              <a:t>‹#›</a:t>
            </a:fld>
            <a:endParaRPr lang="en-US" dirty="0"/>
          </a:p>
        </p:txBody>
      </p:sp>
    </p:spTree>
    <p:extLst>
      <p:ext uri="{BB962C8B-B14F-4D97-AF65-F5344CB8AC3E}">
        <p14:creationId xmlns:p14="http://schemas.microsoft.com/office/powerpoint/2010/main" val="4190658444"/>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tabLst>
        <a:tab pos="457200" algn="l"/>
      </a:tabLst>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t>
            </a:r>
            <a:r>
              <a:rPr lang="en-US" altLang="en-US" dirty="0" smtClean="0"/>
              <a:t>file discusses the style and form associated with </a:t>
            </a:r>
            <a:r>
              <a:rPr lang="en-US" altLang="en-US" dirty="0" smtClean="0"/>
              <a:t>writing emails and letters </a:t>
            </a:r>
            <a:r>
              <a:rPr lang="en-US" altLang="en-US" dirty="0" smtClean="0"/>
              <a:t>in scientific </a:t>
            </a:r>
            <a:r>
              <a:rPr lang="en-US" altLang="en-US" dirty="0" smtClean="0"/>
              <a:t>writing. </a:t>
            </a:r>
            <a:r>
              <a:rPr lang="en-US" altLang="en-US" dirty="0"/>
              <a:t>More discussion can be found in </a:t>
            </a:r>
            <a:r>
              <a:rPr lang="en-US" altLang="en-US" dirty="0" smtClean="0"/>
              <a:t>the first section of Lesson 9 </a:t>
            </a:r>
            <a:r>
              <a:rPr lang="en-US" altLang="en-US" dirty="0"/>
              <a:t>of </a:t>
            </a:r>
            <a:r>
              <a:rPr lang="en-US" altLang="en-US" i="1" dirty="0"/>
              <a:t>The Craft of Scientific Writing, </a:t>
            </a:r>
            <a:r>
              <a:rPr lang="en-US" altLang="en-US" dirty="0"/>
              <a:t>4</a:t>
            </a:r>
            <a:r>
              <a:rPr lang="en-US" altLang="en-US" baseline="30000" dirty="0"/>
              <a:t>th</a:t>
            </a:r>
            <a:r>
              <a:rPr lang="en-US" altLang="en-US" dirty="0"/>
              <a:t> ed</a:t>
            </a:r>
            <a:r>
              <a:rPr lang="en-US" altLang="en-US" dirty="0" smtClean="0"/>
              <a:t>. (which will be abbreviated CSW throughout this handout):</a:t>
            </a:r>
            <a:r>
              <a:rPr lang="en-US" altLang="en-US" baseline="0" dirty="0" smtClean="0"/>
              <a:t> CSW, pp. 154-165.</a:t>
            </a:r>
            <a:endParaRPr lang="en-US" altLang="en-US" dirty="0"/>
          </a:p>
          <a:p>
            <a:endParaRPr lang="en-US" dirty="0"/>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a:t>
            </a:fld>
            <a:endParaRPr lang="en-US"/>
          </a:p>
        </p:txBody>
      </p:sp>
      <p:sp>
        <p:nvSpPr>
          <p:cNvPr id="5" name="Shape 6"/>
          <p:cNvSpPr txBox="1">
            <a:spLocks noGrp="1"/>
          </p:cNvSpPr>
          <p:nvPr>
            <p:ph type="ftr" idx="11"/>
          </p:nvPr>
        </p:nvSpPr>
        <p:spPr>
          <a:xfrm>
            <a:off x="0" y="906926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cs typeface="Arial"/>
                <a:sym typeface="Arial"/>
                <a:rtl val="0"/>
              </a:rPr>
              <a:t>Michael Alley: Scientific Writing Course</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spTree>
    <p:extLst>
      <p:ext uri="{BB962C8B-B14F-4D97-AF65-F5344CB8AC3E}">
        <p14:creationId xmlns:p14="http://schemas.microsoft.com/office/powerpoint/2010/main" val="61985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dirty="0" smtClean="0"/>
              <a:t>CSW: pp. 156-157</a:t>
            </a:r>
            <a:r>
              <a:rPr lang="en-US" baseline="0" dirty="0" smtClean="0"/>
              <a:t> (also, pp. 5-8).</a:t>
            </a:r>
            <a:endParaRPr lang="en-US" dirty="0" smtClean="0"/>
          </a:p>
        </p:txBody>
      </p:sp>
      <p:sp>
        <p:nvSpPr>
          <p:cNvPr id="4"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cs typeface="Arial"/>
                <a:sym typeface="Arial"/>
                <a:rtl val="0"/>
              </a:rPr>
              <a:t>Michael Alley: Scientific Writing Course</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sp>
        <p:nvSpPr>
          <p:cNvPr id="2" name="Slide Number Placeholder 1"/>
          <p:cNvSpPr>
            <a:spLocks noGrp="1"/>
          </p:cNvSpPr>
          <p:nvPr>
            <p:ph type="sldNum" idx="12"/>
          </p:nvPr>
        </p:nvSpPr>
        <p:spPr>
          <a:xfrm>
            <a:off x="3657600" y="8662004"/>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10</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Tree>
    <p:extLst>
      <p:ext uri="{BB962C8B-B14F-4D97-AF65-F5344CB8AC3E}">
        <p14:creationId xmlns:p14="http://schemas.microsoft.com/office/powerpoint/2010/main" val="1010791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dirty="0" smtClean="0"/>
              <a:t>Have the students pair up and discuss</a:t>
            </a:r>
            <a:r>
              <a:rPr lang="en-US" baseline="0" dirty="0" smtClean="0"/>
              <a:t> the exercise on the slide above. You might tell them that no single level of persuasion exists for each type of email. However, they should be able to rank the ranges of persuasion. </a:t>
            </a:r>
            <a:r>
              <a:rPr lang="en-US" dirty="0" smtClean="0"/>
              <a:t>CSW: pp. 156-157</a:t>
            </a:r>
            <a:r>
              <a:rPr lang="en-US" baseline="0" dirty="0" smtClean="0"/>
              <a:t> (also, pp. 5-8).</a:t>
            </a:r>
            <a:endParaRPr lang="en-US" dirty="0" smtClean="0"/>
          </a:p>
        </p:txBody>
      </p:sp>
      <p:sp>
        <p:nvSpPr>
          <p:cNvPr id="4"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cs typeface="Arial"/>
                <a:sym typeface="Arial"/>
                <a:rtl val="0"/>
              </a:rPr>
              <a:t>Michael Alley: Scientific Writing Course</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sp>
        <p:nvSpPr>
          <p:cNvPr id="2" name="Slide Number Placeholder 1"/>
          <p:cNvSpPr>
            <a:spLocks noGrp="1"/>
          </p:cNvSpPr>
          <p:nvPr>
            <p:ph type="sldNum" idx="12"/>
          </p:nvPr>
        </p:nvSpPr>
        <p:spPr>
          <a:xfrm>
            <a:off x="3657600" y="8662004"/>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11</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Tree>
    <p:extLst>
      <p:ext uri="{BB962C8B-B14F-4D97-AF65-F5344CB8AC3E}">
        <p14:creationId xmlns:p14="http://schemas.microsoft.com/office/powerpoint/2010/main" val="189379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dirty="0" smtClean="0"/>
              <a:t>Ask the students what they came up with in the exercise. </a:t>
            </a:r>
            <a:r>
              <a:rPr lang="en-US" baseline="0" dirty="0" smtClean="0"/>
              <a:t>Although they might not come up with the exact order depicted here, they should have the announcement and thank you to the left and the job application email and petition for grade change to the right. Remind them that no single level of persuasion exists for each type of email. However, they should be able to rank the ranges of persuasion. </a:t>
            </a:r>
            <a:r>
              <a:rPr lang="en-US" dirty="0" smtClean="0"/>
              <a:t>Be</a:t>
            </a:r>
            <a:r>
              <a:rPr lang="en-US" baseline="0" dirty="0" smtClean="0"/>
              <a:t> sure to preview this slide in the slideshow model before projecting so that you know what comes next. </a:t>
            </a:r>
            <a:r>
              <a:rPr lang="en-US" dirty="0" smtClean="0"/>
              <a:t>CSW: pp. 156-157</a:t>
            </a:r>
            <a:r>
              <a:rPr lang="en-US" baseline="0" dirty="0" smtClean="0"/>
              <a:t> (also, pp. 5-8).</a:t>
            </a:r>
            <a:endParaRPr lang="en-US" dirty="0" smtClean="0"/>
          </a:p>
        </p:txBody>
      </p:sp>
      <p:sp>
        <p:nvSpPr>
          <p:cNvPr id="4"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cs typeface="Arial"/>
                <a:sym typeface="Arial"/>
                <a:rtl val="0"/>
              </a:rPr>
              <a:t>Michael Alley: Scientific Writing Course</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sp>
        <p:nvSpPr>
          <p:cNvPr id="2" name="Slide Number Placeholder 1"/>
          <p:cNvSpPr>
            <a:spLocks noGrp="1"/>
          </p:cNvSpPr>
          <p:nvPr>
            <p:ph type="sldNum" idx="12"/>
          </p:nvPr>
        </p:nvSpPr>
        <p:spPr>
          <a:xfrm>
            <a:off x="3657600" y="8662004"/>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12</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Tree>
    <p:extLst>
      <p:ext uri="{BB962C8B-B14F-4D97-AF65-F5344CB8AC3E}">
        <p14:creationId xmlns:p14="http://schemas.microsoft.com/office/powerpoint/2010/main" val="95709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dirty="0" smtClean="0"/>
              <a:t>I usually ask the students to recall what we mean by the words</a:t>
            </a:r>
            <a:r>
              <a:rPr lang="en-US" baseline="0" dirty="0" smtClean="0"/>
              <a:t> “format” (layout and typography) and “mechanics” (grammar, punctuation, usage, and spelling. The text book defines all these words. </a:t>
            </a:r>
            <a:r>
              <a:rPr lang="en-US" dirty="0" smtClean="0"/>
              <a:t>CSW: pp. 157-158</a:t>
            </a:r>
            <a:r>
              <a:rPr lang="en-US" baseline="0" dirty="0" smtClean="0"/>
              <a:t> (also, pp. 8-11).</a:t>
            </a:r>
            <a:endParaRPr lang="en-US" dirty="0" smtClean="0"/>
          </a:p>
        </p:txBody>
      </p:sp>
      <p:sp>
        <p:nvSpPr>
          <p:cNvPr id="4"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cs typeface="Arial"/>
                <a:sym typeface="Arial"/>
                <a:rtl val="0"/>
              </a:rPr>
              <a:t>Michael Alley: Scientific Writing Course</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sp>
        <p:nvSpPr>
          <p:cNvPr id="2" name="Slide Number Placeholder 1"/>
          <p:cNvSpPr>
            <a:spLocks noGrp="1"/>
          </p:cNvSpPr>
          <p:nvPr>
            <p:ph type="sldNum" idx="12"/>
          </p:nvPr>
        </p:nvSpPr>
        <p:spPr>
          <a:xfrm>
            <a:off x="3657600" y="8662004"/>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13</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Tree>
    <p:extLst>
      <p:ext uri="{BB962C8B-B14F-4D97-AF65-F5344CB8AC3E}">
        <p14:creationId xmlns:p14="http://schemas.microsoft.com/office/powerpoint/2010/main" val="122106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cap="flat"/>
        </p:spPr>
      </p:sp>
      <p:sp>
        <p:nvSpPr>
          <p:cNvPr id="53251" name="Rectangle 3"/>
          <p:cNvSpPr>
            <a:spLocks noGrp="1" noChangeArrowheads="1"/>
          </p:cNvSpPr>
          <p:nvPr>
            <p:ph type="body" idx="1"/>
          </p:nvPr>
        </p:nvSpPr>
        <p:spPr>
          <a:noFill/>
        </p:spPr>
        <p:txBody>
          <a:bodyPr/>
          <a:lstStyle/>
          <a:p>
            <a:r>
              <a:rPr lang="en-US" altLang="en-US" dirty="0" smtClean="0">
                <a:latin typeface="Arial" panose="020B0604020202020204" pitchFamily="34" charset="0"/>
              </a:rPr>
              <a:t>On this slide, </a:t>
            </a:r>
            <a:r>
              <a:rPr lang="en-US" altLang="en-US" dirty="0" smtClean="0">
                <a:latin typeface="Arial" panose="020B0604020202020204" pitchFamily="34" charset="0"/>
              </a:rPr>
              <a:t>ask</a:t>
            </a:r>
            <a:r>
              <a:rPr lang="en-US" altLang="en-US" baseline="0" dirty="0" smtClean="0">
                <a:latin typeface="Arial" panose="020B0604020202020204" pitchFamily="34" charset="0"/>
              </a:rPr>
              <a:t> the students what is meant by typography and layout. As a simple definition, typography includes the choice of type and the size of type. In scientific writing, those choices have to be professional. Layout, on the other hand, is the positioning of typeface on the page. Shown in the example letter is a common letter format in professional writing—many artists refer to this one as semi-block (as opposed to another common format called block, which has all the text blocks begin on the left margin). CSW: Appendix D.</a:t>
            </a:r>
            <a:endParaRPr lang="en-US" altLang="en-US" dirty="0" smtClean="0">
              <a:latin typeface="Arial" panose="020B0604020202020204" pitchFamily="34" charset="0"/>
            </a:endParaRPr>
          </a:p>
        </p:txBody>
      </p:sp>
      <p:sp>
        <p:nvSpPr>
          <p:cNvPr id="2" name="Slide Number Placeholder 1"/>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14</a:t>
            </a:fld>
            <a:endParaRPr lang="en-US" dirty="0"/>
          </a:p>
        </p:txBody>
      </p:sp>
    </p:spTree>
    <p:extLst>
      <p:ext uri="{BB962C8B-B14F-4D97-AF65-F5344CB8AC3E}">
        <p14:creationId xmlns:p14="http://schemas.microsoft.com/office/powerpoint/2010/main" val="2236629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website “Writing Guidelines for Engineering and Science” contains a professional format for emails that students can download: http://www.craftofscientificwriting.com/email_format.html</a:t>
            </a:r>
            <a:endParaRPr lang="en-US" dirty="0"/>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15</a:t>
            </a:fld>
            <a:endParaRPr lang="en-US" dirty="0"/>
          </a:p>
        </p:txBody>
      </p:sp>
    </p:spTree>
    <p:extLst>
      <p:ext uri="{BB962C8B-B14F-4D97-AF65-F5344CB8AC3E}">
        <p14:creationId xmlns:p14="http://schemas.microsoft.com/office/powerpoint/2010/main" val="3563925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dirty="0" smtClean="0"/>
              <a:t>The website “Writing Guidelines for Engineering and Science” contains a professional format for emails that students can download: http://www.craftofscientificwriting.com/letter_format.html</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t>16</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Tree>
    <p:extLst>
      <p:ext uri="{BB962C8B-B14F-4D97-AF65-F5344CB8AC3E}">
        <p14:creationId xmlns:p14="http://schemas.microsoft.com/office/powerpoint/2010/main" val="298397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t>
            </a:r>
            <a:r>
              <a:rPr lang="en-US" altLang="en-US" dirty="0" smtClean="0"/>
              <a:t>file </a:t>
            </a:r>
            <a:r>
              <a:rPr lang="en-US" altLang="en-US" dirty="0" smtClean="0"/>
              <a:t>has analyzed</a:t>
            </a:r>
            <a:r>
              <a:rPr lang="en-US" altLang="en-US" baseline="0" dirty="0" smtClean="0"/>
              <a:t> </a:t>
            </a:r>
            <a:r>
              <a:rPr lang="en-US" altLang="en-US" dirty="0" smtClean="0"/>
              <a:t>audience,</a:t>
            </a:r>
            <a:r>
              <a:rPr lang="en-US" altLang="en-US" baseline="0" dirty="0" smtClean="0"/>
              <a:t> purpose, and occasion in the</a:t>
            </a:r>
            <a:r>
              <a:rPr lang="en-US" altLang="en-US" dirty="0" smtClean="0"/>
              <a:t> writing emails and letters </a:t>
            </a:r>
            <a:r>
              <a:rPr lang="en-US" altLang="en-US" dirty="0" smtClean="0"/>
              <a:t>in scientific </a:t>
            </a:r>
            <a:r>
              <a:rPr lang="en-US" altLang="en-US" dirty="0" smtClean="0"/>
              <a:t>writing. </a:t>
            </a:r>
            <a:r>
              <a:rPr lang="en-US" altLang="en-US" dirty="0"/>
              <a:t>More discussion can be found in </a:t>
            </a:r>
            <a:r>
              <a:rPr lang="en-US" altLang="en-US" dirty="0" smtClean="0"/>
              <a:t>the first section of Lesson 9 </a:t>
            </a:r>
            <a:r>
              <a:rPr lang="en-US" altLang="en-US" dirty="0"/>
              <a:t>of </a:t>
            </a:r>
            <a:r>
              <a:rPr lang="en-US" altLang="en-US" i="1" dirty="0"/>
              <a:t>The Craft of Scientific Writing, </a:t>
            </a:r>
            <a:r>
              <a:rPr lang="en-US" altLang="en-US" dirty="0"/>
              <a:t>4</a:t>
            </a:r>
            <a:r>
              <a:rPr lang="en-US" altLang="en-US" baseline="30000" dirty="0"/>
              <a:t>th</a:t>
            </a:r>
            <a:r>
              <a:rPr lang="en-US" altLang="en-US" dirty="0"/>
              <a:t> ed</a:t>
            </a:r>
            <a:r>
              <a:rPr lang="en-US" altLang="en-US" dirty="0" smtClean="0"/>
              <a:t>. </a:t>
            </a:r>
            <a:r>
              <a:rPr lang="en-US" altLang="en-US" dirty="0" smtClean="0"/>
              <a:t>Related</a:t>
            </a:r>
            <a:r>
              <a:rPr lang="en-US" altLang="en-US" baseline="0" dirty="0" smtClean="0"/>
              <a:t> files contain perspectives of structure and language in writing emails and letters.</a:t>
            </a:r>
            <a:endParaRPr lang="en-US" altLang="en-US" dirty="0"/>
          </a:p>
          <a:p>
            <a:endParaRPr lang="en-US" dirty="0"/>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17</a:t>
            </a:fld>
            <a:endParaRPr lang="en-US"/>
          </a:p>
        </p:txBody>
      </p:sp>
      <p:sp>
        <p:nvSpPr>
          <p:cNvPr id="5" name="Shape 6"/>
          <p:cNvSpPr txBox="1">
            <a:spLocks noGrp="1"/>
          </p:cNvSpPr>
          <p:nvPr>
            <p:ph type="ftr" idx="11"/>
          </p:nvPr>
        </p:nvSpPr>
        <p:spPr>
          <a:xfrm>
            <a:off x="0" y="906926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cs typeface="Arial"/>
                <a:sym typeface="Arial"/>
                <a:rtl val="0"/>
              </a:rPr>
              <a:t>Michael Alley: Scientific Writing Course</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spTree>
    <p:extLst>
      <p:ext uri="{BB962C8B-B14F-4D97-AF65-F5344CB8AC3E}">
        <p14:creationId xmlns:p14="http://schemas.microsoft.com/office/powerpoint/2010/main" val="6136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t>An essential ingredient of any technical document is content. Certainly</a:t>
            </a:r>
            <a:r>
              <a:rPr lang="en-US" altLang="en-US" baseline="0" dirty="0" smtClean="0"/>
              <a:t> y</a:t>
            </a:r>
            <a:r>
              <a:rPr lang="en-US" altLang="en-US" dirty="0" smtClean="0"/>
              <a:t>ou need not have every detail set in stone before you begin writing, but you should have the overall “story” of the document before you commit time to writing the document.</a:t>
            </a:r>
          </a:p>
        </p:txBody>
      </p:sp>
      <p:sp>
        <p:nvSpPr>
          <p:cNvPr id="4"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cs typeface="Arial"/>
                <a:sym typeface="Arial"/>
                <a:rtl val="0"/>
              </a:rPr>
              <a:t>Michael Alley: Scientific Writing Course</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sp>
        <p:nvSpPr>
          <p:cNvPr id="2" name="Slide Number Placeholder 1"/>
          <p:cNvSpPr>
            <a:spLocks noGrp="1"/>
          </p:cNvSpPr>
          <p:nvPr>
            <p:ph type="sldNum" idx="12"/>
          </p:nvPr>
        </p:nvSpPr>
        <p:spPr>
          <a:xfrm>
            <a:off x="3657600" y="8662004"/>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2</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Tree>
    <p:extLst>
      <p:ext uri="{BB962C8B-B14F-4D97-AF65-F5344CB8AC3E}">
        <p14:creationId xmlns:p14="http://schemas.microsoft.com/office/powerpoint/2010/main" val="245440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dirty="0" smtClean="0"/>
              <a:t>Example of content for a simple email that makes an announcement. The decision to address the </a:t>
            </a:r>
            <a:r>
              <a:rPr lang="en-US" i="1" dirty="0" smtClean="0"/>
              <a:t>why </a:t>
            </a:r>
            <a:r>
              <a:rPr lang="en-US" dirty="0" smtClean="0"/>
              <a:t>would depend on the audience,</a:t>
            </a:r>
            <a:r>
              <a:rPr lang="en-US" baseline="0" dirty="0" smtClean="0"/>
              <a:t> purpose, and </a:t>
            </a:r>
            <a:r>
              <a:rPr lang="en-US" dirty="0" smtClean="0"/>
              <a:t>occasion.</a:t>
            </a:r>
            <a:endParaRPr lang="en-US" dirty="0"/>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3</a:t>
            </a:fld>
            <a:endParaRPr lang="en-US" dirty="0"/>
          </a:p>
        </p:txBody>
      </p:sp>
      <p:sp>
        <p:nvSpPr>
          <p:cNvPr id="5" name="Shape 6"/>
          <p:cNvSpPr txBox="1">
            <a:spLocks noGrp="1"/>
          </p:cNvSpPr>
          <p:nvPr>
            <p:ph type="ftr" idx="11"/>
          </p:nvPr>
        </p:nvSpPr>
        <p:spPr>
          <a:xfrm>
            <a:off x="0" y="906926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cs typeface="Arial"/>
                <a:sym typeface="Arial"/>
                <a:rtl val="0"/>
              </a:rPr>
              <a:t>Michael Alley: Scientific Writing Course</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spTree>
    <p:extLst>
      <p:ext uri="{BB962C8B-B14F-4D97-AF65-F5344CB8AC3E}">
        <p14:creationId xmlns:p14="http://schemas.microsoft.com/office/powerpoint/2010/main" val="419527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dirty="0" smtClean="0"/>
              <a:t>CSW: pp. 154-156</a:t>
            </a:r>
            <a:r>
              <a:rPr lang="en-US" baseline="0" dirty="0" smtClean="0"/>
              <a:t> (also, pp. 3-5).</a:t>
            </a:r>
            <a:endParaRPr lang="en-US" dirty="0" smtClean="0"/>
          </a:p>
        </p:txBody>
      </p:sp>
      <p:sp>
        <p:nvSpPr>
          <p:cNvPr id="4"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cs typeface="Arial"/>
                <a:sym typeface="Arial"/>
                <a:rtl val="0"/>
              </a:rPr>
              <a:t>Michael Alley: Scientific Writing Course</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sp>
        <p:nvSpPr>
          <p:cNvPr id="2" name="Slide Number Placeholder 1"/>
          <p:cNvSpPr>
            <a:spLocks noGrp="1"/>
          </p:cNvSpPr>
          <p:nvPr>
            <p:ph type="sldNum" idx="12"/>
          </p:nvPr>
        </p:nvSpPr>
        <p:spPr>
          <a:xfrm>
            <a:off x="3657600" y="8662004"/>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4</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Tree>
    <p:extLst>
      <p:ext uri="{BB962C8B-B14F-4D97-AF65-F5344CB8AC3E}">
        <p14:creationId xmlns:p14="http://schemas.microsoft.com/office/powerpoint/2010/main" val="418023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dirty="0" smtClean="0"/>
              <a:t>This particular weak example I have seen students write in many ways. Here, the student has written a</a:t>
            </a:r>
            <a:r>
              <a:rPr lang="en-US" baseline="0" dirty="0" smtClean="0"/>
              <a:t> sentence in a job application email or letter without considering the audience. Few employers around the world would recognize E </a:t>
            </a:r>
            <a:r>
              <a:rPr lang="en-US" baseline="0" dirty="0" err="1" smtClean="0"/>
              <a:t>Mch</a:t>
            </a:r>
            <a:r>
              <a:rPr lang="en-US" baseline="0" dirty="0" smtClean="0"/>
              <a:t> 211 and E </a:t>
            </a:r>
            <a:r>
              <a:rPr lang="en-US" baseline="0" dirty="0" err="1" smtClean="0"/>
              <a:t>Mch</a:t>
            </a:r>
            <a:r>
              <a:rPr lang="en-US" baseline="0" dirty="0" smtClean="0"/>
              <a:t> 212 are. For that to happen, the employer would have had to attend that particular institution recently. I show this example as an excerpt from an actual job application email and ask the students for their comments. Usually they identify right away the incorrect targeting of audience. Then I animate in the takeaway and the revision. </a:t>
            </a:r>
            <a:r>
              <a:rPr lang="en-US" dirty="0" smtClean="0"/>
              <a:t>CSW: pp. 154-156</a:t>
            </a:r>
            <a:r>
              <a:rPr lang="en-US" baseline="0" dirty="0" smtClean="0"/>
              <a:t> (also, pp. 3-5).</a:t>
            </a:r>
            <a:endParaRPr lang="en-US" dirty="0" smtClean="0"/>
          </a:p>
        </p:txBody>
      </p:sp>
      <p:sp>
        <p:nvSpPr>
          <p:cNvPr id="4"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cs typeface="Arial"/>
                <a:sym typeface="Arial"/>
                <a:rtl val="0"/>
              </a:rPr>
              <a:t>Michael Alley: Scientific Writing Course</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sp>
        <p:nvSpPr>
          <p:cNvPr id="2" name="Slide Number Placeholder 1"/>
          <p:cNvSpPr>
            <a:spLocks noGrp="1"/>
          </p:cNvSpPr>
          <p:nvPr>
            <p:ph type="sldNum" idx="12"/>
          </p:nvPr>
        </p:nvSpPr>
        <p:spPr>
          <a:xfrm>
            <a:off x="3657600" y="8662004"/>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5</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Tree>
    <p:extLst>
      <p:ext uri="{BB962C8B-B14F-4D97-AF65-F5344CB8AC3E}">
        <p14:creationId xmlns:p14="http://schemas.microsoft.com/office/powerpoint/2010/main" val="114238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dirty="0" smtClean="0"/>
              <a:t>CSW</a:t>
            </a:r>
            <a:r>
              <a:rPr lang="en-US" dirty="0" smtClean="0"/>
              <a:t>: </a:t>
            </a:r>
            <a:r>
              <a:rPr lang="en-US" dirty="0" smtClean="0"/>
              <a:t>p.</a:t>
            </a:r>
            <a:r>
              <a:rPr lang="en-US" baseline="0" dirty="0" smtClean="0"/>
              <a:t> 161.</a:t>
            </a:r>
            <a:endParaRPr lang="en-US" dirty="0" smtClean="0"/>
          </a:p>
        </p:txBody>
      </p:sp>
      <p:sp>
        <p:nvSpPr>
          <p:cNvPr id="4"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cs typeface="Arial"/>
                <a:sym typeface="Arial"/>
                <a:rtl val="0"/>
              </a:rPr>
              <a:t>Michael Alley: Scientific Writing Course</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sp>
        <p:nvSpPr>
          <p:cNvPr id="2" name="Slide Number Placeholder 1"/>
          <p:cNvSpPr>
            <a:spLocks noGrp="1"/>
          </p:cNvSpPr>
          <p:nvPr>
            <p:ph type="sldNum" idx="12"/>
          </p:nvPr>
        </p:nvSpPr>
        <p:spPr>
          <a:xfrm>
            <a:off x="3657600" y="8662004"/>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6</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Tree>
    <p:extLst>
      <p:ext uri="{BB962C8B-B14F-4D97-AF65-F5344CB8AC3E}">
        <p14:creationId xmlns:p14="http://schemas.microsoft.com/office/powerpoint/2010/main" val="390880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dirty="0" smtClean="0"/>
              <a:t>CSW: p.</a:t>
            </a:r>
            <a:r>
              <a:rPr lang="en-US" baseline="0" dirty="0" smtClean="0"/>
              <a:t> 161.</a:t>
            </a:r>
            <a:endParaRPr lang="en-US" dirty="0" smtClean="0"/>
          </a:p>
        </p:txBody>
      </p:sp>
      <p:sp>
        <p:nvSpPr>
          <p:cNvPr id="4"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cs typeface="Arial"/>
                <a:sym typeface="Arial"/>
                <a:rtl val="0"/>
              </a:rPr>
              <a:t>Michael Alley: Scientific Writing Course</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sp>
        <p:nvSpPr>
          <p:cNvPr id="2" name="Slide Number Placeholder 1"/>
          <p:cNvSpPr>
            <a:spLocks noGrp="1"/>
          </p:cNvSpPr>
          <p:nvPr>
            <p:ph type="sldNum" idx="12"/>
          </p:nvPr>
        </p:nvSpPr>
        <p:spPr>
          <a:xfrm>
            <a:off x="3657600" y="8662004"/>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7</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Tree>
    <p:extLst>
      <p:ext uri="{BB962C8B-B14F-4D97-AF65-F5344CB8AC3E}">
        <p14:creationId xmlns:p14="http://schemas.microsoft.com/office/powerpoint/2010/main" val="142073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dirty="0" smtClean="0"/>
              <a:t>This particular weak example </a:t>
            </a:r>
            <a:r>
              <a:rPr lang="en-US" dirty="0" smtClean="0"/>
              <a:t>I see in with most attachments. The author names the file for himself or herself</a:t>
            </a:r>
            <a:r>
              <a:rPr lang="en-US" baseline="0" dirty="0" smtClean="0"/>
              <a:t>, but not for the audience that will receive the file, place it into a folder, and try to retrieve it later. To be retrieved, such a file needs to have the author’s name on it. On my own personal laptop, I have more than 100 files named resume.pdf that came from students seeking employment or a recommendation. Many comments in CSW about titles (page 158, for example) apply to names of files.</a:t>
            </a:r>
            <a:endParaRPr lang="en-US" dirty="0" smtClean="0"/>
          </a:p>
        </p:txBody>
      </p:sp>
      <p:sp>
        <p:nvSpPr>
          <p:cNvPr id="4"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cs typeface="Arial"/>
                <a:sym typeface="Arial"/>
                <a:rtl val="0"/>
              </a:rPr>
              <a:t>Michael Alley: Scientific Writing Course</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sp>
        <p:nvSpPr>
          <p:cNvPr id="2" name="Slide Number Placeholder 1"/>
          <p:cNvSpPr>
            <a:spLocks noGrp="1"/>
          </p:cNvSpPr>
          <p:nvPr>
            <p:ph type="sldNum" idx="12"/>
          </p:nvPr>
        </p:nvSpPr>
        <p:spPr>
          <a:xfrm>
            <a:off x="3657600" y="8662004"/>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8</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Tree>
    <p:extLst>
      <p:ext uri="{BB962C8B-B14F-4D97-AF65-F5344CB8AC3E}">
        <p14:creationId xmlns:p14="http://schemas.microsoft.com/office/powerpoint/2010/main" val="3988059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dirty="0" smtClean="0"/>
              <a:t>CSW: pp. 156-157</a:t>
            </a:r>
            <a:r>
              <a:rPr lang="en-US" baseline="0" dirty="0" smtClean="0"/>
              <a:t> (also, pp. 5-8).</a:t>
            </a:r>
            <a:endParaRPr lang="en-US" dirty="0" smtClean="0"/>
          </a:p>
        </p:txBody>
      </p:sp>
      <p:sp>
        <p:nvSpPr>
          <p:cNvPr id="4"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cs typeface="Arial"/>
                <a:sym typeface="Arial"/>
                <a:rtl val="0"/>
              </a:rPr>
              <a:t>Michael Alley: Scientific Writing Course</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sp>
        <p:nvSpPr>
          <p:cNvPr id="2" name="Slide Number Placeholder 1"/>
          <p:cNvSpPr>
            <a:spLocks noGrp="1"/>
          </p:cNvSpPr>
          <p:nvPr>
            <p:ph type="sldNum" idx="12"/>
          </p:nvPr>
        </p:nvSpPr>
        <p:spPr>
          <a:xfrm>
            <a:off x="3657600" y="8662004"/>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9</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Tree>
    <p:extLst>
      <p:ext uri="{BB962C8B-B14F-4D97-AF65-F5344CB8AC3E}">
        <p14:creationId xmlns:p14="http://schemas.microsoft.com/office/powerpoint/2010/main" val="2421742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sldNum" idx="12"/>
          </p:nvPr>
        </p:nvSpPr>
        <p:spPr>
          <a:xfrm>
            <a:off x="8556791" y="6333135"/>
            <a:ext cx="5486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400" b="0" i="0" u="none" strike="noStrike" cap="none" baseline="0">
                <a:solidFill>
                  <a:schemeClr val="lt1"/>
                </a:solidFill>
                <a:latin typeface="Calibri" panose="020F0502020204030204" pitchFamily="34" charset="0"/>
                <a:ea typeface="Calibri" panose="020F0502020204030204" pitchFamily="34" charset="0"/>
                <a:cs typeface="Arial"/>
                <a:sym typeface="Arial"/>
                <a:rtl val="0"/>
              </a:defRPr>
            </a:lvl1pPr>
          </a:lstStyle>
          <a:p>
            <a:pPr>
              <a:buClr>
                <a:schemeClr val="lt1"/>
              </a:buClr>
              <a:buSzPct val="25000"/>
              <a:buFont typeface="Arial"/>
              <a:buNone/>
            </a:pPr>
            <a:fld id="{00000000-1234-1234-1234-123412341234}" type="slidenum">
              <a:rPr lang="en-US" smtClean="0"/>
              <a:pPr>
                <a:buClr>
                  <a:schemeClr val="lt1"/>
                </a:buClr>
                <a:buSzPct val="25000"/>
                <a:buFont typeface="Arial"/>
                <a:buNone/>
              </a:pPr>
              <a:t>‹#›</a:t>
            </a:fld>
            <a:endParaRPr lang="en-US" dirty="0"/>
          </a:p>
        </p:txBody>
      </p:sp>
      <p:sp>
        <p:nvSpPr>
          <p:cNvPr id="19" name="Shape 19"/>
          <p:cNvSpPr txBox="1"/>
          <p:nvPr/>
        </p:nvSpPr>
        <p:spPr>
          <a:xfrm>
            <a:off x="2360076" y="1298235"/>
            <a:ext cx="1269899" cy="451499"/>
          </a:xfrm>
          <a:prstGeom prst="rect">
            <a:avLst/>
          </a:prstGeom>
          <a:noFill/>
          <a:ln>
            <a:noFill/>
          </a:ln>
        </p:spPr>
        <p:txBody>
          <a:bodyPr lIns="91425" tIns="91425" rIns="91425" bIns="91425" anchor="t" anchorCtr="0">
            <a:noAutofit/>
          </a:bodyPr>
          <a:lstStyle/>
          <a:p>
            <a:pPr>
              <a:spcBef>
                <a:spcPts val="0"/>
              </a:spcBef>
              <a:buNone/>
            </a:pPr>
            <a:endParaRPr sz="2400">
              <a:solidFill>
                <a:srgbClr val="F3F3F3"/>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1"/>
            <a:ext cx="7772400" cy="646331"/>
          </a:xfrm>
          <a:prstGeom prst="rect">
            <a:avLst/>
          </a:prstGeom>
        </p:spPr>
        <p:txBody>
          <a:bodyPr/>
          <a:lstStyle>
            <a:lvl1pPr>
              <a:defRPr sz="2800" b="1">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124202"/>
            <a:ext cx="6400800" cy="461665"/>
          </a:xfrm>
          <a:prstGeom prst="rect">
            <a:avLst/>
          </a:prstGeom>
        </p:spPr>
        <p:txBody>
          <a:bodyPr/>
          <a:lstStyle>
            <a:lvl1pPr marL="0" indent="0" algn="l">
              <a:buNone/>
              <a:defRPr sz="2400" b="1">
                <a:solidFill>
                  <a:schemeClr val="bg1"/>
                </a:solidFill>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6996113" y="6324600"/>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chemeClr val="bg1">
                    <a:lumMod val="75000"/>
                  </a:schemeClr>
                </a:solidFill>
                <a:cs typeface="+mn-cs"/>
              </a:defRPr>
            </a:lvl1pPr>
          </a:lstStyle>
          <a:p>
            <a:pPr>
              <a:defRPr/>
            </a:pPr>
            <a:endParaRPr lang="en-US" altLang="en-US" smtClean="0"/>
          </a:p>
          <a:p>
            <a:pPr>
              <a:defRPr/>
            </a:pPr>
            <a:fld id="{4BD4F810-AE6D-4C2E-8F9F-6C3ADD3A2630}" type="slidenum">
              <a:rPr lang="en-US" altLang="en-US" smtClean="0"/>
              <a:pPr>
                <a:defRPr/>
              </a:pPr>
              <a:t>‹#›</a:t>
            </a:fld>
            <a:endParaRPr lang="en-US" altLang="en-US"/>
          </a:p>
        </p:txBody>
      </p:sp>
    </p:spTree>
    <p:extLst>
      <p:ext uri="{BB962C8B-B14F-4D97-AF65-F5344CB8AC3E}">
        <p14:creationId xmlns:p14="http://schemas.microsoft.com/office/powerpoint/2010/main" val="55693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455412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
        <p:cNvGrpSpPr/>
        <p:nvPr/>
      </p:nvGrpSpPr>
      <p:grpSpPr>
        <a:xfrm>
          <a:off x="0" y="0"/>
          <a:ext cx="0" cy="0"/>
          <a:chOff x="0" y="0"/>
          <a:chExt cx="0" cy="0"/>
        </a:xfrm>
      </p:grpSpPr>
      <p:sp>
        <p:nvSpPr>
          <p:cNvPr id="11" name="Shape 11"/>
          <p:cNvSpPr txBox="1">
            <a:spLocks noGrp="1"/>
          </p:cNvSpPr>
          <p:nvPr>
            <p:ph type="sldNum" idx="12"/>
          </p:nvPr>
        </p:nvSpPr>
        <p:spPr>
          <a:xfrm>
            <a:off x="8556791" y="6333135"/>
            <a:ext cx="5486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400" b="0" i="0" u="none" strike="noStrike" cap="none" baseline="0">
                <a:solidFill>
                  <a:schemeClr val="lt1"/>
                </a:solidFill>
                <a:latin typeface="Calibri"/>
                <a:ea typeface="Calibri"/>
                <a:cs typeface="Calibri"/>
                <a:sym typeface="Calibri"/>
                <a:rtl val="0"/>
              </a:defRPr>
            </a:lvl1pPr>
          </a:lstStyle>
          <a:p>
            <a:pPr>
              <a:buClr>
                <a:schemeClr val="lt1"/>
              </a:buClr>
              <a:buSzPct val="25000"/>
              <a:buFont typeface="Arial"/>
              <a:buNone/>
            </a:pPr>
            <a:fld id="{00000000-1234-1234-1234-123412341234}" type="slidenum">
              <a:rPr lang="en-US" smtClean="0"/>
              <a:pPr>
                <a:buClr>
                  <a:schemeClr val="lt1"/>
                </a:buClr>
                <a:buSzPct val="25000"/>
                <a:buFont typeface="Arial"/>
                <a:buNone/>
              </a:pPr>
              <a:t>‹#›</a:t>
            </a:fld>
            <a:endParaRPr lang="en-US"/>
          </a:p>
        </p:txBody>
      </p:sp>
      <p:sp>
        <p:nvSpPr>
          <p:cNvPr id="13" name="Shape 13"/>
          <p:cNvSpPr txBox="1"/>
          <p:nvPr/>
        </p:nvSpPr>
        <p:spPr>
          <a:xfrm>
            <a:off x="4773076" y="2681133"/>
            <a:ext cx="1862699" cy="677100"/>
          </a:xfrm>
          <a:prstGeom prst="rect">
            <a:avLst/>
          </a:prstGeom>
          <a:noFill/>
          <a:ln>
            <a:noFill/>
          </a:ln>
        </p:spPr>
        <p:txBody>
          <a:bodyPr lIns="91425" tIns="91425" rIns="91425" bIns="91425" anchor="t" anchorCtr="0">
            <a:noAutofit/>
          </a:bodyPr>
          <a:lstStyle/>
          <a:p>
            <a:pPr>
              <a:spcBef>
                <a:spcPts val="0"/>
              </a:spcBef>
              <a:buNone/>
            </a:pPr>
            <a:endParaRPr sz="2400">
              <a:solidFill>
                <a:srgbClr val="F3F3F3"/>
              </a:solidFill>
              <a:latin typeface="Calibri"/>
              <a:ea typeface="Calibri"/>
              <a:cs typeface="Calibri"/>
              <a:sym typeface="Calibri"/>
            </a:endParaRPr>
          </a:p>
        </p:txBody>
      </p:sp>
      <p:sp>
        <p:nvSpPr>
          <p:cNvPr id="14" name="Shape 14"/>
          <p:cNvSpPr txBox="1"/>
          <p:nvPr/>
        </p:nvSpPr>
        <p:spPr>
          <a:xfrm>
            <a:off x="3751626" y="2257135"/>
            <a:ext cx="5309399" cy="825899"/>
          </a:xfrm>
          <a:prstGeom prst="rect">
            <a:avLst/>
          </a:prstGeom>
          <a:noFill/>
          <a:ln>
            <a:noFill/>
          </a:ln>
        </p:spPr>
        <p:txBody>
          <a:bodyPr lIns="91425" tIns="91425" rIns="91425" bIns="91425" anchor="t" anchorCtr="0">
            <a:noAutofit/>
          </a:bodyPr>
          <a:lstStyle/>
          <a:p>
            <a:pPr rtl="0">
              <a:spcBef>
                <a:spcPts val="0"/>
              </a:spcBef>
              <a:buNone/>
            </a:pPr>
            <a:endParaRPr sz="2400">
              <a:solidFill>
                <a:srgbClr val="FFFFFF"/>
              </a:solidFill>
              <a:latin typeface="Calibri"/>
              <a:ea typeface="Calibri"/>
              <a:cs typeface="Calibri"/>
              <a:sym typeface="Calibri"/>
            </a:endParaRPr>
          </a:p>
          <a:p>
            <a:pPr>
              <a:spcBef>
                <a:spcPts val="0"/>
              </a:spcBef>
              <a:buNone/>
            </a:pPr>
            <a:endParaRPr sz="2400">
              <a:solidFill>
                <a:srgbClr val="FFFFFF"/>
              </a:solidFill>
              <a:latin typeface="Calibri"/>
              <a:ea typeface="Calibri"/>
              <a:cs typeface="Calibri"/>
              <a:sym typeface="Calibri"/>
            </a:endParaRPr>
          </a:p>
        </p:txBody>
      </p:sp>
      <p:sp>
        <p:nvSpPr>
          <p:cNvPr id="15" name="Shape 15"/>
          <p:cNvSpPr txBox="1"/>
          <p:nvPr/>
        </p:nvSpPr>
        <p:spPr>
          <a:xfrm>
            <a:off x="3714751" y="2330868"/>
            <a:ext cx="5309399" cy="825899"/>
          </a:xfrm>
          <a:prstGeom prst="rect">
            <a:avLst/>
          </a:prstGeom>
          <a:noFill/>
          <a:ln>
            <a:noFill/>
          </a:ln>
        </p:spPr>
        <p:txBody>
          <a:bodyPr lIns="91425" tIns="91425" rIns="91425" bIns="91425" anchor="t" anchorCtr="0">
            <a:noAutofit/>
          </a:bodyPr>
          <a:lstStyle/>
          <a:p>
            <a:pPr rtl="0">
              <a:spcBef>
                <a:spcPts val="0"/>
              </a:spcBef>
              <a:buNone/>
            </a:pPr>
            <a:endParaRPr sz="2400" b="1">
              <a:latin typeface="Calibri"/>
              <a:ea typeface="Calibri"/>
              <a:cs typeface="Calibri"/>
              <a:sym typeface="Calibri"/>
            </a:endParaRPr>
          </a:p>
          <a:p>
            <a:pPr>
              <a:spcBef>
                <a:spcPts val="0"/>
              </a:spcBef>
              <a:buNone/>
            </a:pPr>
            <a:endParaRPr sz="2400" b="1">
              <a:latin typeface="Calibri"/>
              <a:ea typeface="Calibri"/>
              <a:cs typeface="Calibri"/>
              <a:sym typeface="Calibri"/>
            </a:endParaRPr>
          </a:p>
        </p:txBody>
      </p:sp>
      <p:sp>
        <p:nvSpPr>
          <p:cNvPr id="16" name="Shape 16"/>
          <p:cNvSpPr txBox="1"/>
          <p:nvPr/>
        </p:nvSpPr>
        <p:spPr>
          <a:xfrm>
            <a:off x="4341551" y="2908502"/>
            <a:ext cx="5309399" cy="825899"/>
          </a:xfrm>
          <a:prstGeom prst="rect">
            <a:avLst/>
          </a:prstGeom>
          <a:noFill/>
          <a:ln>
            <a:noFill/>
          </a:ln>
        </p:spPr>
        <p:txBody>
          <a:bodyPr lIns="91425" tIns="91425" rIns="91425" bIns="91425" anchor="t" anchorCtr="0">
            <a:noAutofit/>
          </a:bodyPr>
          <a:lstStyle/>
          <a:p>
            <a:pPr>
              <a:spcBef>
                <a:spcPts val="0"/>
              </a:spcBef>
              <a:buNone/>
            </a:pPr>
            <a:endParaRPr sz="2400" b="1">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57" r:id="rId3"/>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62000" y="2438400"/>
            <a:ext cx="7696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solidFill>
                  <a:srgbClr val="000000"/>
                </a:solidFill>
                <a:latin typeface="Arial" panose="020B0604020202020204" pitchFamily="34" charset="0"/>
              </a:rPr>
              <a:t>Additional slides to address common questions from audience</a:t>
            </a:r>
          </a:p>
        </p:txBody>
      </p:sp>
      <p:sp>
        <p:nvSpPr>
          <p:cNvPr id="2" name="TextBox 1"/>
          <p:cNvSpPr txBox="1"/>
          <p:nvPr/>
        </p:nvSpPr>
        <p:spPr>
          <a:xfrm>
            <a:off x="44970" y="36703"/>
            <a:ext cx="8769246" cy="523220"/>
          </a:xfrm>
          <a:prstGeom prst="rect">
            <a:avLst/>
          </a:prstGeom>
          <a:noFill/>
        </p:spPr>
        <p:txBody>
          <a:bodyPr wrap="square" rtlCol="0">
            <a:spAutoFit/>
          </a:bodyPr>
          <a:lstStyle/>
          <a:p>
            <a:endParaRPr lang="en-US" sz="2800" b="1" dirty="0" smtClean="0">
              <a:solidFill>
                <a:schemeClr val="tx1"/>
              </a:solidFill>
              <a:latin typeface="Calibri" panose="020F0502020204030204" pitchFamily="34" charset="0"/>
            </a:endParaRPr>
          </a:p>
        </p:txBody>
      </p:sp>
      <p:pic>
        <p:nvPicPr>
          <p:cNvPr id="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93" y="0"/>
            <a:ext cx="10725150" cy="713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152400" y="152400"/>
            <a:ext cx="5129610"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smtClean="0">
                <a:ln>
                  <a:noFill/>
                </a:ln>
                <a:solidFill>
                  <a:srgbClr val="FFFFFF"/>
                </a:solidFill>
                <a:effectLst/>
                <a:uLnTx/>
                <a:uFillTx/>
                <a:latin typeface="Calibri" panose="020F0502020204030204" pitchFamily="34" charset="0"/>
                <a:cs typeface="Arial" panose="020B0604020202020204" pitchFamily="34" charset="0"/>
                <a:sym typeface="Arial"/>
                <a:rtl val="0"/>
              </a:rPr>
              <a:t>Emails and Letters: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FFFFFF"/>
                </a:solidFill>
              </a:rPr>
              <a:t>Audience, Purpose, and Occasion</a:t>
            </a:r>
            <a:endParaRPr kumimoji="0" lang="en-US" altLang="en-US" b="1" i="0" u="none" strike="noStrike" kern="0" cap="none" spc="0" normalizeH="0" baseline="0" noProof="0" dirty="0">
              <a:ln>
                <a:noFill/>
              </a:ln>
              <a:solidFill>
                <a:srgbClr val="FFFFFF"/>
              </a:solidFill>
              <a:effectLst/>
              <a:uLnTx/>
              <a:uFillTx/>
              <a:sym typeface="Arial"/>
              <a:rtl val="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0265" y="4930776"/>
            <a:ext cx="1381525" cy="2206624"/>
          </a:xfrm>
          <a:prstGeom prst="rect">
            <a:avLst/>
          </a:prstGeom>
        </p:spPr>
      </p:pic>
    </p:spTree>
    <p:extLst>
      <p:ext uri="{BB962C8B-B14F-4D97-AF65-F5344CB8AC3E}">
        <p14:creationId xmlns:p14="http://schemas.microsoft.com/office/powerpoint/2010/main" val="2451934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9" name="Rectangle 18"/>
          <p:cNvSpPr/>
          <p:nvPr/>
        </p:nvSpPr>
        <p:spPr bwMode="auto">
          <a:xfrm>
            <a:off x="0" y="3697288"/>
            <a:ext cx="9144000" cy="838200"/>
          </a:xfrm>
          <a:prstGeom prst="rect">
            <a:avLst/>
          </a:prstGeom>
          <a:gradFill flip="none" rotWithShape="1">
            <a:gsLst>
              <a:gs pos="0">
                <a:schemeClr val="accent2"/>
              </a:gs>
              <a:gs pos="0">
                <a:schemeClr val="accent2"/>
              </a:gs>
              <a:gs pos="100000">
                <a:srgbClr val="92D050"/>
              </a:gs>
            </a:gsLst>
            <a:lin ang="0" scaled="1"/>
            <a:tileRect/>
          </a:gradFill>
          <a:ln w="12700" cap="flat" cmpd="sng" algn="ctr">
            <a:solidFill>
              <a:schemeClr val="accent3">
                <a:lumMod val="10000"/>
              </a:schemeClr>
            </a:solidFill>
            <a:prstDash val="solid"/>
            <a:round/>
            <a:headEnd type="none" w="med" len="med"/>
            <a:tailEnd type="none" w="med" len="med"/>
          </a:ln>
          <a:effectLst/>
          <a:extLst/>
        </p:spPr>
        <p:txBody>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0" cap="none" spc="0" normalizeH="0" baseline="0" noProof="0" smtClean="0">
              <a:ln>
                <a:noFill/>
              </a:ln>
              <a:solidFill>
                <a:srgbClr val="000099"/>
              </a:solidFill>
              <a:effectLst/>
              <a:uLnTx/>
              <a:uFillTx/>
              <a:latin typeface="Calibri" panose="020F0502020204030204" pitchFamily="34" charset="0"/>
              <a:cs typeface="Arial"/>
              <a:sym typeface="Arial"/>
              <a:rtl val="0"/>
            </a:endParaRPr>
          </a:p>
        </p:txBody>
      </p:sp>
      <p:sp>
        <p:nvSpPr>
          <p:cNvPr id="20" name="Rectangle 6"/>
          <p:cNvSpPr>
            <a:spLocks noChangeArrowheads="1"/>
          </p:cNvSpPr>
          <p:nvPr/>
        </p:nvSpPr>
        <p:spPr bwMode="auto">
          <a:xfrm>
            <a:off x="152400" y="3924300"/>
            <a:ext cx="1425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rPr>
              <a:t>informing</a:t>
            </a:r>
            <a:endParaRPr kumimoji="0" lang="en-US" altLang="en-US" sz="32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endParaRPr>
          </a:p>
        </p:txBody>
      </p:sp>
      <p:sp>
        <p:nvSpPr>
          <p:cNvPr id="21" name="Rectangle 6"/>
          <p:cNvSpPr>
            <a:spLocks noChangeArrowheads="1"/>
          </p:cNvSpPr>
          <p:nvPr/>
        </p:nvSpPr>
        <p:spPr bwMode="auto">
          <a:xfrm>
            <a:off x="7115175" y="3743325"/>
            <a:ext cx="1976438"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rPr>
              <a:t>persuading</a:t>
            </a:r>
            <a:br>
              <a:rPr kumimoji="0" lang="en-US" altLang="en-US" sz="24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rPr>
            </a:br>
            <a:r>
              <a:rPr kumimoji="0" lang="en-US" altLang="en-US" sz="24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rPr>
              <a:t>and informing</a:t>
            </a:r>
            <a:endParaRPr kumimoji="0" lang="en-US" altLang="en-US" sz="32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endParaRPr>
          </a:p>
        </p:txBody>
      </p:sp>
      <p:sp>
        <p:nvSpPr>
          <p:cNvPr id="22" name="Rectangle 3"/>
          <p:cNvSpPr>
            <a:spLocks noChangeArrowheads="1"/>
          </p:cNvSpPr>
          <p:nvPr/>
        </p:nvSpPr>
        <p:spPr bwMode="auto">
          <a:xfrm>
            <a:off x="85725" y="76200"/>
            <a:ext cx="9058275"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FFFFFF"/>
                </a:solidFill>
              </a:rPr>
              <a:t>While all scientific correspondence informs, d</a:t>
            </a:r>
            <a:r>
              <a:rPr kumimoji="0" lang="en-US" altLang="en-US" sz="2800" b="1" i="0" u="none" strike="noStrike" kern="0" cap="none" spc="0" normalizeH="0" baseline="0" noProof="0" dirty="0" err="1" smtClean="0">
                <a:ln>
                  <a:noFill/>
                </a:ln>
                <a:solidFill>
                  <a:srgbClr val="FFFFFF"/>
                </a:solidFill>
                <a:effectLst/>
                <a:uLnTx/>
                <a:uFillTx/>
                <a:latin typeface="Calibri" panose="020F0502020204030204" pitchFamily="34" charset="0"/>
                <a:cs typeface="Arial" panose="020B0604020202020204" pitchFamily="34" charset="0"/>
                <a:sym typeface="Arial"/>
                <a:rtl val="0"/>
              </a:rPr>
              <a:t>ifferent</a:t>
            </a:r>
            <a:r>
              <a:rPr kumimoji="0" lang="en-US" altLang="en-US" sz="2800" b="1" i="0" u="none" strike="noStrike" kern="0" cap="none" spc="0" normalizeH="0" baseline="0" noProof="0" dirty="0" smtClean="0">
                <a:ln>
                  <a:noFill/>
                </a:ln>
                <a:solidFill>
                  <a:srgbClr val="FFFFFF"/>
                </a:solidFill>
                <a:effectLst/>
                <a:uLnTx/>
                <a:uFillTx/>
                <a:latin typeface="Calibri" panose="020F0502020204030204" pitchFamily="34" charset="0"/>
                <a:cs typeface="Arial" panose="020B0604020202020204" pitchFamily="34" charset="0"/>
                <a:sym typeface="Arial"/>
                <a:rtl val="0"/>
              </a:rPr>
              <a:t> </a:t>
            </a:r>
            <a:r>
              <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rPr>
              <a:t>types of correspondence have </a:t>
            </a:r>
            <a:r>
              <a:rPr kumimoji="0" lang="en-US" altLang="en-US" sz="2800" b="1" i="0" u="none" strike="noStrike" kern="0" cap="none" spc="0" normalizeH="0" baseline="0" noProof="0" dirty="0" smtClean="0">
                <a:ln>
                  <a:noFill/>
                </a:ln>
                <a:solidFill>
                  <a:srgbClr val="FFFFFF"/>
                </a:solidFill>
                <a:effectLst/>
                <a:uLnTx/>
                <a:uFillTx/>
                <a:latin typeface="Calibri" panose="020F0502020204030204" pitchFamily="34" charset="0"/>
                <a:cs typeface="Arial" panose="020B0604020202020204" pitchFamily="34" charset="0"/>
                <a:sym typeface="Arial"/>
                <a:rtl val="0"/>
              </a:rPr>
              <a:t>different </a:t>
            </a:r>
            <a:r>
              <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rPr>
              <a:t>levels of persuasion</a:t>
            </a:r>
          </a:p>
        </p:txBody>
      </p:sp>
    </p:spTree>
    <p:extLst>
      <p:ext uri="{BB962C8B-B14F-4D97-AF65-F5344CB8AC3E}">
        <p14:creationId xmlns:p14="http://schemas.microsoft.com/office/powerpoint/2010/main" val="284036560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9" name="Rectangle 18"/>
          <p:cNvSpPr/>
          <p:nvPr/>
        </p:nvSpPr>
        <p:spPr bwMode="auto">
          <a:xfrm>
            <a:off x="0" y="5373688"/>
            <a:ext cx="9144000" cy="838200"/>
          </a:xfrm>
          <a:prstGeom prst="rect">
            <a:avLst/>
          </a:prstGeom>
          <a:gradFill flip="none" rotWithShape="1">
            <a:gsLst>
              <a:gs pos="0">
                <a:schemeClr val="accent2"/>
              </a:gs>
              <a:gs pos="0">
                <a:schemeClr val="accent2"/>
              </a:gs>
              <a:gs pos="100000">
                <a:srgbClr val="92D050"/>
              </a:gs>
            </a:gsLst>
            <a:lin ang="0" scaled="1"/>
            <a:tileRect/>
          </a:gradFill>
          <a:ln w="12700" cap="flat" cmpd="sng" algn="ctr">
            <a:solidFill>
              <a:schemeClr val="accent3">
                <a:lumMod val="10000"/>
              </a:schemeClr>
            </a:solidFill>
            <a:prstDash val="solid"/>
            <a:round/>
            <a:headEnd type="none" w="med" len="med"/>
            <a:tailEnd type="none" w="med" len="med"/>
          </a:ln>
          <a:effectLst/>
          <a:extLst/>
        </p:spPr>
        <p:txBody>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0" cap="none" spc="0" normalizeH="0" baseline="0" noProof="0" smtClean="0">
              <a:ln>
                <a:noFill/>
              </a:ln>
              <a:solidFill>
                <a:srgbClr val="000099"/>
              </a:solidFill>
              <a:effectLst/>
              <a:uLnTx/>
              <a:uFillTx/>
              <a:latin typeface="Calibri" panose="020F0502020204030204" pitchFamily="34" charset="0"/>
              <a:cs typeface="Arial"/>
              <a:sym typeface="Arial"/>
              <a:rtl val="0"/>
            </a:endParaRPr>
          </a:p>
        </p:txBody>
      </p:sp>
      <p:sp>
        <p:nvSpPr>
          <p:cNvPr id="20" name="Rectangle 6"/>
          <p:cNvSpPr>
            <a:spLocks noChangeArrowheads="1"/>
          </p:cNvSpPr>
          <p:nvPr/>
        </p:nvSpPr>
        <p:spPr bwMode="auto">
          <a:xfrm>
            <a:off x="152400" y="5600700"/>
            <a:ext cx="14255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rPr>
              <a:t>informing</a:t>
            </a:r>
            <a:endParaRPr kumimoji="0" lang="en-US" altLang="en-US" sz="32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endParaRPr>
          </a:p>
        </p:txBody>
      </p:sp>
      <p:sp>
        <p:nvSpPr>
          <p:cNvPr id="21" name="Rectangle 6"/>
          <p:cNvSpPr>
            <a:spLocks noChangeArrowheads="1"/>
          </p:cNvSpPr>
          <p:nvPr/>
        </p:nvSpPr>
        <p:spPr bwMode="auto">
          <a:xfrm>
            <a:off x="7115175" y="5419725"/>
            <a:ext cx="1976438"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rPr>
              <a:t>persuading</a:t>
            </a:r>
            <a:br>
              <a:rPr kumimoji="0" lang="en-US" altLang="en-US" sz="24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rPr>
            </a:br>
            <a:r>
              <a:rPr kumimoji="0" lang="en-US" altLang="en-US" sz="24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rPr>
              <a:t>and informing</a:t>
            </a:r>
            <a:endParaRPr kumimoji="0" lang="en-US" altLang="en-US" sz="32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endParaRPr>
          </a:p>
        </p:txBody>
      </p:sp>
      <p:sp>
        <p:nvSpPr>
          <p:cNvPr id="22" name="Rectangle 3"/>
          <p:cNvSpPr>
            <a:spLocks noChangeArrowheads="1"/>
          </p:cNvSpPr>
          <p:nvPr/>
        </p:nvSpPr>
        <p:spPr bwMode="auto">
          <a:xfrm>
            <a:off x="85725" y="76200"/>
            <a:ext cx="905827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srgbClr val="FFFF00"/>
                </a:solidFill>
                <a:effectLst/>
                <a:uLnTx/>
                <a:uFillTx/>
                <a:latin typeface="Calibri" panose="020F0502020204030204" pitchFamily="34" charset="0"/>
                <a:cs typeface="Arial" panose="020B0604020202020204" pitchFamily="34" charset="0"/>
                <a:sym typeface="Arial"/>
                <a:rtl val="0"/>
              </a:rPr>
              <a:t>Exercise: Rank </a:t>
            </a:r>
            <a:r>
              <a:rPr kumimoji="0" lang="en-US" altLang="en-US" sz="2800" b="1" i="0" u="none" strike="noStrike" kern="0" cap="none" spc="0" normalizeH="0" baseline="0" noProof="0" dirty="0">
                <a:ln>
                  <a:noFill/>
                </a:ln>
                <a:solidFill>
                  <a:srgbClr val="FFFF00"/>
                </a:solidFill>
                <a:effectLst/>
                <a:uLnTx/>
                <a:uFillTx/>
                <a:latin typeface="Calibri" panose="020F0502020204030204" pitchFamily="34" charset="0"/>
                <a:cs typeface="Arial" panose="020B0604020202020204" pitchFamily="34" charset="0"/>
                <a:sym typeface="Arial"/>
                <a:rtl val="0"/>
              </a:rPr>
              <a:t>the following correspondence situations</a:t>
            </a:r>
            <a:br>
              <a:rPr kumimoji="0" lang="en-US" altLang="en-US" sz="2800" b="1" i="0" u="none" strike="noStrike" kern="0" cap="none" spc="0" normalizeH="0" baseline="0" noProof="0" dirty="0">
                <a:ln>
                  <a:noFill/>
                </a:ln>
                <a:solidFill>
                  <a:srgbClr val="FFFF00"/>
                </a:solidFill>
                <a:effectLst/>
                <a:uLnTx/>
                <a:uFillTx/>
                <a:latin typeface="Calibri" panose="020F0502020204030204" pitchFamily="34" charset="0"/>
                <a:cs typeface="Arial" panose="020B0604020202020204" pitchFamily="34" charset="0"/>
                <a:sym typeface="Arial"/>
                <a:rtl val="0"/>
              </a:rPr>
            </a:br>
            <a:r>
              <a:rPr kumimoji="0" lang="en-US" altLang="en-US" sz="2800" b="1" i="0" u="none" strike="noStrike" kern="0" cap="none" spc="0" normalizeH="0" baseline="0" noProof="0" dirty="0">
                <a:ln>
                  <a:noFill/>
                </a:ln>
                <a:solidFill>
                  <a:srgbClr val="FFFF00"/>
                </a:solidFill>
                <a:effectLst/>
                <a:uLnTx/>
                <a:uFillTx/>
                <a:latin typeface="Calibri" panose="020F0502020204030204" pitchFamily="34" charset="0"/>
                <a:cs typeface="Arial" panose="020B0604020202020204" pitchFamily="34" charset="0"/>
                <a:sym typeface="Arial"/>
                <a:rtl val="0"/>
              </a:rPr>
              <a:t>from least persuasive to most persuasive</a:t>
            </a:r>
          </a:p>
        </p:txBody>
      </p:sp>
      <p:sp>
        <p:nvSpPr>
          <p:cNvPr id="23" name="TextBox 1"/>
          <p:cNvSpPr txBox="1">
            <a:spLocks noChangeArrowheads="1"/>
          </p:cNvSpPr>
          <p:nvPr/>
        </p:nvSpPr>
        <p:spPr bwMode="auto">
          <a:xfrm>
            <a:off x="2286000" y="1739900"/>
            <a:ext cx="4277133"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US" alt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Announcement of a Meeting</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US" alt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Application for a Job</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US" alt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Petition for a Change of a Grade</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US" altLang="en-US" sz="24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Thank You</a:t>
            </a:r>
          </a:p>
        </p:txBody>
      </p:sp>
    </p:spTree>
    <p:extLst>
      <p:ext uri="{BB962C8B-B14F-4D97-AF65-F5344CB8AC3E}">
        <p14:creationId xmlns:p14="http://schemas.microsoft.com/office/powerpoint/2010/main" val="398208150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19" name="Group 18"/>
          <p:cNvGrpSpPr>
            <a:grpSpLocks/>
          </p:cNvGrpSpPr>
          <p:nvPr/>
        </p:nvGrpSpPr>
        <p:grpSpPr bwMode="auto">
          <a:xfrm>
            <a:off x="152400" y="1930400"/>
            <a:ext cx="2095500" cy="1828800"/>
            <a:chOff x="152400" y="1219200"/>
            <a:chExt cx="2096165" cy="1828800"/>
          </a:xfrm>
        </p:grpSpPr>
        <p:grpSp>
          <p:nvGrpSpPr>
            <p:cNvPr id="20" name="Group 10"/>
            <p:cNvGrpSpPr>
              <a:grpSpLocks/>
            </p:cNvGrpSpPr>
            <p:nvPr/>
          </p:nvGrpSpPr>
          <p:grpSpPr bwMode="auto">
            <a:xfrm>
              <a:off x="304800" y="1219200"/>
              <a:ext cx="1828800" cy="1585912"/>
              <a:chOff x="686022" y="1593678"/>
              <a:chExt cx="1828578" cy="1585912"/>
            </a:xfrm>
          </p:grpSpPr>
          <p:cxnSp>
            <p:nvCxnSpPr>
              <p:cNvPr id="25" name="Straight Connector 5"/>
              <p:cNvCxnSpPr>
                <a:cxnSpLocks noChangeShapeType="1"/>
              </p:cNvCxnSpPr>
              <p:nvPr/>
            </p:nvCxnSpPr>
            <p:spPr bwMode="auto">
              <a:xfrm>
                <a:off x="1600201" y="2928205"/>
                <a:ext cx="110" cy="251385"/>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 6"/>
              <p:cNvGrpSpPr>
                <a:grpSpLocks/>
              </p:cNvGrpSpPr>
              <p:nvPr/>
            </p:nvGrpSpPr>
            <p:grpSpPr bwMode="auto">
              <a:xfrm>
                <a:off x="983545" y="2097232"/>
                <a:ext cx="1160155" cy="830973"/>
                <a:chOff x="2057400" y="2336800"/>
                <a:chExt cx="4822825" cy="345440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l="25119" t="25571" r="57500" b="49518"/>
                <a:stretch>
                  <a:fillRect/>
                </a:stretch>
              </p:blipFill>
              <p:spPr bwMode="auto">
                <a:xfrm>
                  <a:off x="2057400" y="2336800"/>
                  <a:ext cx="4822825" cy="23336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l="25119" t="75046" r="57500" b="12479"/>
                <a:stretch>
                  <a:fillRect/>
                </a:stretch>
              </p:blipFill>
              <p:spPr bwMode="auto">
                <a:xfrm>
                  <a:off x="2057400" y="4622800"/>
                  <a:ext cx="4822825" cy="11684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6"/>
              <p:cNvSpPr txBox="1">
                <a:spLocks noChangeArrowheads="1"/>
              </p:cNvSpPr>
              <p:nvPr/>
            </p:nvSpPr>
            <p:spPr bwMode="auto">
              <a:xfrm>
                <a:off x="686070" y="1593678"/>
                <a:ext cx="1829158"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a:ln>
                      <a:noFill/>
                    </a:ln>
                    <a:solidFill>
                      <a:srgbClr val="FFFFFF"/>
                    </a:solidFill>
                    <a:effectLst/>
                    <a:uLnTx/>
                    <a:uFillTx/>
                    <a:latin typeface="Calibri" panose="020F0502020204030204" pitchFamily="34" charset="0"/>
                    <a:cs typeface="Arial" panose="020B0604020202020204" pitchFamily="34" charset="0"/>
                    <a:sym typeface="Arial"/>
                    <a:rtl val="0"/>
                  </a:rPr>
                  <a:t>Announcement</a:t>
                </a:r>
              </a:p>
            </p:txBody>
          </p:sp>
        </p:grpSp>
        <p:grpSp>
          <p:nvGrpSpPr>
            <p:cNvPr id="21" name="Group 7"/>
            <p:cNvGrpSpPr>
              <a:grpSpLocks/>
            </p:cNvGrpSpPr>
            <p:nvPr/>
          </p:nvGrpSpPr>
          <p:grpSpPr bwMode="auto">
            <a:xfrm>
              <a:off x="152400" y="2796615"/>
              <a:ext cx="2096165" cy="251385"/>
              <a:chOff x="152400" y="2796615"/>
              <a:chExt cx="2096165" cy="251385"/>
            </a:xfrm>
          </p:grpSpPr>
          <p:cxnSp>
            <p:nvCxnSpPr>
              <p:cNvPr id="22" name="Straight Connector 4"/>
              <p:cNvCxnSpPr>
                <a:cxnSpLocks noChangeShapeType="1"/>
              </p:cNvCxnSpPr>
              <p:nvPr/>
            </p:nvCxnSpPr>
            <p:spPr bwMode="auto">
              <a:xfrm>
                <a:off x="152400" y="2819400"/>
                <a:ext cx="2096165" cy="0"/>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5"/>
              <p:cNvCxnSpPr>
                <a:cxnSpLocks noChangeShapeType="1"/>
              </p:cNvCxnSpPr>
              <p:nvPr/>
            </p:nvCxnSpPr>
            <p:spPr bwMode="auto">
              <a:xfrm>
                <a:off x="2242859" y="2796615"/>
                <a:ext cx="110" cy="251385"/>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5"/>
              <p:cNvCxnSpPr>
                <a:cxnSpLocks noChangeShapeType="1"/>
              </p:cNvCxnSpPr>
              <p:nvPr/>
            </p:nvCxnSpPr>
            <p:spPr bwMode="auto">
              <a:xfrm>
                <a:off x="167752" y="2796615"/>
                <a:ext cx="110" cy="251385"/>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0" name="Group 29"/>
          <p:cNvGrpSpPr>
            <a:grpSpLocks/>
          </p:cNvGrpSpPr>
          <p:nvPr/>
        </p:nvGrpSpPr>
        <p:grpSpPr bwMode="auto">
          <a:xfrm>
            <a:off x="4876800" y="1701800"/>
            <a:ext cx="2095500" cy="2079625"/>
            <a:chOff x="4876800" y="990600"/>
            <a:chExt cx="2096165" cy="2080185"/>
          </a:xfrm>
        </p:grpSpPr>
        <p:grpSp>
          <p:nvGrpSpPr>
            <p:cNvPr id="31" name="Group 12"/>
            <p:cNvGrpSpPr>
              <a:grpSpLocks/>
            </p:cNvGrpSpPr>
            <p:nvPr/>
          </p:nvGrpSpPr>
          <p:grpSpPr bwMode="auto">
            <a:xfrm>
              <a:off x="5216782" y="990600"/>
              <a:ext cx="1417119" cy="1851585"/>
              <a:chOff x="5217553" y="1349514"/>
              <a:chExt cx="1416014" cy="1851816"/>
            </a:xfrm>
          </p:grpSpPr>
          <p:cxnSp>
            <p:nvCxnSpPr>
              <p:cNvPr id="36" name="Straight Connector 19"/>
              <p:cNvCxnSpPr>
                <a:cxnSpLocks noChangeShapeType="1"/>
                <a:stCxn id="40" idx="2"/>
              </p:cNvCxnSpPr>
              <p:nvPr/>
            </p:nvCxnSpPr>
            <p:spPr bwMode="auto">
              <a:xfrm flipH="1">
                <a:off x="5925099" y="2927245"/>
                <a:ext cx="462" cy="274085"/>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7" name="Group 6"/>
              <p:cNvGrpSpPr>
                <a:grpSpLocks/>
              </p:cNvGrpSpPr>
              <p:nvPr/>
            </p:nvGrpSpPr>
            <p:grpSpPr bwMode="auto">
              <a:xfrm>
                <a:off x="5345482" y="2096272"/>
                <a:ext cx="1160155" cy="830973"/>
                <a:chOff x="2057400" y="2336800"/>
                <a:chExt cx="4822825" cy="3454400"/>
              </a:xfrm>
            </p:grpSpPr>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l="25119" t="25571" r="57500" b="49518"/>
                <a:stretch>
                  <a:fillRect/>
                </a:stretch>
              </p:blipFill>
              <p:spPr bwMode="auto">
                <a:xfrm>
                  <a:off x="2057400" y="2336800"/>
                  <a:ext cx="4822825" cy="23336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l="25119" t="75046" r="57500" b="12479"/>
                <a:stretch>
                  <a:fillRect/>
                </a:stretch>
              </p:blipFill>
              <p:spPr bwMode="auto">
                <a:xfrm>
                  <a:off x="2057400" y="4622800"/>
                  <a:ext cx="4822825" cy="11684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TextBox 23"/>
              <p:cNvSpPr txBox="1">
                <a:spLocks noChangeArrowheads="1"/>
              </p:cNvSpPr>
              <p:nvPr/>
            </p:nvSpPr>
            <p:spPr bwMode="auto">
              <a:xfrm>
                <a:off x="5217404" y="1349514"/>
                <a:ext cx="1415395" cy="7083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a:ln>
                      <a:noFill/>
                    </a:ln>
                    <a:solidFill>
                      <a:srgbClr val="FFFFFF"/>
                    </a:solidFill>
                    <a:effectLst/>
                    <a:uLnTx/>
                    <a:uFillTx/>
                    <a:latin typeface="Calibri" panose="020F0502020204030204" pitchFamily="34" charset="0"/>
                    <a:cs typeface="Arial" panose="020B0604020202020204" pitchFamily="34" charset="0"/>
                    <a:sym typeface="Arial"/>
                    <a:rtl val="0"/>
                  </a:rPr>
                  <a:t>Application</a:t>
                </a:r>
                <a:br>
                  <a:rPr kumimoji="0" lang="en-US" altLang="en-US" sz="2000" b="1" i="0" u="none" strike="noStrike" kern="0" cap="none" spc="0" normalizeH="0" baseline="0" noProof="0">
                    <a:ln>
                      <a:noFill/>
                    </a:ln>
                    <a:solidFill>
                      <a:srgbClr val="FFFFFF"/>
                    </a:solidFill>
                    <a:effectLst/>
                    <a:uLnTx/>
                    <a:uFillTx/>
                    <a:latin typeface="Calibri" panose="020F0502020204030204" pitchFamily="34" charset="0"/>
                    <a:cs typeface="Arial" panose="020B0604020202020204" pitchFamily="34" charset="0"/>
                    <a:sym typeface="Arial"/>
                    <a:rtl val="0"/>
                  </a:rPr>
                </a:br>
                <a:r>
                  <a:rPr kumimoji="0" lang="en-US" altLang="en-US" sz="2000" b="1" i="0" u="none" strike="noStrike" kern="0" cap="none" spc="0" normalizeH="0" baseline="0" noProof="0">
                    <a:ln>
                      <a:noFill/>
                    </a:ln>
                    <a:solidFill>
                      <a:srgbClr val="FFFFFF"/>
                    </a:solidFill>
                    <a:effectLst/>
                    <a:uLnTx/>
                    <a:uFillTx/>
                    <a:latin typeface="Calibri" panose="020F0502020204030204" pitchFamily="34" charset="0"/>
                    <a:cs typeface="Arial" panose="020B0604020202020204" pitchFamily="34" charset="0"/>
                    <a:sym typeface="Arial"/>
                    <a:rtl val="0"/>
                  </a:rPr>
                  <a:t>for position</a:t>
                </a:r>
              </a:p>
            </p:txBody>
          </p:sp>
        </p:grpSp>
        <p:grpSp>
          <p:nvGrpSpPr>
            <p:cNvPr id="32" name="Group 36"/>
            <p:cNvGrpSpPr>
              <a:grpSpLocks/>
            </p:cNvGrpSpPr>
            <p:nvPr/>
          </p:nvGrpSpPr>
          <p:grpSpPr bwMode="auto">
            <a:xfrm>
              <a:off x="4876800" y="2819400"/>
              <a:ext cx="2096165" cy="251385"/>
              <a:chOff x="152400" y="2796615"/>
              <a:chExt cx="2096165" cy="251385"/>
            </a:xfrm>
          </p:grpSpPr>
          <p:cxnSp>
            <p:nvCxnSpPr>
              <p:cNvPr id="33" name="Straight Connector 37"/>
              <p:cNvCxnSpPr>
                <a:cxnSpLocks noChangeShapeType="1"/>
              </p:cNvCxnSpPr>
              <p:nvPr/>
            </p:nvCxnSpPr>
            <p:spPr bwMode="auto">
              <a:xfrm>
                <a:off x="152400" y="2819400"/>
                <a:ext cx="2096165" cy="0"/>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5"/>
              <p:cNvCxnSpPr>
                <a:cxnSpLocks noChangeShapeType="1"/>
              </p:cNvCxnSpPr>
              <p:nvPr/>
            </p:nvCxnSpPr>
            <p:spPr bwMode="auto">
              <a:xfrm>
                <a:off x="2242859" y="2796615"/>
                <a:ext cx="110" cy="251385"/>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5"/>
              <p:cNvCxnSpPr>
                <a:cxnSpLocks noChangeShapeType="1"/>
              </p:cNvCxnSpPr>
              <p:nvPr/>
            </p:nvCxnSpPr>
            <p:spPr bwMode="auto">
              <a:xfrm>
                <a:off x="167752" y="2796615"/>
                <a:ext cx="110" cy="251385"/>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1" name="Group 40"/>
          <p:cNvGrpSpPr>
            <a:grpSpLocks/>
          </p:cNvGrpSpPr>
          <p:nvPr/>
        </p:nvGrpSpPr>
        <p:grpSpPr bwMode="auto">
          <a:xfrm>
            <a:off x="1562100" y="4521200"/>
            <a:ext cx="2095500" cy="1938338"/>
            <a:chOff x="1561435" y="3810000"/>
            <a:chExt cx="2096165" cy="1938338"/>
          </a:xfrm>
        </p:grpSpPr>
        <p:grpSp>
          <p:nvGrpSpPr>
            <p:cNvPr id="42" name="Group 7"/>
            <p:cNvGrpSpPr>
              <a:grpSpLocks/>
            </p:cNvGrpSpPr>
            <p:nvPr/>
          </p:nvGrpSpPr>
          <p:grpSpPr bwMode="auto">
            <a:xfrm>
              <a:off x="1981200" y="4038600"/>
              <a:ext cx="1289050" cy="1709738"/>
              <a:chOff x="2215616" y="4596853"/>
              <a:chExt cx="1289584" cy="1709784"/>
            </a:xfrm>
          </p:grpSpPr>
          <p:cxnSp>
            <p:nvCxnSpPr>
              <p:cNvPr id="47" name="Straight Connector 24"/>
              <p:cNvCxnSpPr>
                <a:cxnSpLocks noChangeShapeType="1"/>
              </p:cNvCxnSpPr>
              <p:nvPr/>
            </p:nvCxnSpPr>
            <p:spPr bwMode="auto">
              <a:xfrm>
                <a:off x="2860409" y="4596853"/>
                <a:ext cx="0" cy="432347"/>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 name="Group 6"/>
              <p:cNvGrpSpPr>
                <a:grpSpLocks/>
              </p:cNvGrpSpPr>
              <p:nvPr/>
            </p:nvGrpSpPr>
            <p:grpSpPr bwMode="auto">
              <a:xfrm>
                <a:off x="2280331" y="4960227"/>
                <a:ext cx="1160155" cy="830973"/>
                <a:chOff x="2057400" y="2336800"/>
                <a:chExt cx="4822825" cy="3454400"/>
              </a:xfrm>
            </p:grpSpPr>
            <p:pic>
              <p:nvPicPr>
                <p:cNvPr id="50" name="Picture 2"/>
                <p:cNvPicPr>
                  <a:picLocks noChangeAspect="1" noChangeArrowheads="1"/>
                </p:cNvPicPr>
                <p:nvPr/>
              </p:nvPicPr>
              <p:blipFill>
                <a:blip r:embed="rId3">
                  <a:extLst>
                    <a:ext uri="{28A0092B-C50C-407E-A947-70E740481C1C}">
                      <a14:useLocalDpi xmlns:a14="http://schemas.microsoft.com/office/drawing/2010/main" val="0"/>
                    </a:ext>
                  </a:extLst>
                </a:blip>
                <a:srcRect l="25119" t="25571" r="57500" b="49518"/>
                <a:stretch>
                  <a:fillRect/>
                </a:stretch>
              </p:blipFill>
              <p:spPr bwMode="auto">
                <a:xfrm>
                  <a:off x="2057400" y="2336800"/>
                  <a:ext cx="4822825" cy="23336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a:blip r:embed="rId4">
                  <a:extLst>
                    <a:ext uri="{28A0092B-C50C-407E-A947-70E740481C1C}">
                      <a14:useLocalDpi xmlns:a14="http://schemas.microsoft.com/office/drawing/2010/main" val="0"/>
                    </a:ext>
                  </a:extLst>
                </a:blip>
                <a:srcRect l="25119" t="75046" r="57500" b="12479"/>
                <a:stretch>
                  <a:fillRect/>
                </a:stretch>
              </p:blipFill>
              <p:spPr bwMode="auto">
                <a:xfrm>
                  <a:off x="2057400" y="4622800"/>
                  <a:ext cx="4822825" cy="11684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 name="TextBox 28"/>
              <p:cNvSpPr txBox="1">
                <a:spLocks noChangeArrowheads="1"/>
              </p:cNvSpPr>
              <p:nvPr/>
            </p:nvSpPr>
            <p:spPr bwMode="auto">
              <a:xfrm>
                <a:off x="2215084" y="5906576"/>
                <a:ext cx="1289993" cy="4000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a:ln>
                      <a:noFill/>
                    </a:ln>
                    <a:solidFill>
                      <a:srgbClr val="FFFFFF"/>
                    </a:solidFill>
                    <a:effectLst/>
                    <a:uLnTx/>
                    <a:uFillTx/>
                    <a:latin typeface="Calibri" panose="020F0502020204030204" pitchFamily="34" charset="0"/>
                    <a:cs typeface="Arial" panose="020B0604020202020204" pitchFamily="34" charset="0"/>
                    <a:sym typeface="Arial"/>
                    <a:rtl val="0"/>
                  </a:rPr>
                  <a:t>Thank you</a:t>
                </a:r>
              </a:p>
            </p:txBody>
          </p:sp>
        </p:grpSp>
        <p:grpSp>
          <p:nvGrpSpPr>
            <p:cNvPr id="43" name="Group 41"/>
            <p:cNvGrpSpPr>
              <a:grpSpLocks/>
            </p:cNvGrpSpPr>
            <p:nvPr/>
          </p:nvGrpSpPr>
          <p:grpSpPr bwMode="auto">
            <a:xfrm flipV="1">
              <a:off x="1561435" y="3810000"/>
              <a:ext cx="2096165" cy="251385"/>
              <a:chOff x="152400" y="2796615"/>
              <a:chExt cx="2096165" cy="251385"/>
            </a:xfrm>
          </p:grpSpPr>
          <p:cxnSp>
            <p:nvCxnSpPr>
              <p:cNvPr id="44" name="Straight Connector 42"/>
              <p:cNvCxnSpPr>
                <a:cxnSpLocks noChangeShapeType="1"/>
              </p:cNvCxnSpPr>
              <p:nvPr/>
            </p:nvCxnSpPr>
            <p:spPr bwMode="auto">
              <a:xfrm>
                <a:off x="152400" y="2819400"/>
                <a:ext cx="2096165" cy="0"/>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5"/>
              <p:cNvCxnSpPr>
                <a:cxnSpLocks noChangeShapeType="1"/>
              </p:cNvCxnSpPr>
              <p:nvPr/>
            </p:nvCxnSpPr>
            <p:spPr bwMode="auto">
              <a:xfrm>
                <a:off x="2242859" y="2796615"/>
                <a:ext cx="110" cy="251385"/>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5"/>
              <p:cNvCxnSpPr>
                <a:cxnSpLocks noChangeShapeType="1"/>
              </p:cNvCxnSpPr>
              <p:nvPr/>
            </p:nvCxnSpPr>
            <p:spPr bwMode="auto">
              <a:xfrm>
                <a:off x="167752" y="2796615"/>
                <a:ext cx="110" cy="251385"/>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2" name="Group 51"/>
          <p:cNvGrpSpPr>
            <a:grpSpLocks/>
          </p:cNvGrpSpPr>
          <p:nvPr/>
        </p:nvGrpSpPr>
        <p:grpSpPr bwMode="auto">
          <a:xfrm>
            <a:off x="6324600" y="4521200"/>
            <a:ext cx="2095500" cy="2184400"/>
            <a:chOff x="6324600" y="3810000"/>
            <a:chExt cx="2096165" cy="2184399"/>
          </a:xfrm>
        </p:grpSpPr>
        <p:grpSp>
          <p:nvGrpSpPr>
            <p:cNvPr id="53" name="Group 11"/>
            <p:cNvGrpSpPr>
              <a:grpSpLocks/>
            </p:cNvGrpSpPr>
            <p:nvPr/>
          </p:nvGrpSpPr>
          <p:grpSpPr bwMode="auto">
            <a:xfrm>
              <a:off x="6705600" y="4038601"/>
              <a:ext cx="1308100" cy="1955798"/>
              <a:chOff x="7012621" y="4673766"/>
              <a:chExt cx="1308114" cy="1955634"/>
            </a:xfrm>
          </p:grpSpPr>
          <p:cxnSp>
            <p:nvCxnSpPr>
              <p:cNvPr id="58" name="Straight Connector 29"/>
              <p:cNvCxnSpPr>
                <a:cxnSpLocks noChangeShapeType="1"/>
              </p:cNvCxnSpPr>
              <p:nvPr/>
            </p:nvCxnSpPr>
            <p:spPr bwMode="auto">
              <a:xfrm flipH="1">
                <a:off x="7674641" y="4673766"/>
                <a:ext cx="4737" cy="394306"/>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9" name="Group 6"/>
              <p:cNvGrpSpPr>
                <a:grpSpLocks/>
              </p:cNvGrpSpPr>
              <p:nvPr/>
            </p:nvGrpSpPr>
            <p:grpSpPr bwMode="auto">
              <a:xfrm>
                <a:off x="7086600" y="4999099"/>
                <a:ext cx="1160155" cy="830973"/>
                <a:chOff x="2057400" y="2336800"/>
                <a:chExt cx="4822825" cy="3454400"/>
              </a:xfrm>
            </p:grpSpPr>
            <p:pic>
              <p:nvPicPr>
                <p:cNvPr id="61" name="Picture 2"/>
                <p:cNvPicPr>
                  <a:picLocks noChangeAspect="1" noChangeArrowheads="1"/>
                </p:cNvPicPr>
                <p:nvPr/>
              </p:nvPicPr>
              <p:blipFill>
                <a:blip r:embed="rId3">
                  <a:extLst>
                    <a:ext uri="{28A0092B-C50C-407E-A947-70E740481C1C}">
                      <a14:useLocalDpi xmlns:a14="http://schemas.microsoft.com/office/drawing/2010/main" val="0"/>
                    </a:ext>
                  </a:extLst>
                </a:blip>
                <a:srcRect l="25119" t="25571" r="57500" b="49518"/>
                <a:stretch>
                  <a:fillRect/>
                </a:stretch>
              </p:blipFill>
              <p:spPr bwMode="auto">
                <a:xfrm>
                  <a:off x="2057400" y="2336800"/>
                  <a:ext cx="4822825" cy="23336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p:cNvPicPr>
                  <a:picLocks noChangeAspect="1" noChangeArrowheads="1"/>
                </p:cNvPicPr>
                <p:nvPr/>
              </p:nvPicPr>
              <p:blipFill>
                <a:blip r:embed="rId4">
                  <a:extLst>
                    <a:ext uri="{28A0092B-C50C-407E-A947-70E740481C1C}">
                      <a14:useLocalDpi xmlns:a14="http://schemas.microsoft.com/office/drawing/2010/main" val="0"/>
                    </a:ext>
                  </a:extLst>
                </a:blip>
                <a:srcRect l="25119" t="75046" r="57500" b="12479"/>
                <a:stretch>
                  <a:fillRect/>
                </a:stretch>
              </p:blipFill>
              <p:spPr bwMode="auto">
                <a:xfrm>
                  <a:off x="2057400" y="4622800"/>
                  <a:ext cx="4822825" cy="1168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0" name="TextBox 33"/>
              <p:cNvSpPr txBox="1">
                <a:spLocks noChangeArrowheads="1"/>
              </p:cNvSpPr>
              <p:nvPr/>
            </p:nvSpPr>
            <p:spPr bwMode="auto">
              <a:xfrm>
                <a:off x="7012742" y="5921435"/>
                <a:ext cx="1308529" cy="7079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a:ln>
                      <a:noFill/>
                    </a:ln>
                    <a:solidFill>
                      <a:srgbClr val="FFFFFF"/>
                    </a:solidFill>
                    <a:effectLst/>
                    <a:uLnTx/>
                    <a:uFillTx/>
                    <a:latin typeface="Calibri" panose="020F0502020204030204" pitchFamily="34" charset="0"/>
                    <a:cs typeface="Arial" panose="020B0604020202020204" pitchFamily="34" charset="0"/>
                    <a:sym typeface="Arial"/>
                    <a:rtl val="0"/>
                  </a:rPr>
                  <a:t>Petition</a:t>
                </a:r>
                <a:br>
                  <a:rPr kumimoji="0" lang="en-US" altLang="en-US" sz="2000" b="1" i="0" u="none" strike="noStrike" kern="0" cap="none" spc="0" normalizeH="0" baseline="0" noProof="0">
                    <a:ln>
                      <a:noFill/>
                    </a:ln>
                    <a:solidFill>
                      <a:srgbClr val="FFFFFF"/>
                    </a:solidFill>
                    <a:effectLst/>
                    <a:uLnTx/>
                    <a:uFillTx/>
                    <a:latin typeface="Calibri" panose="020F0502020204030204" pitchFamily="34" charset="0"/>
                    <a:cs typeface="Arial" panose="020B0604020202020204" pitchFamily="34" charset="0"/>
                    <a:sym typeface="Arial"/>
                    <a:rtl val="0"/>
                  </a:rPr>
                </a:br>
                <a:r>
                  <a:rPr kumimoji="0" lang="en-US" altLang="en-US" sz="2000" b="1" i="0" u="none" strike="noStrike" kern="0" cap="none" spc="0" normalizeH="0" baseline="0" noProof="0">
                    <a:ln>
                      <a:noFill/>
                    </a:ln>
                    <a:solidFill>
                      <a:srgbClr val="FFFFFF"/>
                    </a:solidFill>
                    <a:effectLst/>
                    <a:uLnTx/>
                    <a:uFillTx/>
                    <a:latin typeface="Calibri" panose="020F0502020204030204" pitchFamily="34" charset="0"/>
                    <a:cs typeface="Arial" panose="020B0604020202020204" pitchFamily="34" charset="0"/>
                    <a:sym typeface="Arial"/>
                    <a:rtl val="0"/>
                  </a:rPr>
                  <a:t>for change</a:t>
                </a:r>
              </a:p>
            </p:txBody>
          </p:sp>
        </p:grpSp>
        <p:grpSp>
          <p:nvGrpSpPr>
            <p:cNvPr id="54" name="Group 47"/>
            <p:cNvGrpSpPr>
              <a:grpSpLocks/>
            </p:cNvGrpSpPr>
            <p:nvPr/>
          </p:nvGrpSpPr>
          <p:grpSpPr bwMode="auto">
            <a:xfrm flipV="1">
              <a:off x="6324600" y="3810000"/>
              <a:ext cx="2096165" cy="251385"/>
              <a:chOff x="152400" y="2796615"/>
              <a:chExt cx="2096165" cy="251385"/>
            </a:xfrm>
          </p:grpSpPr>
          <p:cxnSp>
            <p:nvCxnSpPr>
              <p:cNvPr id="55" name="Straight Connector 48"/>
              <p:cNvCxnSpPr>
                <a:cxnSpLocks noChangeShapeType="1"/>
              </p:cNvCxnSpPr>
              <p:nvPr/>
            </p:nvCxnSpPr>
            <p:spPr bwMode="auto">
              <a:xfrm>
                <a:off x="152400" y="2819400"/>
                <a:ext cx="2096165" cy="0"/>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
              <p:cNvCxnSpPr>
                <a:cxnSpLocks noChangeShapeType="1"/>
              </p:cNvCxnSpPr>
              <p:nvPr/>
            </p:nvCxnSpPr>
            <p:spPr bwMode="auto">
              <a:xfrm>
                <a:off x="2242859" y="2796615"/>
                <a:ext cx="110" cy="251385"/>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
              <p:cNvCxnSpPr>
                <a:cxnSpLocks noChangeShapeType="1"/>
              </p:cNvCxnSpPr>
              <p:nvPr/>
            </p:nvCxnSpPr>
            <p:spPr bwMode="auto">
              <a:xfrm>
                <a:off x="167752" y="2796615"/>
                <a:ext cx="110" cy="251385"/>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63" name="Rectangle 62"/>
          <p:cNvSpPr/>
          <p:nvPr/>
        </p:nvSpPr>
        <p:spPr bwMode="auto">
          <a:xfrm>
            <a:off x="0" y="3697288"/>
            <a:ext cx="9144000" cy="838200"/>
          </a:xfrm>
          <a:prstGeom prst="rect">
            <a:avLst/>
          </a:prstGeom>
          <a:gradFill flip="none" rotWithShape="1">
            <a:gsLst>
              <a:gs pos="0">
                <a:schemeClr val="accent2"/>
              </a:gs>
              <a:gs pos="0">
                <a:schemeClr val="accent2"/>
              </a:gs>
              <a:gs pos="100000">
                <a:srgbClr val="92D050"/>
              </a:gs>
            </a:gsLst>
            <a:lin ang="0" scaled="1"/>
            <a:tileRect/>
          </a:gradFill>
          <a:ln w="12700" cap="flat" cmpd="sng" algn="ctr">
            <a:solidFill>
              <a:schemeClr val="bg1"/>
            </a:solidFill>
            <a:prstDash val="solid"/>
            <a:round/>
            <a:headEnd type="none" w="med" len="med"/>
            <a:tailEnd type="none" w="med" len="med"/>
          </a:ln>
          <a:effectLst/>
          <a:extLst/>
        </p:spPr>
        <p:txBody>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0" cap="none" spc="0" normalizeH="0" baseline="0" noProof="0" smtClean="0">
              <a:ln>
                <a:noFill/>
              </a:ln>
              <a:solidFill>
                <a:srgbClr val="000099"/>
              </a:solidFill>
              <a:effectLst/>
              <a:uLnTx/>
              <a:uFillTx/>
              <a:latin typeface="Calibri" panose="020F0502020204030204" pitchFamily="34" charset="0"/>
              <a:cs typeface="Arial"/>
              <a:sym typeface="Arial"/>
              <a:rtl val="0"/>
            </a:endParaRPr>
          </a:p>
        </p:txBody>
      </p:sp>
      <p:sp>
        <p:nvSpPr>
          <p:cNvPr id="64" name="Rectangle 6"/>
          <p:cNvSpPr>
            <a:spLocks noChangeArrowheads="1"/>
          </p:cNvSpPr>
          <p:nvPr/>
        </p:nvSpPr>
        <p:spPr bwMode="auto">
          <a:xfrm>
            <a:off x="152400" y="3924300"/>
            <a:ext cx="1425575" cy="458788"/>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rPr>
              <a:t>informing</a:t>
            </a:r>
            <a:endParaRPr kumimoji="0" lang="en-US" altLang="en-US" sz="32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endParaRPr>
          </a:p>
        </p:txBody>
      </p:sp>
      <p:sp>
        <p:nvSpPr>
          <p:cNvPr id="65" name="Rectangle 6"/>
          <p:cNvSpPr>
            <a:spLocks noChangeArrowheads="1"/>
          </p:cNvSpPr>
          <p:nvPr/>
        </p:nvSpPr>
        <p:spPr bwMode="auto">
          <a:xfrm>
            <a:off x="7115175" y="3743325"/>
            <a:ext cx="1976438" cy="828675"/>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rPr>
              <a:t>persuading</a:t>
            </a:r>
            <a:br>
              <a:rPr kumimoji="0" lang="en-US" altLang="en-US" sz="24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rPr>
            </a:br>
            <a:r>
              <a:rPr kumimoji="0" lang="en-US" altLang="en-US" sz="24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rPr>
              <a:t>and informing</a:t>
            </a:r>
            <a:endParaRPr kumimoji="0" lang="en-US" altLang="en-US" sz="32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rtl val="0"/>
            </a:endParaRPr>
          </a:p>
        </p:txBody>
      </p:sp>
      <p:sp>
        <p:nvSpPr>
          <p:cNvPr id="66" name="Rectangle 3"/>
          <p:cNvSpPr>
            <a:spLocks noChangeArrowheads="1"/>
          </p:cNvSpPr>
          <p:nvPr/>
        </p:nvSpPr>
        <p:spPr bwMode="auto">
          <a:xfrm>
            <a:off x="85725" y="76200"/>
            <a:ext cx="905827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lvl="0">
              <a:defRPr/>
            </a:pPr>
            <a:r>
              <a:rPr lang="en-US" altLang="en-US" dirty="0">
                <a:solidFill>
                  <a:srgbClr val="FFFFFF"/>
                </a:solidFill>
              </a:rPr>
              <a:t>While all scientific correspondence informs, different types of correspondence have different levels of persuasion</a:t>
            </a:r>
          </a:p>
        </p:txBody>
      </p:sp>
    </p:spTree>
    <p:extLst>
      <p:ext uri="{BB962C8B-B14F-4D97-AF65-F5344CB8AC3E}">
        <p14:creationId xmlns:p14="http://schemas.microsoft.com/office/powerpoint/2010/main" val="4720569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9" name="Rectangle 2"/>
          <p:cNvSpPr txBox="1">
            <a:spLocks noChangeArrowheads="1"/>
          </p:cNvSpPr>
          <p:nvPr/>
        </p:nvSpPr>
        <p:spPr bwMode="auto">
          <a:xfrm>
            <a:off x="76200" y="76200"/>
            <a:ext cx="8289925" cy="90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vert="horz" wrap="square" lIns="63500" tIns="25400" rIns="63500" bIns="25400" numCol="1" anchor="t" anchorCtr="0" compatLnSpc="1">
            <a:prstTxWarp prst="textNoShape">
              <a:avLst/>
            </a:prstTxWarp>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r>
              <a:rPr lang="en-US" altLang="en-US" smtClean="0">
                <a:solidFill>
                  <a:schemeClr val="tx1"/>
                </a:solidFill>
              </a:rPr>
              <a:t>You should begin the writing process </a:t>
            </a:r>
            <a:br>
              <a:rPr lang="en-US" altLang="en-US" smtClean="0">
                <a:solidFill>
                  <a:schemeClr val="tx1"/>
                </a:solidFill>
              </a:rPr>
            </a:br>
            <a:r>
              <a:rPr lang="en-US" altLang="en-US" smtClean="0">
                <a:solidFill>
                  <a:schemeClr val="tx1"/>
                </a:solidFill>
              </a:rPr>
              <a:t>by analyzing your constraints</a:t>
            </a:r>
            <a:endParaRPr lang="en-US" altLang="en-US" sz="2400" smtClean="0">
              <a:solidFill>
                <a:schemeClr val="tx1"/>
              </a:solidFill>
            </a:endParaRPr>
          </a:p>
        </p:txBody>
      </p:sp>
      <p:sp>
        <p:nvSpPr>
          <p:cNvPr id="20" name="Rectangle 4"/>
          <p:cNvSpPr>
            <a:spLocks noChangeArrowheads="1"/>
          </p:cNvSpPr>
          <p:nvPr/>
        </p:nvSpPr>
        <p:spPr bwMode="auto">
          <a:xfrm>
            <a:off x="3665538" y="2514600"/>
            <a:ext cx="13319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audience</a:t>
            </a:r>
            <a:endParaRPr kumimoji="0" lang="en-US" altLang="en-US" sz="32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endParaRPr>
          </a:p>
        </p:txBody>
      </p:sp>
      <p:sp>
        <p:nvSpPr>
          <p:cNvPr id="21" name="Rectangle 5"/>
          <p:cNvSpPr>
            <a:spLocks noChangeArrowheads="1"/>
          </p:cNvSpPr>
          <p:nvPr/>
        </p:nvSpPr>
        <p:spPr bwMode="auto">
          <a:xfrm>
            <a:off x="1143000" y="3581400"/>
            <a:ext cx="12192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purpose</a:t>
            </a:r>
          </a:p>
        </p:txBody>
      </p:sp>
      <p:sp>
        <p:nvSpPr>
          <p:cNvPr id="22" name="Rectangle 6"/>
          <p:cNvSpPr>
            <a:spLocks noChangeArrowheads="1"/>
          </p:cNvSpPr>
          <p:nvPr/>
        </p:nvSpPr>
        <p:spPr bwMode="auto">
          <a:xfrm>
            <a:off x="6248400" y="3581400"/>
            <a:ext cx="12731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occasion</a:t>
            </a:r>
            <a:endParaRPr kumimoji="0" lang="en-US" altLang="en-US" sz="32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endParaRPr>
          </a:p>
        </p:txBody>
      </p:sp>
      <p:sp>
        <p:nvSpPr>
          <p:cNvPr id="23" name="Text Box 7"/>
          <p:cNvSpPr txBox="1">
            <a:spLocks noChangeArrowheads="1"/>
          </p:cNvSpPr>
          <p:nvPr/>
        </p:nvSpPr>
        <p:spPr bwMode="auto">
          <a:xfrm>
            <a:off x="695325" y="4165600"/>
            <a:ext cx="13176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919191"/>
                </a:solidFill>
                <a:effectLst/>
                <a:uLnTx/>
                <a:uFillTx/>
                <a:latin typeface="Calibri" panose="020F0502020204030204" pitchFamily="34" charset="0"/>
                <a:cs typeface="Arial"/>
                <a:sym typeface="Arial"/>
                <a:rtl val="0"/>
              </a:rPr>
              <a:t>to inform</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0" cap="none" spc="0" normalizeH="0" baseline="0" noProof="0" smtClean="0">
              <a:ln>
                <a:noFill/>
              </a:ln>
              <a:solidFill>
                <a:srgbClr val="919191"/>
              </a:solidFill>
              <a:effectLst/>
              <a:uLnTx/>
              <a:uFillTx/>
              <a:latin typeface="Calibri" panose="020F0502020204030204" pitchFamily="34" charset="0"/>
              <a:cs typeface="Arial"/>
              <a:sym typeface="Arial"/>
              <a:rtl val="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919191"/>
                </a:solidFill>
                <a:effectLst/>
                <a:uLnTx/>
                <a:uFillTx/>
                <a:latin typeface="Calibri" panose="020F0502020204030204" pitchFamily="34" charset="0"/>
                <a:cs typeface="Arial"/>
                <a:sym typeface="Arial"/>
                <a:rtl val="0"/>
              </a:rPr>
              <a:t>to persuade</a:t>
            </a:r>
          </a:p>
        </p:txBody>
      </p:sp>
      <p:sp>
        <p:nvSpPr>
          <p:cNvPr id="24" name="Text Box 8"/>
          <p:cNvSpPr txBox="1">
            <a:spLocks noChangeArrowheads="1"/>
          </p:cNvSpPr>
          <p:nvPr/>
        </p:nvSpPr>
        <p:spPr bwMode="auto">
          <a:xfrm>
            <a:off x="6477000" y="4157663"/>
            <a:ext cx="20574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format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noProof="0" dirty="0" smtClean="0">
                <a:solidFill>
                  <a:srgbClr val="FFFFFF"/>
                </a:solidFill>
                <a:rtl val="0"/>
              </a:rPr>
              <a:t>mechanics</a:t>
            </a:r>
            <a:endParaRPr kumimoji="0" lang="en-US" altLang="en-US" sz="18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endParaRP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l="33582" t="19167" r="32161" b="13374"/>
          <a:stretch>
            <a:fillRect/>
          </a:stretch>
        </p:blipFill>
        <p:spPr bwMode="auto">
          <a:xfrm>
            <a:off x="2595563" y="3165475"/>
            <a:ext cx="3424237" cy="421481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Box 10"/>
          <p:cNvSpPr txBox="1">
            <a:spLocks noChangeArrowheads="1"/>
          </p:cNvSpPr>
          <p:nvPr/>
        </p:nvSpPr>
        <p:spPr bwMode="auto">
          <a:xfrm>
            <a:off x="909638" y="1763713"/>
            <a:ext cx="1549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919191"/>
                </a:solidFill>
                <a:effectLst/>
                <a:uLnTx/>
                <a:uFillTx/>
                <a:latin typeface="Calibri" panose="020F0502020204030204" pitchFamily="34" charset="0"/>
                <a:cs typeface="Arial"/>
                <a:sym typeface="Arial"/>
                <a:rtl val="0"/>
              </a:rPr>
              <a:t>who are they?</a:t>
            </a:r>
          </a:p>
        </p:txBody>
      </p:sp>
      <p:sp>
        <p:nvSpPr>
          <p:cNvPr id="27" name="Text Box 11"/>
          <p:cNvSpPr txBox="1">
            <a:spLocks noChangeArrowheads="1"/>
          </p:cNvSpPr>
          <p:nvPr/>
        </p:nvSpPr>
        <p:spPr bwMode="auto">
          <a:xfrm>
            <a:off x="5638800" y="1763713"/>
            <a:ext cx="23050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919191"/>
                </a:solidFill>
                <a:effectLst/>
                <a:uLnTx/>
                <a:uFillTx/>
                <a:latin typeface="Calibri" panose="020F0502020204030204" pitchFamily="34" charset="0"/>
                <a:cs typeface="Arial"/>
                <a:sym typeface="Arial"/>
                <a:rtl val="0"/>
              </a:rPr>
              <a:t>why are they reading?</a:t>
            </a:r>
          </a:p>
        </p:txBody>
      </p:sp>
      <p:sp>
        <p:nvSpPr>
          <p:cNvPr id="28" name="Text Box 10"/>
          <p:cNvSpPr txBox="1">
            <a:spLocks noChangeArrowheads="1"/>
          </p:cNvSpPr>
          <p:nvPr/>
        </p:nvSpPr>
        <p:spPr bwMode="auto">
          <a:xfrm>
            <a:off x="909638" y="2144713"/>
            <a:ext cx="21383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919191"/>
                </a:solidFill>
                <a:effectLst/>
                <a:uLnTx/>
                <a:uFillTx/>
                <a:latin typeface="Calibri" panose="020F0502020204030204" pitchFamily="34" charset="0"/>
                <a:cs typeface="Arial"/>
                <a:sym typeface="Arial"/>
                <a:rtl val="0"/>
              </a:rPr>
              <a:t>what do they know?</a:t>
            </a:r>
          </a:p>
        </p:txBody>
      </p:sp>
      <p:sp>
        <p:nvSpPr>
          <p:cNvPr id="29" name="Text Box 11"/>
          <p:cNvSpPr txBox="1">
            <a:spLocks noChangeArrowheads="1"/>
          </p:cNvSpPr>
          <p:nvPr/>
        </p:nvSpPr>
        <p:spPr bwMode="auto">
          <a:xfrm>
            <a:off x="5638800" y="2144713"/>
            <a:ext cx="20669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919191"/>
                </a:solidFill>
                <a:effectLst/>
                <a:uLnTx/>
                <a:uFillTx/>
                <a:latin typeface="Calibri" panose="020F0502020204030204" pitchFamily="34" charset="0"/>
                <a:cs typeface="Arial"/>
                <a:sym typeface="Arial"/>
                <a:rtl val="0"/>
              </a:rPr>
              <a:t>how will they read?</a:t>
            </a:r>
          </a:p>
        </p:txBody>
      </p:sp>
      <p:sp>
        <p:nvSpPr>
          <p:cNvPr id="30" name="TextBox 29"/>
          <p:cNvSpPr txBox="1">
            <a:spLocks noChangeArrowheads="1"/>
          </p:cNvSpPr>
          <p:nvPr/>
        </p:nvSpPr>
        <p:spPr bwMode="auto">
          <a:xfrm>
            <a:off x="46220" y="63710"/>
            <a:ext cx="906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noProof="0" dirty="0" smtClean="0">
                <a:solidFill>
                  <a:prstClr val="white"/>
                </a:solidFill>
                <a:rtl val="0"/>
              </a:rPr>
              <a:t>Also important to consider with emails and letters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Is the occasion:</a:t>
            </a:r>
            <a:r>
              <a:rPr kumimoji="0" lang="en-US" altLang="en-US" sz="2800" b="1" i="0" u="none" strike="noStrike" kern="0" cap="none" spc="0" normalizeH="0" noProof="0" dirty="0" smtClean="0">
                <a:ln>
                  <a:noFill/>
                </a:ln>
                <a:solidFill>
                  <a:prstClr val="white"/>
                </a:solidFill>
                <a:effectLst/>
                <a:uLnTx/>
                <a:uFillTx/>
                <a:latin typeface="Calibri" panose="020F0502020204030204" pitchFamily="34" charset="0"/>
                <a:cs typeface="Arial"/>
                <a:sym typeface="Arial"/>
                <a:rtl val="0"/>
              </a:rPr>
              <a:t> the format and mechanics</a:t>
            </a:r>
            <a:endPar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endParaRPr>
          </a:p>
        </p:txBody>
      </p:sp>
    </p:spTree>
    <p:extLst>
      <p:ext uri="{BB962C8B-B14F-4D97-AF65-F5344CB8AC3E}">
        <p14:creationId xmlns:p14="http://schemas.microsoft.com/office/powerpoint/2010/main" val="39024926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Box 2"/>
          <p:cNvSpPr txBox="1">
            <a:spLocks noChangeArrowheads="1"/>
          </p:cNvSpPr>
          <p:nvPr/>
        </p:nvSpPr>
        <p:spPr bwMode="auto">
          <a:xfrm>
            <a:off x="76200" y="76200"/>
            <a:ext cx="57855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Format is </a:t>
            </a:r>
            <a:r>
              <a:rPr lang="en-US" altLang="en-US" dirty="0" smtClean="0">
                <a:solidFill>
                  <a:prstClr val="white"/>
                </a:solidFill>
              </a:rPr>
              <a:t>the </a:t>
            </a: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 </a:t>
            </a: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layout and typography </a:t>
            </a:r>
            <a:b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b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of a document</a:t>
            </a:r>
          </a:p>
        </p:txBody>
      </p:sp>
      <p:grpSp>
        <p:nvGrpSpPr>
          <p:cNvPr id="5" name="Group 4"/>
          <p:cNvGrpSpPr/>
          <p:nvPr/>
        </p:nvGrpSpPr>
        <p:grpSpPr>
          <a:xfrm>
            <a:off x="3382177" y="1333042"/>
            <a:ext cx="4532967" cy="4847422"/>
            <a:chOff x="2115547" y="1292482"/>
            <a:chExt cx="4929266" cy="5262557"/>
          </a:xfrm>
        </p:grpSpPr>
        <p:pic>
          <p:nvPicPr>
            <p:cNvPr id="6"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5675" t="16667" r="71643" b="15786"/>
            <a:stretch/>
          </p:blipFill>
          <p:spPr bwMode="auto">
            <a:xfrm>
              <a:off x="2115547" y="1292482"/>
              <a:ext cx="4929266" cy="5262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 name="Rectangle 3"/>
            <p:cNvSpPr/>
            <p:nvPr/>
          </p:nvSpPr>
          <p:spPr>
            <a:xfrm>
              <a:off x="5849957" y="5993176"/>
              <a:ext cx="165253" cy="1872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82906" y="3041901"/>
            <a:ext cx="2897436" cy="2713049"/>
            <a:chOff x="330506" y="2368621"/>
            <a:chExt cx="2897436" cy="2713049"/>
          </a:xfrm>
        </p:grpSpPr>
        <p:sp>
          <p:nvSpPr>
            <p:cNvPr id="7" name="TextBox 6"/>
            <p:cNvSpPr txBox="1"/>
            <p:nvPr/>
          </p:nvSpPr>
          <p:spPr>
            <a:xfrm>
              <a:off x="330506" y="2368621"/>
              <a:ext cx="2054932" cy="830997"/>
            </a:xfrm>
            <a:prstGeom prst="rect">
              <a:avLst/>
            </a:prstGeom>
            <a:noFill/>
          </p:spPr>
          <p:txBody>
            <a:bodyPr wrap="square" rtlCol="0">
              <a:spAutoFit/>
            </a:bodyPr>
            <a:lstStyle/>
            <a:p>
              <a:pPr algn="r"/>
              <a:r>
                <a:rPr lang="en-US" sz="2400" b="1" dirty="0" smtClean="0">
                  <a:solidFill>
                    <a:schemeClr val="bg1"/>
                  </a:solidFill>
                  <a:latin typeface="Calibri" panose="020F0502020204030204" pitchFamily="34" charset="0"/>
                </a:rPr>
                <a:t>Positioning</a:t>
              </a:r>
              <a:br>
                <a:rPr lang="en-US" sz="2400" b="1" dirty="0" smtClean="0">
                  <a:solidFill>
                    <a:schemeClr val="bg1"/>
                  </a:solidFill>
                  <a:latin typeface="Calibri" panose="020F0502020204030204" pitchFamily="34" charset="0"/>
                </a:rPr>
              </a:br>
              <a:r>
                <a:rPr lang="en-US" sz="2400" b="1" dirty="0" smtClean="0">
                  <a:solidFill>
                    <a:schemeClr val="bg1"/>
                  </a:solidFill>
                  <a:latin typeface="Calibri" panose="020F0502020204030204" pitchFamily="34" charset="0"/>
                </a:rPr>
                <a:t>of type</a:t>
              </a:r>
              <a:endParaRPr lang="en-US" sz="2400" b="1" dirty="0" smtClean="0">
                <a:solidFill>
                  <a:schemeClr val="bg1"/>
                </a:solidFill>
                <a:latin typeface="Calibri" panose="020F0502020204030204" pitchFamily="34" charset="0"/>
              </a:endParaRPr>
            </a:p>
          </p:txBody>
        </p:sp>
        <p:sp>
          <p:nvSpPr>
            <p:cNvPr id="20" name="TextBox 19"/>
            <p:cNvSpPr txBox="1"/>
            <p:nvPr/>
          </p:nvSpPr>
          <p:spPr>
            <a:xfrm>
              <a:off x="330506" y="4250673"/>
              <a:ext cx="2054932" cy="830997"/>
            </a:xfrm>
            <a:prstGeom prst="rect">
              <a:avLst/>
            </a:prstGeom>
            <a:noFill/>
          </p:spPr>
          <p:txBody>
            <a:bodyPr wrap="square" rtlCol="0">
              <a:spAutoFit/>
            </a:bodyPr>
            <a:lstStyle/>
            <a:p>
              <a:pPr algn="r"/>
              <a:r>
                <a:rPr lang="en-US" sz="2400" b="1" dirty="0" smtClean="0">
                  <a:solidFill>
                    <a:schemeClr val="bg1"/>
                  </a:solidFill>
                  <a:latin typeface="Calibri" panose="020F0502020204030204" pitchFamily="34" charset="0"/>
                </a:rPr>
                <a:t>Line spacing</a:t>
              </a:r>
              <a:br>
                <a:rPr lang="en-US" sz="2400" b="1" dirty="0" smtClean="0">
                  <a:solidFill>
                    <a:schemeClr val="bg1"/>
                  </a:solidFill>
                  <a:latin typeface="Calibri" panose="020F0502020204030204" pitchFamily="34" charset="0"/>
                </a:rPr>
              </a:br>
              <a:r>
                <a:rPr lang="en-US" sz="2400" b="1" dirty="0" smtClean="0">
                  <a:solidFill>
                    <a:schemeClr val="bg1"/>
                  </a:solidFill>
                  <a:latin typeface="Calibri" panose="020F0502020204030204" pitchFamily="34" charset="0"/>
                </a:rPr>
                <a:t>and indents</a:t>
              </a:r>
              <a:endParaRPr lang="en-US" sz="2400" b="1" dirty="0" smtClean="0">
                <a:solidFill>
                  <a:schemeClr val="bg1"/>
                </a:solidFill>
                <a:latin typeface="Calibri" panose="020F0502020204030204" pitchFamily="34" charset="0"/>
              </a:endParaRPr>
            </a:p>
          </p:txBody>
        </p:sp>
        <p:cxnSp>
          <p:nvCxnSpPr>
            <p:cNvPr id="19" name="Straight Connector 18"/>
            <p:cNvCxnSpPr/>
            <p:nvPr/>
          </p:nvCxnSpPr>
          <p:spPr>
            <a:xfrm>
              <a:off x="2544896" y="2831329"/>
              <a:ext cx="683046"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44896" y="4669316"/>
              <a:ext cx="683046"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82906" y="1959164"/>
            <a:ext cx="2897436" cy="2564047"/>
            <a:chOff x="330506" y="1994053"/>
            <a:chExt cx="2897436" cy="2564047"/>
          </a:xfrm>
        </p:grpSpPr>
        <p:sp>
          <p:nvSpPr>
            <p:cNvPr id="29" name="TextBox 28"/>
            <p:cNvSpPr txBox="1"/>
            <p:nvPr/>
          </p:nvSpPr>
          <p:spPr>
            <a:xfrm>
              <a:off x="330506" y="1994053"/>
              <a:ext cx="2054932" cy="830997"/>
            </a:xfrm>
            <a:prstGeom prst="rect">
              <a:avLst/>
            </a:prstGeom>
            <a:noFill/>
          </p:spPr>
          <p:txBody>
            <a:bodyPr wrap="square" rtlCol="0">
              <a:spAutoFit/>
            </a:bodyPr>
            <a:lstStyle/>
            <a:p>
              <a:pPr algn="r"/>
              <a:r>
                <a:rPr lang="en-US" sz="2400" b="1" dirty="0" smtClean="0">
                  <a:solidFill>
                    <a:schemeClr val="bg1"/>
                  </a:solidFill>
                  <a:latin typeface="Calibri" panose="020F0502020204030204" pitchFamily="34" charset="0"/>
                </a:rPr>
                <a:t>Choice of typeface</a:t>
              </a:r>
              <a:endParaRPr lang="en-US" sz="2400" b="1" dirty="0" smtClean="0">
                <a:solidFill>
                  <a:schemeClr val="bg1"/>
                </a:solidFill>
                <a:latin typeface="Calibri" panose="020F0502020204030204" pitchFamily="34" charset="0"/>
              </a:endParaRPr>
            </a:p>
          </p:txBody>
        </p:sp>
        <p:sp>
          <p:nvSpPr>
            <p:cNvPr id="30" name="TextBox 29"/>
            <p:cNvSpPr txBox="1"/>
            <p:nvPr/>
          </p:nvSpPr>
          <p:spPr>
            <a:xfrm>
              <a:off x="330506" y="4096435"/>
              <a:ext cx="2054932" cy="461665"/>
            </a:xfrm>
            <a:prstGeom prst="rect">
              <a:avLst/>
            </a:prstGeom>
            <a:noFill/>
          </p:spPr>
          <p:txBody>
            <a:bodyPr wrap="square" rtlCol="0">
              <a:spAutoFit/>
            </a:bodyPr>
            <a:lstStyle/>
            <a:p>
              <a:pPr algn="r"/>
              <a:r>
                <a:rPr lang="en-US" sz="2400" b="1" dirty="0" smtClean="0">
                  <a:solidFill>
                    <a:schemeClr val="bg1"/>
                  </a:solidFill>
                  <a:latin typeface="Calibri" panose="020F0502020204030204" pitchFamily="34" charset="0"/>
                </a:rPr>
                <a:t>Size of type</a:t>
              </a:r>
              <a:endParaRPr lang="en-US" sz="2400" b="1" dirty="0" smtClean="0">
                <a:solidFill>
                  <a:schemeClr val="bg1"/>
                </a:solidFill>
                <a:latin typeface="Calibri" panose="020F0502020204030204" pitchFamily="34" charset="0"/>
              </a:endParaRPr>
            </a:p>
          </p:txBody>
        </p:sp>
        <p:cxnSp>
          <p:nvCxnSpPr>
            <p:cNvPr id="31" name="Straight Connector 30"/>
            <p:cNvCxnSpPr/>
            <p:nvPr/>
          </p:nvCxnSpPr>
          <p:spPr>
            <a:xfrm>
              <a:off x="2544896" y="2456761"/>
              <a:ext cx="683046"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44896" y="4338806"/>
              <a:ext cx="683046"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65226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4397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cstate="email">
            <a:clrChange>
              <a:clrFrom>
                <a:srgbClr val="FBFBFB"/>
              </a:clrFrom>
              <a:clrTo>
                <a:srgbClr val="FBFBFB">
                  <a:alpha val="0"/>
                </a:srgbClr>
              </a:clrTo>
            </a:clrChange>
            <a:extLst>
              <a:ext uri="{28A0092B-C50C-407E-A947-70E740481C1C}">
                <a14:useLocalDpi xmlns:a14="http://schemas.microsoft.com/office/drawing/2010/main"/>
              </a:ext>
            </a:extLst>
          </a:blip>
          <a:srcRect/>
          <a:stretch/>
        </p:blipFill>
        <p:spPr>
          <a:xfrm>
            <a:off x="0" y="0"/>
            <a:ext cx="3977640" cy="6858000"/>
          </a:xfrm>
          <a:prstGeom prst="rect">
            <a:avLst/>
          </a:prstGeom>
        </p:spPr>
      </p:pic>
      <p:sp>
        <p:nvSpPr>
          <p:cNvPr id="14" name="TextBox 1"/>
          <p:cNvSpPr txBox="1">
            <a:spLocks noChangeArrowheads="1"/>
          </p:cNvSpPr>
          <p:nvPr/>
        </p:nvSpPr>
        <p:spPr bwMode="auto">
          <a:xfrm>
            <a:off x="4671907" y="0"/>
            <a:ext cx="446107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noProof="0" dirty="0">
                <a:solidFill>
                  <a:prstClr val="white"/>
                </a:solidFill>
                <a:rtl val="0"/>
              </a:rPr>
              <a:t>T</a:t>
            </a: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he writing website </a:t>
            </a:r>
            <a:r>
              <a:rPr lang="en-US" altLang="en-US" noProof="0" dirty="0" smtClean="0">
                <a:solidFill>
                  <a:prstClr val="white"/>
                </a:solidFill>
                <a:rtl val="0"/>
              </a:rPr>
              <a:t>show</a:t>
            </a: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s</a:t>
            </a:r>
            <a:r>
              <a:rPr lang="en-US" altLang="en-US" dirty="0" smtClean="0">
                <a:solidFill>
                  <a:prstClr val="white"/>
                </a:solidFill>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a  format </a:t>
            </a: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for </a:t>
            </a:r>
            <a:r>
              <a:rPr lang="en-US" altLang="en-US" noProof="0" dirty="0" smtClean="0">
                <a:solidFill>
                  <a:prstClr val="white"/>
                </a:solidFill>
                <a:rtl val="0"/>
              </a:rPr>
              <a:t>email</a:t>
            </a: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s</a:t>
            </a:r>
            <a:endPar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endParaRPr>
          </a:p>
        </p:txBody>
      </p:sp>
      <p:sp>
        <p:nvSpPr>
          <p:cNvPr id="3" name="TextBox 2"/>
          <p:cNvSpPr txBox="1"/>
          <p:nvPr/>
        </p:nvSpPr>
        <p:spPr>
          <a:xfrm>
            <a:off x="6455443" y="6396335"/>
            <a:ext cx="2688557" cy="307777"/>
          </a:xfrm>
          <a:prstGeom prst="rect">
            <a:avLst/>
          </a:prstGeom>
          <a:noFill/>
        </p:spPr>
        <p:txBody>
          <a:bodyPr wrap="none" rtlCol="0">
            <a:spAutoFit/>
          </a:bodyPr>
          <a:lstStyle/>
          <a:p>
            <a:pPr algn="r"/>
            <a:r>
              <a:rPr lang="en-US" b="1" dirty="0" smtClean="0">
                <a:solidFill>
                  <a:schemeClr val="bg1"/>
                </a:solidFill>
                <a:latin typeface="Calibri" panose="020F0502020204030204" pitchFamily="34" charset="0"/>
              </a:rPr>
              <a:t>www.craftofscientificwriting.com</a:t>
            </a:r>
            <a:endParaRPr lang="en-US" b="1" dirty="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3388621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p:cNvSpPr txBox="1">
            <a:spLocks noChangeArrowheads="1"/>
          </p:cNvSpPr>
          <p:nvPr/>
        </p:nvSpPr>
        <p:spPr bwMode="auto">
          <a:xfrm>
            <a:off x="5655545" y="0"/>
            <a:ext cx="34884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prstClr val="white"/>
                </a:solidFill>
                <a:effectLst/>
                <a:uLnTx/>
                <a:uFillTx/>
                <a:latin typeface="Calibri" panose="020F0502020204030204" pitchFamily="34" charset="0"/>
                <a:cs typeface="Arial"/>
                <a:sym typeface="Arial"/>
                <a:rtl val="0"/>
              </a:rPr>
              <a:t>T</a:t>
            </a: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he site also</a:t>
            </a:r>
            <a:r>
              <a:rPr lang="en-US" altLang="en-US" dirty="0">
                <a:solidFill>
                  <a:prstClr val="white"/>
                </a:solidFill>
              </a:rPr>
              <a:t> </a:t>
            </a:r>
            <a:r>
              <a:rPr lang="en-US" altLang="en-US" dirty="0" smtClean="0">
                <a:solidFill>
                  <a:prstClr val="white"/>
                </a:solidFill>
              </a:rPr>
              <a:t>provide</a:t>
            </a: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a format for </a:t>
            </a:r>
            <a:r>
              <a:rPr lang="en-US" altLang="en-US" dirty="0" smtClean="0">
                <a:solidFill>
                  <a:prstClr val="white"/>
                </a:solidFill>
              </a:rPr>
              <a:t>letter</a:t>
            </a: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s</a:t>
            </a:r>
          </a:p>
        </p:txBody>
      </p:sp>
      <p:pic>
        <p:nvPicPr>
          <p:cNvPr id="5" name="Picture 4"/>
          <p:cNvPicPr>
            <a:picLocks noChangeAspect="1"/>
          </p:cNvPicPr>
          <p:nvPr/>
        </p:nvPicPr>
        <p:blipFill rotWithShape="1">
          <a:blip r:embed="rId3"/>
          <a:srcRect l="61693" t="38172" r="25323"/>
          <a:stretch/>
        </p:blipFill>
        <p:spPr>
          <a:xfrm>
            <a:off x="0" y="0"/>
            <a:ext cx="5144877" cy="6890460"/>
          </a:xfrm>
          <a:prstGeom prst="rect">
            <a:avLst/>
          </a:prstGeom>
        </p:spPr>
      </p:pic>
      <p:sp>
        <p:nvSpPr>
          <p:cNvPr id="6" name="TextBox 5"/>
          <p:cNvSpPr txBox="1"/>
          <p:nvPr/>
        </p:nvSpPr>
        <p:spPr>
          <a:xfrm>
            <a:off x="6455443" y="6396335"/>
            <a:ext cx="2688557" cy="307777"/>
          </a:xfrm>
          <a:prstGeom prst="rect">
            <a:avLst/>
          </a:prstGeom>
          <a:noFill/>
        </p:spPr>
        <p:txBody>
          <a:bodyPr wrap="none" rtlCol="0">
            <a:spAutoFit/>
          </a:bodyPr>
          <a:lstStyle/>
          <a:p>
            <a:pPr algn="r"/>
            <a:r>
              <a:rPr lang="en-US" b="1" dirty="0" smtClean="0">
                <a:solidFill>
                  <a:schemeClr val="bg1"/>
                </a:solidFill>
                <a:latin typeface="Calibri" panose="020F0502020204030204" pitchFamily="34" charset="0"/>
              </a:rPr>
              <a:t>www.craftofscientificwriting.com</a:t>
            </a:r>
            <a:endParaRPr lang="en-US" b="1" dirty="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4120305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62000" y="2438400"/>
            <a:ext cx="7696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solidFill>
                  <a:srgbClr val="000000"/>
                </a:solidFill>
                <a:latin typeface="Arial" panose="020B0604020202020204" pitchFamily="34" charset="0"/>
              </a:rPr>
              <a:t>Additional slides to address common questions from audience</a:t>
            </a:r>
          </a:p>
        </p:txBody>
      </p:sp>
      <p:sp>
        <p:nvSpPr>
          <p:cNvPr id="2" name="TextBox 1"/>
          <p:cNvSpPr txBox="1"/>
          <p:nvPr/>
        </p:nvSpPr>
        <p:spPr>
          <a:xfrm>
            <a:off x="44970" y="36703"/>
            <a:ext cx="8769246" cy="523220"/>
          </a:xfrm>
          <a:prstGeom prst="rect">
            <a:avLst/>
          </a:prstGeom>
          <a:noFill/>
        </p:spPr>
        <p:txBody>
          <a:bodyPr wrap="square" rtlCol="0">
            <a:spAutoFit/>
          </a:bodyPr>
          <a:lstStyle/>
          <a:p>
            <a:endParaRPr lang="en-US" sz="2800" b="1" dirty="0" smtClean="0">
              <a:solidFill>
                <a:schemeClr val="tx1"/>
              </a:solidFill>
              <a:latin typeface="Calibri" panose="020F0502020204030204" pitchFamily="34" charset="0"/>
            </a:endParaRPr>
          </a:p>
        </p:txBody>
      </p:sp>
      <p:pic>
        <p:nvPicPr>
          <p:cNvPr id="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93" y="0"/>
            <a:ext cx="10725150" cy="713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152400" y="152400"/>
            <a:ext cx="5129610"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smtClean="0">
                <a:ln>
                  <a:noFill/>
                </a:ln>
                <a:solidFill>
                  <a:srgbClr val="FFFFFF"/>
                </a:solidFill>
                <a:effectLst/>
                <a:uLnTx/>
                <a:uFillTx/>
                <a:latin typeface="Calibri" panose="020F0502020204030204" pitchFamily="34" charset="0"/>
                <a:cs typeface="Arial" panose="020B0604020202020204" pitchFamily="34" charset="0"/>
                <a:sym typeface="Arial"/>
                <a:rtl val="0"/>
              </a:rPr>
              <a:t>Emails and Letters: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FFFFFF"/>
                </a:solidFill>
              </a:rPr>
              <a:t>Audience, Purpose, and Occasion</a:t>
            </a:r>
            <a:endParaRPr kumimoji="0" lang="en-US" altLang="en-US" b="1" i="0" u="none" strike="noStrike" kern="0" cap="none" spc="0" normalizeH="0" baseline="0" noProof="0" dirty="0">
              <a:ln>
                <a:noFill/>
              </a:ln>
              <a:solidFill>
                <a:srgbClr val="FFFFFF"/>
              </a:solidFill>
              <a:effectLst/>
              <a:uLnTx/>
              <a:uFillTx/>
              <a:sym typeface="Arial"/>
              <a:rtl val="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0265" y="4930776"/>
            <a:ext cx="1381525" cy="2206624"/>
          </a:xfrm>
          <a:prstGeom prst="rect">
            <a:avLst/>
          </a:prstGeom>
        </p:spPr>
      </p:pic>
    </p:spTree>
    <p:extLst>
      <p:ext uri="{BB962C8B-B14F-4D97-AF65-F5344CB8AC3E}">
        <p14:creationId xmlns:p14="http://schemas.microsoft.com/office/powerpoint/2010/main" val="1611399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822327" y="1600200"/>
            <a:ext cx="41306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Calibri" panose="020F0502020204030204" pitchFamily="34" charset="0"/>
                <a:cs typeface="Arial" panose="020B0604020202020204" pitchFamily="34" charset="0"/>
                <a:sym typeface="Arial"/>
                <a:rtl val="0"/>
              </a:rPr>
              <a:t>To begin writing, you need</a:t>
            </a:r>
            <a:br>
              <a:rPr kumimoji="0" lang="en-US" altLang="en-US" sz="2800" b="1" i="0" u="none" strike="noStrike" kern="0" cap="none" spc="0" normalizeH="0" baseline="0" noProof="0">
                <a:ln>
                  <a:noFill/>
                </a:ln>
                <a:solidFill>
                  <a:srgbClr val="FFFFFF"/>
                </a:solidFill>
                <a:effectLst/>
                <a:uLnTx/>
                <a:uFillTx/>
                <a:latin typeface="Calibri" panose="020F0502020204030204" pitchFamily="34" charset="0"/>
                <a:cs typeface="Arial" panose="020B0604020202020204" pitchFamily="34" charset="0"/>
                <a:sym typeface="Arial"/>
                <a:rtl val="0"/>
              </a:rPr>
            </a:br>
            <a:r>
              <a:rPr kumimoji="0" lang="en-US" altLang="en-US" sz="5400" b="1" i="0" u="none" strike="noStrike" kern="0" cap="none" spc="0" normalizeH="0" baseline="0" noProof="0">
                <a:ln>
                  <a:noFill/>
                </a:ln>
                <a:solidFill>
                  <a:srgbClr val="FFFFFF"/>
                </a:solidFill>
                <a:effectLst/>
                <a:uLnTx/>
                <a:uFillTx/>
                <a:latin typeface="Calibri" panose="020F0502020204030204" pitchFamily="34" charset="0"/>
                <a:cs typeface="Arial" panose="020B0604020202020204" pitchFamily="34" charset="0"/>
                <a:sym typeface="Arial"/>
                <a:rtl val="0"/>
              </a:rPr>
              <a:t>content</a:t>
            </a:r>
          </a:p>
        </p:txBody>
      </p:sp>
    </p:spTree>
    <p:extLst>
      <p:ext uri="{BB962C8B-B14F-4D97-AF65-F5344CB8AC3E}">
        <p14:creationId xmlns:p14="http://schemas.microsoft.com/office/powerpoint/2010/main" val="133151750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2"/>
          <p:cNvSpPr txBox="1">
            <a:spLocks noChangeArrowheads="1"/>
          </p:cNvSpPr>
          <p:nvPr/>
        </p:nvSpPr>
        <p:spPr bwMode="auto">
          <a:xfrm>
            <a:off x="76200" y="76200"/>
            <a:ext cx="8915400" cy="91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vert="horz" wrap="square" lIns="63500" tIns="25400" rIns="63500" bIns="25400" numCol="1" anchor="t" anchorCtr="0" compatLnSpc="1">
            <a:prstTxWarp prst="textNoShape">
              <a:avLst/>
            </a:prstTxWarp>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r>
              <a:rPr lang="en-US" altLang="en-US" sz="2800" b="1" smtClean="0">
                <a:solidFill>
                  <a:schemeClr val="bg1"/>
                </a:solidFill>
                <a:latin typeface="Calibri" panose="020F0502020204030204" pitchFamily="34" charset="0"/>
              </a:rPr>
              <a:t>In an email announcement, the content consists of the </a:t>
            </a:r>
            <a:r>
              <a:rPr lang="en-US" altLang="en-US" sz="2800" b="1" i="1" smtClean="0">
                <a:solidFill>
                  <a:schemeClr val="bg1"/>
                </a:solidFill>
                <a:latin typeface="Calibri" panose="020F0502020204030204" pitchFamily="34" charset="0"/>
              </a:rPr>
              <a:t>who</a:t>
            </a:r>
            <a:r>
              <a:rPr lang="en-US" altLang="en-US" sz="2800" b="1" smtClean="0">
                <a:solidFill>
                  <a:schemeClr val="bg1"/>
                </a:solidFill>
                <a:latin typeface="Calibri" panose="020F0502020204030204" pitchFamily="34" charset="0"/>
              </a:rPr>
              <a:t> or </a:t>
            </a:r>
            <a:r>
              <a:rPr lang="en-US" altLang="en-US" sz="2800" b="1" i="1" smtClean="0">
                <a:solidFill>
                  <a:schemeClr val="bg1"/>
                </a:solidFill>
                <a:latin typeface="Calibri" panose="020F0502020204030204" pitchFamily="34" charset="0"/>
              </a:rPr>
              <a:t>what</a:t>
            </a:r>
            <a:r>
              <a:rPr lang="en-US" altLang="en-US" sz="2800" b="1" smtClean="0">
                <a:solidFill>
                  <a:schemeClr val="bg1"/>
                </a:solidFill>
                <a:latin typeface="Calibri" panose="020F0502020204030204" pitchFamily="34" charset="0"/>
              </a:rPr>
              <a:t>, the </a:t>
            </a:r>
            <a:r>
              <a:rPr lang="en-US" altLang="en-US" sz="2800" b="1" i="1" smtClean="0">
                <a:solidFill>
                  <a:schemeClr val="bg1"/>
                </a:solidFill>
                <a:latin typeface="Calibri" panose="020F0502020204030204" pitchFamily="34" charset="0"/>
              </a:rPr>
              <a:t>when</a:t>
            </a:r>
            <a:r>
              <a:rPr lang="en-US" altLang="en-US" sz="2800" b="1" smtClean="0">
                <a:solidFill>
                  <a:schemeClr val="bg1"/>
                </a:solidFill>
                <a:latin typeface="Calibri" panose="020F0502020204030204" pitchFamily="34" charset="0"/>
              </a:rPr>
              <a:t>, the </a:t>
            </a:r>
            <a:r>
              <a:rPr lang="en-US" altLang="en-US" sz="2800" b="1" i="1" smtClean="0">
                <a:solidFill>
                  <a:schemeClr val="bg1"/>
                </a:solidFill>
                <a:latin typeface="Calibri" panose="020F0502020204030204" pitchFamily="34" charset="0"/>
              </a:rPr>
              <a:t>where</a:t>
            </a:r>
            <a:r>
              <a:rPr lang="en-US" altLang="en-US" sz="2800" b="1" smtClean="0">
                <a:solidFill>
                  <a:schemeClr val="bg1"/>
                </a:solidFill>
                <a:latin typeface="Calibri" panose="020F0502020204030204" pitchFamily="34" charset="0"/>
              </a:rPr>
              <a:t>, and often the </a:t>
            </a:r>
            <a:r>
              <a:rPr lang="en-US" altLang="en-US" sz="2800" b="1" i="1" smtClean="0">
                <a:solidFill>
                  <a:schemeClr val="bg1"/>
                </a:solidFill>
                <a:latin typeface="Calibri" panose="020F0502020204030204" pitchFamily="34" charset="0"/>
              </a:rPr>
              <a:t>why</a:t>
            </a:r>
            <a:endParaRPr lang="en-US" altLang="en-US" sz="2800" b="1" i="1" dirty="0" smtClean="0">
              <a:solidFill>
                <a:schemeClr val="bg1"/>
              </a:solidFill>
              <a:latin typeface="Calibri" panose="020F0502020204030204" pitchFamily="34" charset="0"/>
            </a:endParaRPr>
          </a:p>
        </p:txBody>
      </p:sp>
      <p:sp>
        <p:nvSpPr>
          <p:cNvPr id="5" name="Rectangle 6"/>
          <p:cNvSpPr>
            <a:spLocks noChangeArrowheads="1"/>
          </p:cNvSpPr>
          <p:nvPr/>
        </p:nvSpPr>
        <p:spPr bwMode="auto">
          <a:xfrm>
            <a:off x="381000" y="2057400"/>
            <a:ext cx="19589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1"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who</a:t>
            </a: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 or </a:t>
            </a:r>
            <a:r>
              <a:rPr kumimoji="0" lang="en-US" altLang="en-US" sz="2400" b="1" i="1"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what</a:t>
            </a: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 </a:t>
            </a:r>
            <a:endParaRPr kumimoji="0" lang="en-US" altLang="en-US" sz="32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endParaRPr>
          </a:p>
        </p:txBody>
      </p:sp>
      <p:sp>
        <p:nvSpPr>
          <p:cNvPr id="6" name="Rectangle 6"/>
          <p:cNvSpPr>
            <a:spLocks noChangeArrowheads="1"/>
          </p:cNvSpPr>
          <p:nvPr/>
        </p:nvSpPr>
        <p:spPr bwMode="auto">
          <a:xfrm>
            <a:off x="381000" y="3086100"/>
            <a:ext cx="10398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1"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when</a:t>
            </a: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 </a:t>
            </a:r>
            <a:endParaRPr kumimoji="0" lang="en-US" altLang="en-US" sz="32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endParaRPr>
          </a:p>
        </p:txBody>
      </p:sp>
      <p:sp>
        <p:nvSpPr>
          <p:cNvPr id="7" name="Rectangle 6"/>
          <p:cNvSpPr>
            <a:spLocks noChangeArrowheads="1"/>
          </p:cNvSpPr>
          <p:nvPr/>
        </p:nvSpPr>
        <p:spPr bwMode="auto">
          <a:xfrm>
            <a:off x="381000" y="4303713"/>
            <a:ext cx="113823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1"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where</a:t>
            </a: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 </a:t>
            </a:r>
            <a:endParaRPr kumimoji="0" lang="en-US" altLang="en-US" sz="32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endParaRPr>
          </a:p>
        </p:txBody>
      </p:sp>
      <p:sp>
        <p:nvSpPr>
          <p:cNvPr id="8" name="Rectangle 6"/>
          <p:cNvSpPr>
            <a:spLocks noChangeArrowheads="1"/>
          </p:cNvSpPr>
          <p:nvPr/>
        </p:nvSpPr>
        <p:spPr bwMode="auto">
          <a:xfrm>
            <a:off x="381000" y="5332413"/>
            <a:ext cx="8667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1"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why</a:t>
            </a: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 </a:t>
            </a:r>
            <a:endParaRPr kumimoji="0" lang="en-US" altLang="en-US" sz="32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endParaRPr>
          </a:p>
        </p:txBody>
      </p:sp>
      <p:sp>
        <p:nvSpPr>
          <p:cNvPr id="9" name="Rectangle 6"/>
          <p:cNvSpPr>
            <a:spLocks noChangeArrowheads="1"/>
          </p:cNvSpPr>
          <p:nvPr/>
        </p:nvSpPr>
        <p:spPr bwMode="auto">
          <a:xfrm>
            <a:off x="3527425" y="2057400"/>
            <a:ext cx="530594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College of Engineering Speaking Contest</a:t>
            </a:r>
            <a:endParaRPr kumimoji="0" lang="en-US" altLang="en-US" sz="32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endParaRPr>
          </a:p>
        </p:txBody>
      </p:sp>
      <p:sp>
        <p:nvSpPr>
          <p:cNvPr id="10" name="Rectangle 6"/>
          <p:cNvSpPr>
            <a:spLocks noChangeArrowheads="1"/>
          </p:cNvSpPr>
          <p:nvPr/>
        </p:nvSpPr>
        <p:spPr bwMode="auto">
          <a:xfrm>
            <a:off x="3527425" y="3086100"/>
            <a:ext cx="2587248"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FFFFFF"/>
                </a:solidFill>
              </a:rPr>
              <a:t>September 5</a:t>
            </a:r>
            <a: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 2018</a:t>
            </a:r>
            <a:b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br>
            <a: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7:00-8:30 p.m.</a:t>
            </a:r>
            <a:endParaRPr kumimoji="0" lang="en-US" altLang="en-US" sz="32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endParaRPr>
          </a:p>
        </p:txBody>
      </p:sp>
      <p:sp>
        <p:nvSpPr>
          <p:cNvPr id="11" name="Rectangle 6"/>
          <p:cNvSpPr>
            <a:spLocks noChangeArrowheads="1"/>
          </p:cNvSpPr>
          <p:nvPr/>
        </p:nvSpPr>
        <p:spPr bwMode="auto">
          <a:xfrm>
            <a:off x="3505200" y="4303713"/>
            <a:ext cx="242534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FFFFFF"/>
                </a:solidFill>
              </a:rPr>
              <a:t>112</a:t>
            </a:r>
            <a: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 Kern Building</a:t>
            </a:r>
            <a:endParaRPr kumimoji="0" lang="en-US" altLang="en-US" sz="32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endParaRPr>
          </a:p>
        </p:txBody>
      </p:sp>
      <p:sp>
        <p:nvSpPr>
          <p:cNvPr id="12" name="Rectangle 6"/>
          <p:cNvSpPr>
            <a:spLocks noChangeArrowheads="1"/>
          </p:cNvSpPr>
          <p:nvPr/>
        </p:nvSpPr>
        <p:spPr bwMode="auto">
          <a:xfrm>
            <a:off x="3505200" y="5332413"/>
            <a:ext cx="75406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a:t>
            </a:r>
            <a:endParaRPr kumimoji="0" lang="en-US" altLang="en-US" sz="32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endParaRPr>
          </a:p>
        </p:txBody>
      </p:sp>
    </p:spTree>
    <p:extLst>
      <p:ext uri="{BB962C8B-B14F-4D97-AF65-F5344CB8AC3E}">
        <p14:creationId xmlns:p14="http://schemas.microsoft.com/office/powerpoint/2010/main" val="375312518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31092" y="2514600"/>
            <a:ext cx="6390483" cy="1525900"/>
            <a:chOff x="1131092" y="2514600"/>
            <a:chExt cx="6390483" cy="1525900"/>
          </a:xfrm>
        </p:grpSpPr>
        <p:sp>
          <p:nvSpPr>
            <p:cNvPr id="10" name="Rectangle 4"/>
            <p:cNvSpPr>
              <a:spLocks noChangeArrowheads="1"/>
            </p:cNvSpPr>
            <p:nvPr/>
          </p:nvSpPr>
          <p:spPr bwMode="auto">
            <a:xfrm>
              <a:off x="3665538" y="2514600"/>
              <a:ext cx="13319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audience</a:t>
              </a:r>
              <a:endParaRPr kumimoji="0" lang="en-US" altLang="en-US" sz="32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endParaRPr>
            </a:p>
          </p:txBody>
        </p:sp>
        <p:sp>
          <p:nvSpPr>
            <p:cNvPr id="11" name="Rectangle 5"/>
            <p:cNvSpPr>
              <a:spLocks noChangeArrowheads="1"/>
            </p:cNvSpPr>
            <p:nvPr/>
          </p:nvSpPr>
          <p:spPr bwMode="auto">
            <a:xfrm>
              <a:off x="1131092" y="3581400"/>
              <a:ext cx="1231108"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FFFFFF"/>
                  </a:solidFill>
                  <a:effectLst/>
                  <a:uLnTx/>
                  <a:uFillTx/>
                  <a:latin typeface="Calibri" panose="020F0502020204030204" pitchFamily="34" charset="0"/>
                  <a:cs typeface="Arial"/>
                  <a:sym typeface="Arial"/>
                  <a:rtl val="0"/>
                </a:rPr>
                <a:t>p</a:t>
              </a:r>
              <a: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u	</a:t>
              </a:r>
              <a:r>
                <a:rPr kumimoji="0" lang="en-US" altLang="en-US" sz="2400" b="1" i="0" u="none" strike="noStrike" kern="0" cap="none" spc="0" normalizeH="0" baseline="0" noProof="0" dirty="0" err="1" smtClean="0">
                  <a:ln>
                    <a:noFill/>
                  </a:ln>
                  <a:solidFill>
                    <a:srgbClr val="FFFFFF"/>
                  </a:solidFill>
                  <a:effectLst/>
                  <a:uLnTx/>
                  <a:uFillTx/>
                  <a:latin typeface="Calibri" panose="020F0502020204030204" pitchFamily="34" charset="0"/>
                  <a:cs typeface="Arial"/>
                  <a:sym typeface="Arial"/>
                  <a:rtl val="0"/>
                </a:rPr>
                <a:t>rpose</a:t>
              </a:r>
              <a:endPar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endParaRPr>
            </a:p>
          </p:txBody>
        </p:sp>
        <p:sp>
          <p:nvSpPr>
            <p:cNvPr id="12" name="Rectangle 6"/>
            <p:cNvSpPr>
              <a:spLocks noChangeArrowheads="1"/>
            </p:cNvSpPr>
            <p:nvPr/>
          </p:nvSpPr>
          <p:spPr bwMode="auto">
            <a:xfrm>
              <a:off x="6248400" y="3581400"/>
              <a:ext cx="12731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occasion</a:t>
              </a:r>
              <a:endParaRPr kumimoji="0" lang="en-US" altLang="en-US" sz="32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l="33582" t="19167" r="32161" b="13374"/>
          <a:stretch>
            <a:fillRect/>
          </a:stretch>
        </p:blipFill>
        <p:spPr bwMode="auto">
          <a:xfrm>
            <a:off x="2595563" y="3165475"/>
            <a:ext cx="3424237" cy="421481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0"/>
          <p:cNvSpPr txBox="1">
            <a:spLocks noChangeArrowheads="1"/>
          </p:cNvSpPr>
          <p:nvPr/>
        </p:nvSpPr>
        <p:spPr bwMode="auto">
          <a:xfrm>
            <a:off x="909638" y="1763713"/>
            <a:ext cx="1549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who are they?</a:t>
            </a:r>
          </a:p>
        </p:txBody>
      </p:sp>
      <p:sp>
        <p:nvSpPr>
          <p:cNvPr id="15" name="Text Box 11"/>
          <p:cNvSpPr txBox="1">
            <a:spLocks noChangeArrowheads="1"/>
          </p:cNvSpPr>
          <p:nvPr/>
        </p:nvSpPr>
        <p:spPr bwMode="auto">
          <a:xfrm>
            <a:off x="5638800" y="1763713"/>
            <a:ext cx="23050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why are they reading?</a:t>
            </a:r>
          </a:p>
        </p:txBody>
      </p:sp>
      <p:sp>
        <p:nvSpPr>
          <p:cNvPr id="16" name="Text Box 10"/>
          <p:cNvSpPr txBox="1">
            <a:spLocks noChangeArrowheads="1"/>
          </p:cNvSpPr>
          <p:nvPr/>
        </p:nvSpPr>
        <p:spPr bwMode="auto">
          <a:xfrm>
            <a:off x="909638" y="2144713"/>
            <a:ext cx="21383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what do they know?</a:t>
            </a:r>
          </a:p>
        </p:txBody>
      </p:sp>
      <p:sp>
        <p:nvSpPr>
          <p:cNvPr id="17" name="Text Box 11"/>
          <p:cNvSpPr txBox="1">
            <a:spLocks noChangeArrowheads="1"/>
          </p:cNvSpPr>
          <p:nvPr/>
        </p:nvSpPr>
        <p:spPr bwMode="auto">
          <a:xfrm>
            <a:off x="5638800" y="2144713"/>
            <a:ext cx="20669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how will they read?</a:t>
            </a:r>
          </a:p>
        </p:txBody>
      </p:sp>
      <p:sp>
        <p:nvSpPr>
          <p:cNvPr id="18" name="Rectangle 2"/>
          <p:cNvSpPr>
            <a:spLocks noGrp="1" noChangeArrowheads="1"/>
          </p:cNvSpPr>
          <p:nvPr>
            <p:ph type="title"/>
          </p:nvPr>
        </p:nvSpPr>
        <p:spPr bwMode="auto">
          <a:xfrm>
            <a:off x="76200" y="76200"/>
            <a:ext cx="9067800" cy="91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vert="horz" wrap="square" lIns="63500" tIns="25400" rIns="63500" bIns="25400" numCol="1" anchor="t" anchorCtr="0" compatLnSpc="1">
            <a:prstTxWarp prst="textNoShape">
              <a:avLst/>
            </a:prstTxWarp>
          </a:bodyPr>
          <a:lstStyle/>
          <a:p>
            <a:pPr eaLnBrk="1" hangingPunct="1"/>
            <a:r>
              <a:rPr lang="en-US" altLang="en-US" sz="2800" b="1" dirty="0" smtClean="0">
                <a:solidFill>
                  <a:schemeClr val="bg1"/>
                </a:solidFill>
                <a:latin typeface="Calibri" panose="020F0502020204030204" pitchFamily="34" charset="0"/>
              </a:rPr>
              <a:t>Once you know your content, </a:t>
            </a:r>
            <a:br>
              <a:rPr lang="en-US" altLang="en-US" sz="2800" b="1" dirty="0" smtClean="0">
                <a:solidFill>
                  <a:schemeClr val="bg1"/>
                </a:solidFill>
                <a:latin typeface="Calibri" panose="020F0502020204030204" pitchFamily="34" charset="0"/>
              </a:rPr>
            </a:br>
            <a:r>
              <a:rPr lang="en-US" altLang="en-US" sz="2800" b="1" dirty="0" smtClean="0">
                <a:solidFill>
                  <a:schemeClr val="bg1"/>
                </a:solidFill>
                <a:latin typeface="Calibri" panose="020F0502020204030204" pitchFamily="34" charset="0"/>
              </a:rPr>
              <a:t>you should analyze the constraints</a:t>
            </a:r>
          </a:p>
        </p:txBody>
      </p:sp>
    </p:spTree>
    <p:extLst>
      <p:ext uri="{BB962C8B-B14F-4D97-AF65-F5344CB8AC3E}">
        <p14:creationId xmlns:p14="http://schemas.microsoft.com/office/powerpoint/2010/main" val="37422026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rgbClr val="91919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91919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91919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327025" y="2197310"/>
            <a:ext cx="3406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…I have taken E </a:t>
            </a:r>
            <a:r>
              <a:rPr kumimoji="0" lang="en-US" altLang="en-US" sz="2400" b="1" i="0" u="none" strike="noStrike" kern="0" cap="none" spc="0" normalizeH="0" baseline="0" noProof="0" dirty="0" err="1" smtClean="0">
                <a:ln>
                  <a:noFill/>
                </a:ln>
                <a:solidFill>
                  <a:srgbClr val="FFFFFF"/>
                </a:solidFill>
                <a:effectLst/>
                <a:uLnTx/>
                <a:uFillTx/>
                <a:latin typeface="Calibri" panose="020F0502020204030204" pitchFamily="34" charset="0"/>
                <a:cs typeface="Arial"/>
                <a:sym typeface="Arial"/>
                <a:rtl val="0"/>
              </a:rPr>
              <a:t>Mch</a:t>
            </a:r>
            <a: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 211 </a:t>
            </a:r>
            <a:b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br>
            <a: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and E </a:t>
            </a:r>
            <a:r>
              <a:rPr kumimoji="0" lang="en-US" altLang="en-US" sz="2400" b="1" i="0" u="none" strike="noStrike" kern="0" cap="none" spc="0" normalizeH="0" baseline="0" noProof="0" dirty="0" err="1" smtClean="0">
                <a:ln>
                  <a:noFill/>
                </a:ln>
                <a:solidFill>
                  <a:srgbClr val="FFFFFF"/>
                </a:solidFill>
                <a:effectLst/>
                <a:uLnTx/>
                <a:uFillTx/>
                <a:latin typeface="Calibri" panose="020F0502020204030204" pitchFamily="34" charset="0"/>
                <a:cs typeface="Arial"/>
                <a:sym typeface="Arial"/>
                <a:rtl val="0"/>
              </a:rPr>
              <a:t>Mch</a:t>
            </a:r>
            <a: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 212.</a:t>
            </a:r>
          </a:p>
        </p:txBody>
      </p:sp>
      <p:grpSp>
        <p:nvGrpSpPr>
          <p:cNvPr id="4" name="Group 3"/>
          <p:cNvGrpSpPr/>
          <p:nvPr/>
        </p:nvGrpSpPr>
        <p:grpSpPr>
          <a:xfrm>
            <a:off x="104548" y="179882"/>
            <a:ext cx="6564618" cy="4384181"/>
            <a:chOff x="104548" y="179882"/>
            <a:chExt cx="6564618" cy="4384181"/>
          </a:xfrm>
        </p:grpSpPr>
        <p:sp>
          <p:nvSpPr>
            <p:cNvPr id="5" name="TextBox 1"/>
            <p:cNvSpPr txBox="1">
              <a:spLocks noChangeArrowheads="1"/>
            </p:cNvSpPr>
            <p:nvPr/>
          </p:nvSpPr>
          <p:spPr bwMode="auto">
            <a:xfrm>
              <a:off x="327025" y="3733800"/>
              <a:ext cx="3363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…I have taken courses in </a:t>
              </a:r>
              <a:b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b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statics and dynamics.</a:t>
              </a:r>
            </a:p>
          </p:txBody>
        </p:sp>
        <p:cxnSp>
          <p:nvCxnSpPr>
            <p:cNvPr id="6" name="Straight Arrow Connector 5"/>
            <p:cNvCxnSpPr/>
            <p:nvPr/>
          </p:nvCxnSpPr>
          <p:spPr>
            <a:xfrm>
              <a:off x="2008682" y="3207896"/>
              <a:ext cx="300" cy="48093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548" y="179882"/>
              <a:ext cx="6564618"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Once you have defined your audience, </a:t>
              </a:r>
              <a:br>
                <a:rPr kumimoji="0" lang="en-US" sz="28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br>
              <a:r>
                <a:rPr kumimoji="0" lang="en-US" sz="28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consider what they know and do not know</a:t>
              </a:r>
            </a:p>
          </p:txBody>
        </p:sp>
      </p:grpSp>
      <p:sp>
        <p:nvSpPr>
          <p:cNvPr id="8" name="TextBox 1"/>
          <p:cNvSpPr txBox="1">
            <a:spLocks noChangeArrowheads="1"/>
          </p:cNvSpPr>
          <p:nvPr/>
        </p:nvSpPr>
        <p:spPr bwMode="auto">
          <a:xfrm>
            <a:off x="327025" y="2197310"/>
            <a:ext cx="3406775" cy="830263"/>
          </a:xfrm>
          <a:prstGeom prst="rect">
            <a:avLst/>
          </a:prstGeom>
          <a:solidFill>
            <a:schemeClr val="tx1"/>
          </a:solidFill>
          <a:ln>
            <a:noFill/>
          </a:ln>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…I have taken </a:t>
            </a:r>
            <a:r>
              <a:rPr kumimoji="0" lang="en-US" altLang="en-US" sz="2400" b="1" i="0" u="none" strike="noStrike" kern="0" cap="none" spc="0" normalizeH="0" baseline="0" noProof="0" dirty="0" smtClean="0">
                <a:ln>
                  <a:noFill/>
                </a:ln>
                <a:solidFill>
                  <a:schemeClr val="accent6"/>
                </a:solidFill>
                <a:effectLst/>
                <a:uLnTx/>
                <a:uFillTx/>
                <a:latin typeface="Calibri" panose="020F0502020204030204" pitchFamily="34" charset="0"/>
                <a:cs typeface="Arial"/>
                <a:sym typeface="Arial"/>
                <a:rtl val="0"/>
              </a:rPr>
              <a:t>E </a:t>
            </a:r>
            <a:r>
              <a:rPr kumimoji="0" lang="en-US" altLang="en-US" sz="2400" b="1" i="0" u="none" strike="noStrike" kern="0" cap="none" spc="0" normalizeH="0" baseline="0" noProof="0" dirty="0" err="1" smtClean="0">
                <a:ln>
                  <a:noFill/>
                </a:ln>
                <a:solidFill>
                  <a:schemeClr val="accent6"/>
                </a:solidFill>
                <a:effectLst/>
                <a:uLnTx/>
                <a:uFillTx/>
                <a:latin typeface="Calibri" panose="020F0502020204030204" pitchFamily="34" charset="0"/>
                <a:cs typeface="Arial"/>
                <a:sym typeface="Arial"/>
                <a:rtl val="0"/>
              </a:rPr>
              <a:t>Mch</a:t>
            </a:r>
            <a:r>
              <a:rPr kumimoji="0" lang="en-US" altLang="en-US" sz="2400" b="1" i="0" u="none" strike="noStrike" kern="0" cap="none" spc="0" normalizeH="0" baseline="0" noProof="0" dirty="0" smtClean="0">
                <a:ln>
                  <a:noFill/>
                </a:ln>
                <a:solidFill>
                  <a:schemeClr val="accent6"/>
                </a:solidFill>
                <a:effectLst/>
                <a:uLnTx/>
                <a:uFillTx/>
                <a:latin typeface="Calibri" panose="020F0502020204030204" pitchFamily="34" charset="0"/>
                <a:cs typeface="Arial"/>
                <a:sym typeface="Arial"/>
                <a:rtl val="0"/>
              </a:rPr>
              <a:t> 211 </a:t>
            </a:r>
            <a: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
            </a:r>
            <a:b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br>
            <a: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and </a:t>
            </a:r>
            <a:r>
              <a:rPr kumimoji="0" lang="en-US" altLang="en-US" sz="2400" b="1" i="0" u="none" strike="noStrike" kern="0" cap="none" spc="0" normalizeH="0" baseline="0" noProof="0" dirty="0" smtClean="0">
                <a:ln>
                  <a:noFill/>
                </a:ln>
                <a:solidFill>
                  <a:schemeClr val="accent6"/>
                </a:solidFill>
                <a:effectLst/>
                <a:uLnTx/>
                <a:uFillTx/>
                <a:latin typeface="Calibri" panose="020F0502020204030204" pitchFamily="34" charset="0"/>
                <a:cs typeface="Arial"/>
                <a:sym typeface="Arial"/>
                <a:rtl val="0"/>
              </a:rPr>
              <a:t>E </a:t>
            </a:r>
            <a:r>
              <a:rPr kumimoji="0" lang="en-US" altLang="en-US" sz="2400" b="1" i="0" u="none" strike="noStrike" kern="0" cap="none" spc="0" normalizeH="0" baseline="0" noProof="0" dirty="0" err="1" smtClean="0">
                <a:ln>
                  <a:noFill/>
                </a:ln>
                <a:solidFill>
                  <a:schemeClr val="accent6"/>
                </a:solidFill>
                <a:effectLst/>
                <a:uLnTx/>
                <a:uFillTx/>
                <a:latin typeface="Calibri" panose="020F0502020204030204" pitchFamily="34" charset="0"/>
                <a:cs typeface="Arial"/>
                <a:sym typeface="Arial"/>
                <a:rtl val="0"/>
              </a:rPr>
              <a:t>Mch</a:t>
            </a:r>
            <a:r>
              <a:rPr kumimoji="0" lang="en-US" altLang="en-US" sz="2400" b="1" i="0" u="none" strike="noStrike" kern="0" cap="none" spc="0" normalizeH="0" baseline="0" noProof="0" dirty="0" smtClean="0">
                <a:ln>
                  <a:noFill/>
                </a:ln>
                <a:solidFill>
                  <a:schemeClr val="accent6"/>
                </a:solidFill>
                <a:effectLst/>
                <a:uLnTx/>
                <a:uFillTx/>
                <a:latin typeface="Calibri" panose="020F0502020204030204" pitchFamily="34" charset="0"/>
                <a:cs typeface="Arial"/>
                <a:sym typeface="Arial"/>
                <a:rtl val="0"/>
              </a:rPr>
              <a:t> 212</a:t>
            </a:r>
            <a:r>
              <a:rPr kumimoji="0" lang="en-US" alt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a:t>
            </a:r>
          </a:p>
        </p:txBody>
      </p:sp>
    </p:spTree>
    <p:extLst>
      <p:ext uri="{BB962C8B-B14F-4D97-AF65-F5344CB8AC3E}">
        <p14:creationId xmlns:p14="http://schemas.microsoft.com/office/powerpoint/2010/main" val="23513674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76200" y="228600"/>
            <a:ext cx="8632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Weak correspondence is often marked by the author </a:t>
            </a:r>
            <a:r>
              <a:rPr kumimoji="0" lang="en-US" altLang="en-US" sz="2800" b="1" i="0" u="none" strike="noStrike" kern="0" cap="none" spc="0" normalizeH="0" baseline="0" noProof="0" dirty="0">
                <a:ln>
                  <a:noFill/>
                </a:ln>
                <a:solidFill>
                  <a:prstClr val="white"/>
                </a:solidFill>
                <a:effectLst/>
                <a:uLnTx/>
                <a:uFillTx/>
                <a:latin typeface="Calibri" panose="020F0502020204030204" pitchFamily="34" charset="0"/>
                <a:cs typeface="Arial"/>
                <a:sym typeface="Arial"/>
                <a:rtl val="0"/>
              </a:rPr>
              <a:t/>
            </a:r>
            <a:br>
              <a:rPr kumimoji="0" lang="en-US" altLang="en-US" sz="2800" b="1" i="0" u="none" strike="noStrike" kern="0" cap="none" spc="0" normalizeH="0" baseline="0" noProof="0" dirty="0">
                <a:ln>
                  <a:noFill/>
                </a:ln>
                <a:solidFill>
                  <a:prstClr val="white"/>
                </a:solidFill>
                <a:effectLst/>
                <a:uLnTx/>
                <a:uFillTx/>
                <a:latin typeface="Calibri" panose="020F0502020204030204" pitchFamily="34" charset="0"/>
                <a:cs typeface="Arial"/>
                <a:sym typeface="Arial"/>
                <a:rtl val="0"/>
              </a:rPr>
            </a:b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not consider</a:t>
            </a:r>
            <a:r>
              <a:rPr kumimoji="0" lang="en-US" altLang="en-US" sz="2800" b="1" i="0" u="none" strike="noStrike" kern="0" cap="none" spc="0" normalizeH="0" baseline="0" noProof="0" dirty="0" err="1" smtClean="0">
                <a:ln>
                  <a:noFill/>
                </a:ln>
                <a:solidFill>
                  <a:prstClr val="white"/>
                </a:solidFill>
                <a:effectLst/>
                <a:uLnTx/>
                <a:uFillTx/>
                <a:latin typeface="Calibri" panose="020F0502020204030204" pitchFamily="34" charset="0"/>
                <a:cs typeface="Arial"/>
                <a:sym typeface="Arial"/>
                <a:rtl val="0"/>
              </a:rPr>
              <a:t>ing</a:t>
            </a: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 why the audience is reading</a:t>
            </a:r>
          </a:p>
        </p:txBody>
      </p:sp>
      <p:sp>
        <p:nvSpPr>
          <p:cNvPr id="10" name="TextBox 9"/>
          <p:cNvSpPr txBox="1"/>
          <p:nvPr/>
        </p:nvSpPr>
        <p:spPr>
          <a:xfrm>
            <a:off x="1139254" y="2428406"/>
            <a:ext cx="6235908" cy="286232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Arial"/>
                <a:sym typeface="Arial"/>
                <a:rtl val="0"/>
              </a:rPr>
              <a:t>I am interested in obtaining a research position in a gas turbine lab. I am finishing my bachelor of science in mechanical engineering this May. </a:t>
            </a:r>
            <a:r>
              <a:rPr kumimoji="0" 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
            </a:r>
            <a:br>
              <a:rPr kumimoji="0" 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br>
            <a:r>
              <a:rPr kumimoji="0" lang="en-US" sz="2400" b="1" i="0" u="none" strike="noStrike" kern="0" cap="none" spc="0" normalizeH="0" baseline="0" noProof="0" dirty="0" smtClean="0">
                <a:ln>
                  <a:noFill/>
                </a:ln>
                <a:solidFill>
                  <a:srgbClr val="FFFFFF"/>
                </a:solidFill>
                <a:effectLst/>
                <a:uLnTx/>
                <a:uFillTx/>
                <a:latin typeface="Calibri" panose="020F0502020204030204" pitchFamily="34" charset="0"/>
                <a:cs typeface="Arial"/>
                <a:sym typeface="Arial"/>
                <a:rtl val="0"/>
              </a:rPr>
              <a:t>I </a:t>
            </a:r>
            <a:r>
              <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Arial"/>
                <a:sym typeface="Arial"/>
                <a:rtl val="0"/>
              </a:rPr>
              <a:t>have also had summer internships at General Electric Aviation and at Boeing.</a:t>
            </a:r>
          </a:p>
        </p:txBody>
      </p:sp>
      <p:sp>
        <p:nvSpPr>
          <p:cNvPr id="11" name="TextBox 10"/>
          <p:cNvSpPr txBox="1"/>
          <p:nvPr/>
        </p:nvSpPr>
        <p:spPr>
          <a:xfrm>
            <a:off x="1139254" y="2428406"/>
            <a:ext cx="6235908" cy="2862322"/>
          </a:xfrm>
          <a:prstGeom prst="rect">
            <a:avLst/>
          </a:prstGeom>
          <a:solidFill>
            <a:schemeClr val="tx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D09D94"/>
                </a:solidFill>
                <a:effectLst/>
                <a:uLnTx/>
                <a:uFillTx/>
                <a:latin typeface="Calibri" panose="020F0502020204030204" pitchFamily="34" charset="0"/>
                <a:cs typeface="Arial"/>
                <a:sym typeface="Arial"/>
                <a:rtl val="0"/>
              </a:rPr>
              <a:t>I am interested in obtaining a research position in a gas turbine lab. I am finishing my bachelor of science in mechanical engineering this May. </a:t>
            </a:r>
            <a:r>
              <a:rPr kumimoji="0" lang="en-US" sz="2400" b="1" i="0" u="none" strike="noStrike" kern="0" cap="none" spc="0" normalizeH="0" baseline="0" noProof="0" dirty="0" smtClean="0">
                <a:ln>
                  <a:noFill/>
                </a:ln>
                <a:solidFill>
                  <a:srgbClr val="D09D94"/>
                </a:solidFill>
                <a:effectLst/>
                <a:uLnTx/>
                <a:uFillTx/>
                <a:latin typeface="Calibri" panose="020F0502020204030204" pitchFamily="34" charset="0"/>
                <a:cs typeface="Arial"/>
                <a:sym typeface="Arial"/>
                <a:rtl val="0"/>
              </a:rPr>
              <a:t/>
            </a:r>
            <a:br>
              <a:rPr kumimoji="0" lang="en-US" sz="2400" b="1" i="0" u="none" strike="noStrike" kern="0" cap="none" spc="0" normalizeH="0" baseline="0" noProof="0" dirty="0" smtClean="0">
                <a:ln>
                  <a:noFill/>
                </a:ln>
                <a:solidFill>
                  <a:srgbClr val="D09D94"/>
                </a:solidFill>
                <a:effectLst/>
                <a:uLnTx/>
                <a:uFillTx/>
                <a:latin typeface="Calibri" panose="020F0502020204030204" pitchFamily="34" charset="0"/>
                <a:cs typeface="Arial"/>
                <a:sym typeface="Arial"/>
                <a:rtl val="0"/>
              </a:rPr>
            </a:br>
            <a:r>
              <a:rPr kumimoji="0" lang="en-US" sz="2400" b="1" i="0" u="none" strike="noStrike" kern="0" cap="none" spc="0" normalizeH="0" baseline="0" noProof="0" dirty="0" smtClean="0">
                <a:ln>
                  <a:noFill/>
                </a:ln>
                <a:solidFill>
                  <a:srgbClr val="D09D94"/>
                </a:solidFill>
                <a:effectLst/>
                <a:uLnTx/>
                <a:uFillTx/>
                <a:latin typeface="Calibri" panose="020F0502020204030204" pitchFamily="34" charset="0"/>
                <a:cs typeface="Arial"/>
                <a:sym typeface="Arial"/>
                <a:rtl val="0"/>
              </a:rPr>
              <a:t>I </a:t>
            </a:r>
            <a:r>
              <a:rPr kumimoji="0" lang="en-US" sz="2400" b="1" i="0" u="none" strike="noStrike" kern="0" cap="none" spc="0" normalizeH="0" baseline="0" noProof="0" dirty="0">
                <a:ln>
                  <a:noFill/>
                </a:ln>
                <a:solidFill>
                  <a:srgbClr val="D09D94"/>
                </a:solidFill>
                <a:effectLst/>
                <a:uLnTx/>
                <a:uFillTx/>
                <a:latin typeface="Calibri" panose="020F0502020204030204" pitchFamily="34" charset="0"/>
                <a:cs typeface="Arial"/>
                <a:sym typeface="Arial"/>
                <a:rtl val="0"/>
              </a:rPr>
              <a:t>have also had summer internships at General Electric Aviation and at Boeing.</a:t>
            </a:r>
          </a:p>
        </p:txBody>
      </p:sp>
    </p:spTree>
    <p:extLst>
      <p:ext uri="{BB962C8B-B14F-4D97-AF65-F5344CB8AC3E}">
        <p14:creationId xmlns:p14="http://schemas.microsoft.com/office/powerpoint/2010/main" val="3354906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76200" y="228600"/>
            <a:ext cx="8632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In well-written correspondence, the author </a:t>
            </a:r>
            <a:b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b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balances the </a:t>
            </a:r>
            <a:r>
              <a:rPr kumimoji="0" lang="en-US" altLang="en-US" sz="2800" b="1" i="1" u="none" strike="noStrike" kern="0" cap="none" spc="0" normalizeH="0" baseline="0" noProof="0" dirty="0" smtClean="0">
                <a:ln>
                  <a:noFill/>
                </a:ln>
                <a:solidFill>
                  <a:srgbClr val="FFFF00"/>
                </a:solidFill>
                <a:effectLst/>
                <a:uLnTx/>
                <a:uFillTx/>
                <a:latin typeface="Calibri" panose="020F0502020204030204" pitchFamily="34" charset="0"/>
                <a:cs typeface="Arial"/>
                <a:sym typeface="Arial"/>
                <a:rtl val="0"/>
              </a:rPr>
              <a:t>I</a:t>
            </a: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 with the </a:t>
            </a:r>
            <a:r>
              <a:rPr kumimoji="0" lang="en-US" altLang="en-US" sz="2800" b="1" i="1" u="none" strike="noStrike" kern="0" cap="none" spc="0" normalizeH="0" baseline="0" noProof="0" dirty="0" smtClean="0">
                <a:ln>
                  <a:noFill/>
                </a:ln>
                <a:solidFill>
                  <a:srgbClr val="FFFF00"/>
                </a:solidFill>
                <a:effectLst/>
                <a:uLnTx/>
                <a:uFillTx/>
                <a:latin typeface="Calibri" panose="020F0502020204030204" pitchFamily="34" charset="0"/>
                <a:cs typeface="Arial"/>
                <a:sym typeface="Arial"/>
                <a:rtl val="0"/>
              </a:rPr>
              <a:t>you</a:t>
            </a: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 </a:t>
            </a:r>
          </a:p>
        </p:txBody>
      </p:sp>
      <p:sp>
        <p:nvSpPr>
          <p:cNvPr id="10" name="TextBox 9"/>
          <p:cNvSpPr txBox="1"/>
          <p:nvPr/>
        </p:nvSpPr>
        <p:spPr>
          <a:xfrm>
            <a:off x="205320" y="1947342"/>
            <a:ext cx="8374584" cy="397031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srgbClr val="FFFFFF"/>
                </a:solidFill>
                <a:effectLst/>
                <a:uLnTx/>
                <a:uFillTx/>
                <a:latin typeface="Calibri" panose="020F0502020204030204" pitchFamily="34" charset="0"/>
                <a:cs typeface="Times New Roman" panose="02020603050405020304" pitchFamily="18" charset="0"/>
                <a:sym typeface="Arial"/>
                <a:rtl val="0"/>
              </a:rPr>
              <a:t>	Your </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rPr>
              <a:t>laboratory interests me because this summer, I am working for one of your research sponsors: Pratt &amp; Whitney. In particular, your experiments concerning the effects of sand on turbine components described on your website particularly appeals to  me because through family members in the military, I have learned about the negative effects that sand can have on aircraft engines</a:t>
            </a:r>
            <a:r>
              <a:rPr kumimoji="0" lang="en-US" altLang="en-US" sz="2400" b="1" i="0" u="none" strike="noStrike" kern="1200" cap="none" spc="0" normalizeH="0" baseline="0" noProof="0" dirty="0" smtClean="0">
                <a:ln>
                  <a:noFill/>
                </a:ln>
                <a:solidFill>
                  <a:srgbClr val="FFFFFF"/>
                </a:solidFill>
                <a:effectLst/>
                <a:uLnTx/>
                <a:uFillTx/>
                <a:latin typeface="Calibri" panose="020F0502020204030204" pitchFamily="34" charset="0"/>
                <a:cs typeface="Times New Roman" panose="02020603050405020304" pitchFamily="18" charset="0"/>
                <a:sym typeface="Arial"/>
                <a:rtl val="0"/>
              </a:rPr>
              <a:t>.</a:t>
            </a:r>
            <a:endPar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endParaRPr>
          </a:p>
        </p:txBody>
      </p:sp>
      <p:sp>
        <p:nvSpPr>
          <p:cNvPr id="11" name="TextBox 10"/>
          <p:cNvSpPr txBox="1"/>
          <p:nvPr/>
        </p:nvSpPr>
        <p:spPr>
          <a:xfrm>
            <a:off x="205320" y="1947342"/>
            <a:ext cx="8374584" cy="3970318"/>
          </a:xfrm>
          <a:prstGeom prst="rect">
            <a:avLst/>
          </a:prstGeom>
          <a:solidFill>
            <a:schemeClr val="tx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srgbClr val="FFFFFF"/>
                </a:solidFill>
                <a:effectLst/>
                <a:uLnTx/>
                <a:uFillTx/>
                <a:latin typeface="Calibri" panose="020F0502020204030204" pitchFamily="34" charset="0"/>
                <a:cs typeface="Times New Roman" panose="02020603050405020304" pitchFamily="18" charset="0"/>
                <a:sym typeface="Arial"/>
                <a:rtl val="0"/>
              </a:rPr>
              <a:t>	Your </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rPr>
              <a:t>laboratory interests </a:t>
            </a:r>
            <a:r>
              <a:rPr kumimoji="0" lang="en-US" altLang="en-US" sz="2400" b="1" i="0" u="none" strike="noStrike" kern="1200" cap="none" spc="0" normalizeH="0" baseline="0" noProof="0" dirty="0">
                <a:ln>
                  <a:noFill/>
                </a:ln>
                <a:solidFill>
                  <a:srgbClr val="00B0F0"/>
                </a:solidFill>
                <a:effectLst/>
                <a:uLnTx/>
                <a:uFillTx/>
                <a:latin typeface="Calibri" panose="020F0502020204030204" pitchFamily="34" charset="0"/>
                <a:cs typeface="Times New Roman" panose="02020603050405020304" pitchFamily="18" charset="0"/>
                <a:sym typeface="Arial"/>
                <a:rtl val="0"/>
              </a:rPr>
              <a:t>me</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rPr>
              <a:t> because this summer, </a:t>
            </a:r>
            <a:r>
              <a:rPr kumimoji="0" lang="en-US" altLang="en-US" sz="2400" b="1" i="0" u="none" strike="noStrike" kern="1200" cap="none" spc="0" normalizeH="0" baseline="0" noProof="0" dirty="0">
                <a:ln>
                  <a:noFill/>
                </a:ln>
                <a:solidFill>
                  <a:srgbClr val="00B0F0"/>
                </a:solidFill>
                <a:effectLst/>
                <a:uLnTx/>
                <a:uFillTx/>
                <a:latin typeface="Calibri" panose="020F0502020204030204" pitchFamily="34" charset="0"/>
                <a:cs typeface="Times New Roman" panose="02020603050405020304" pitchFamily="18" charset="0"/>
                <a:sym typeface="Arial"/>
                <a:rtl val="0"/>
              </a:rPr>
              <a:t>I</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rPr>
              <a:t> am working for one of your research sponsors: Pratt &amp; Whitney. In particular, your experiments concerning the effects of sand on turbine components described on your website particularly appeals to  </a:t>
            </a:r>
            <a:r>
              <a:rPr kumimoji="0" lang="en-US" altLang="en-US" sz="2400" b="1" i="0" u="none" strike="noStrike" kern="1200" cap="none" spc="0" normalizeH="0" baseline="0" noProof="0" dirty="0">
                <a:ln>
                  <a:noFill/>
                </a:ln>
                <a:solidFill>
                  <a:srgbClr val="00B0F0"/>
                </a:solidFill>
                <a:effectLst/>
                <a:uLnTx/>
                <a:uFillTx/>
                <a:latin typeface="Calibri" panose="020F0502020204030204" pitchFamily="34" charset="0"/>
                <a:cs typeface="Times New Roman" panose="02020603050405020304" pitchFamily="18" charset="0"/>
                <a:sym typeface="Arial"/>
                <a:rtl val="0"/>
              </a:rPr>
              <a:t>me</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rPr>
              <a:t> because through family members in the military, </a:t>
            </a:r>
            <a:r>
              <a:rPr kumimoji="0" lang="en-US" altLang="en-US" sz="2400" b="1" i="0" u="none" strike="noStrike" kern="1200" cap="none" spc="0" normalizeH="0" baseline="0" noProof="0" dirty="0">
                <a:ln>
                  <a:noFill/>
                </a:ln>
                <a:solidFill>
                  <a:srgbClr val="00B0F0"/>
                </a:solidFill>
                <a:effectLst/>
                <a:uLnTx/>
                <a:uFillTx/>
                <a:latin typeface="Calibri" panose="020F0502020204030204" pitchFamily="34" charset="0"/>
                <a:cs typeface="Times New Roman" panose="02020603050405020304" pitchFamily="18" charset="0"/>
                <a:sym typeface="Arial"/>
                <a:rtl val="0"/>
              </a:rPr>
              <a:t>I</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rPr>
              <a:t> have learned about the negative effects that sand can have on aircraft engines</a:t>
            </a:r>
            <a:r>
              <a:rPr kumimoji="0" lang="en-US" altLang="en-US" sz="2400" b="1" i="0" u="none" strike="noStrike" kern="1200" cap="none" spc="0" normalizeH="0" baseline="0" noProof="0" dirty="0" smtClean="0">
                <a:ln>
                  <a:noFill/>
                </a:ln>
                <a:solidFill>
                  <a:srgbClr val="FFFFFF"/>
                </a:solidFill>
                <a:effectLst/>
                <a:uLnTx/>
                <a:uFillTx/>
                <a:latin typeface="Calibri" panose="020F0502020204030204" pitchFamily="34" charset="0"/>
                <a:cs typeface="Times New Roman" panose="02020603050405020304" pitchFamily="18" charset="0"/>
                <a:sym typeface="Arial"/>
                <a:rtl val="0"/>
              </a:rPr>
              <a:t>.</a:t>
            </a:r>
            <a:endPar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endParaRPr>
          </a:p>
        </p:txBody>
      </p:sp>
      <p:sp>
        <p:nvSpPr>
          <p:cNvPr id="12" name="TextBox 11"/>
          <p:cNvSpPr txBox="1"/>
          <p:nvPr/>
        </p:nvSpPr>
        <p:spPr>
          <a:xfrm>
            <a:off x="205320" y="1947342"/>
            <a:ext cx="8374584" cy="3970318"/>
          </a:xfrm>
          <a:prstGeom prst="rect">
            <a:avLst/>
          </a:prstGeom>
          <a:solidFill>
            <a:schemeClr val="tx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2400" b="1" i="0" u="none" strike="noStrike" kern="1200" cap="none" spc="0" normalizeH="0" baseline="0" noProof="0" dirty="0" smtClean="0">
                <a:ln>
                  <a:noFill/>
                </a:ln>
                <a:solidFill>
                  <a:srgbClr val="FFFFFF"/>
                </a:solidFill>
                <a:effectLst/>
                <a:uLnTx/>
                <a:uFillTx/>
                <a:latin typeface="Calibri" panose="020F0502020204030204" pitchFamily="34" charset="0"/>
                <a:cs typeface="Times New Roman" panose="02020603050405020304" pitchFamily="18" charset="0"/>
                <a:sym typeface="Arial"/>
                <a:rtl val="0"/>
              </a:rPr>
              <a:t>	</a:t>
            </a:r>
            <a:r>
              <a:rPr kumimoji="0" lang="en-US" altLang="en-US" sz="2400" b="1" i="0" u="none" strike="noStrike" kern="1200" cap="none" spc="0" normalizeH="0" baseline="0" noProof="0" dirty="0" smtClean="0">
                <a:ln>
                  <a:noFill/>
                </a:ln>
                <a:solidFill>
                  <a:srgbClr val="FFFF00"/>
                </a:solidFill>
                <a:effectLst/>
                <a:uLnTx/>
                <a:uFillTx/>
                <a:latin typeface="Calibri" panose="020F0502020204030204" pitchFamily="34" charset="0"/>
                <a:cs typeface="Times New Roman" panose="02020603050405020304" pitchFamily="18" charset="0"/>
                <a:sym typeface="Arial"/>
                <a:rtl val="0"/>
              </a:rPr>
              <a:t>Your</a:t>
            </a:r>
            <a:r>
              <a:rPr kumimoji="0" lang="en-US" altLang="en-US" sz="2400" b="1" i="0" u="none" strike="noStrike" kern="1200" cap="none" spc="0" normalizeH="0" baseline="0" noProof="0" dirty="0" smtClean="0">
                <a:ln>
                  <a:noFill/>
                </a:ln>
                <a:solidFill>
                  <a:srgbClr val="FFFFFF"/>
                </a:solidFill>
                <a:effectLst/>
                <a:uLnTx/>
                <a:uFillTx/>
                <a:latin typeface="Calibri" panose="020F0502020204030204" pitchFamily="34" charset="0"/>
                <a:cs typeface="Times New Roman" panose="02020603050405020304" pitchFamily="18" charset="0"/>
                <a:sym typeface="Arial"/>
                <a:rtl val="0"/>
              </a:rPr>
              <a:t> </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rPr>
              <a:t>laboratory interests </a:t>
            </a:r>
            <a:r>
              <a:rPr kumimoji="0" lang="en-US" altLang="en-US" sz="2400" b="1" i="0" u="none" strike="noStrike" kern="1200" cap="none" spc="0" normalizeH="0" baseline="0" noProof="0" dirty="0">
                <a:ln>
                  <a:noFill/>
                </a:ln>
                <a:solidFill>
                  <a:srgbClr val="00B0F0"/>
                </a:solidFill>
                <a:effectLst/>
                <a:uLnTx/>
                <a:uFillTx/>
                <a:latin typeface="Calibri" panose="020F0502020204030204" pitchFamily="34" charset="0"/>
                <a:cs typeface="Times New Roman" panose="02020603050405020304" pitchFamily="18" charset="0"/>
                <a:sym typeface="Arial"/>
                <a:rtl val="0"/>
              </a:rPr>
              <a:t>me</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rPr>
              <a:t> because this summer, </a:t>
            </a:r>
            <a:r>
              <a:rPr kumimoji="0" lang="en-US" altLang="en-US" sz="2400" b="1" i="0" u="none" strike="noStrike" kern="1200" cap="none" spc="0" normalizeH="0" baseline="0" noProof="0" dirty="0">
                <a:ln>
                  <a:noFill/>
                </a:ln>
                <a:solidFill>
                  <a:srgbClr val="00B0F0"/>
                </a:solidFill>
                <a:effectLst/>
                <a:uLnTx/>
                <a:uFillTx/>
                <a:latin typeface="Calibri" panose="020F0502020204030204" pitchFamily="34" charset="0"/>
                <a:cs typeface="Times New Roman" panose="02020603050405020304" pitchFamily="18" charset="0"/>
                <a:sym typeface="Arial"/>
                <a:rtl val="0"/>
              </a:rPr>
              <a:t>I</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rPr>
              <a:t> am working for one of </a:t>
            </a:r>
            <a:r>
              <a:rPr kumimoji="0" lang="en-US" altLang="en-US" sz="2400" b="1" i="0" u="none" strike="noStrike" kern="1200" cap="none" spc="0" normalizeH="0" baseline="0" noProof="0" dirty="0">
                <a:ln>
                  <a:noFill/>
                </a:ln>
                <a:solidFill>
                  <a:srgbClr val="FFFF00"/>
                </a:solidFill>
                <a:effectLst/>
                <a:uLnTx/>
                <a:uFillTx/>
                <a:latin typeface="Calibri" panose="020F0502020204030204" pitchFamily="34" charset="0"/>
                <a:cs typeface="Times New Roman" panose="02020603050405020304" pitchFamily="18" charset="0"/>
                <a:sym typeface="Arial"/>
                <a:rtl val="0"/>
              </a:rPr>
              <a:t>your</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rPr>
              <a:t> research sponsors: Pratt &amp; Whitney. In particular, </a:t>
            </a:r>
            <a:r>
              <a:rPr kumimoji="0" lang="en-US" altLang="en-US" sz="2400" b="1" i="0" u="none" strike="noStrike" kern="1200" cap="none" spc="0" normalizeH="0" baseline="0" noProof="0" dirty="0">
                <a:ln>
                  <a:noFill/>
                </a:ln>
                <a:solidFill>
                  <a:srgbClr val="FFFF00"/>
                </a:solidFill>
                <a:effectLst/>
                <a:uLnTx/>
                <a:uFillTx/>
                <a:latin typeface="Calibri" panose="020F0502020204030204" pitchFamily="34" charset="0"/>
                <a:cs typeface="Times New Roman" panose="02020603050405020304" pitchFamily="18" charset="0"/>
                <a:sym typeface="Arial"/>
                <a:rtl val="0"/>
              </a:rPr>
              <a:t>your</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rPr>
              <a:t> experiments concerning the effects of sand on turbine components described on </a:t>
            </a:r>
            <a:r>
              <a:rPr kumimoji="0" lang="en-US" altLang="en-US" sz="2400" b="1" i="0" u="none" strike="noStrike" kern="1200" cap="none" spc="0" normalizeH="0" baseline="0" noProof="0" dirty="0">
                <a:ln>
                  <a:noFill/>
                </a:ln>
                <a:solidFill>
                  <a:srgbClr val="FFFF00"/>
                </a:solidFill>
                <a:effectLst/>
                <a:uLnTx/>
                <a:uFillTx/>
                <a:latin typeface="Calibri" panose="020F0502020204030204" pitchFamily="34" charset="0"/>
                <a:cs typeface="Times New Roman" panose="02020603050405020304" pitchFamily="18" charset="0"/>
                <a:sym typeface="Arial"/>
                <a:rtl val="0"/>
              </a:rPr>
              <a:t>your</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rPr>
              <a:t> website particularly appeals to  </a:t>
            </a:r>
            <a:r>
              <a:rPr kumimoji="0" lang="en-US" altLang="en-US" sz="2400" b="1" i="0" u="none" strike="noStrike" kern="1200" cap="none" spc="0" normalizeH="0" baseline="0" noProof="0" dirty="0">
                <a:ln>
                  <a:noFill/>
                </a:ln>
                <a:solidFill>
                  <a:srgbClr val="00B0F0"/>
                </a:solidFill>
                <a:effectLst/>
                <a:uLnTx/>
                <a:uFillTx/>
                <a:latin typeface="Calibri" panose="020F0502020204030204" pitchFamily="34" charset="0"/>
                <a:cs typeface="Times New Roman" panose="02020603050405020304" pitchFamily="18" charset="0"/>
                <a:sym typeface="Arial"/>
                <a:rtl val="0"/>
              </a:rPr>
              <a:t>me</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rPr>
              <a:t> because through family members in the military, </a:t>
            </a:r>
            <a:r>
              <a:rPr kumimoji="0" lang="en-US" altLang="en-US" sz="2400" b="1" i="0" u="none" strike="noStrike" kern="1200" cap="none" spc="0" normalizeH="0" baseline="0" noProof="0" dirty="0">
                <a:ln>
                  <a:noFill/>
                </a:ln>
                <a:solidFill>
                  <a:srgbClr val="00B0F0"/>
                </a:solidFill>
                <a:effectLst/>
                <a:uLnTx/>
                <a:uFillTx/>
                <a:latin typeface="Calibri" panose="020F0502020204030204" pitchFamily="34" charset="0"/>
                <a:cs typeface="Times New Roman" panose="02020603050405020304" pitchFamily="18" charset="0"/>
                <a:sym typeface="Arial"/>
                <a:rtl val="0"/>
              </a:rPr>
              <a:t>I</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rPr>
              <a:t> have learned about the negative effects that sand can have on aircraft engines</a:t>
            </a:r>
            <a:r>
              <a:rPr kumimoji="0" lang="en-US" altLang="en-US" sz="2400" b="1" i="0" u="none" strike="noStrike" kern="1200" cap="none" spc="0" normalizeH="0" baseline="0" noProof="0" dirty="0" smtClean="0">
                <a:ln>
                  <a:noFill/>
                </a:ln>
                <a:solidFill>
                  <a:srgbClr val="FFFFFF"/>
                </a:solidFill>
                <a:effectLst/>
                <a:uLnTx/>
                <a:uFillTx/>
                <a:latin typeface="Calibri" panose="020F0502020204030204" pitchFamily="34" charset="0"/>
                <a:cs typeface="Times New Roman" panose="02020603050405020304" pitchFamily="18" charset="0"/>
                <a:sym typeface="Arial"/>
                <a:rtl val="0"/>
              </a:rPr>
              <a:t>.</a:t>
            </a:r>
            <a:endPar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tl val="0"/>
            </a:endParaRPr>
          </a:p>
        </p:txBody>
      </p:sp>
    </p:spTree>
    <p:extLst>
      <p:ext uri="{BB962C8B-B14F-4D97-AF65-F5344CB8AC3E}">
        <p14:creationId xmlns:p14="http://schemas.microsoft.com/office/powerpoint/2010/main" val="33758239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381000" y="3881438"/>
            <a:ext cx="349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Attachment: 	resume.pdf</a:t>
            </a:r>
          </a:p>
        </p:txBody>
      </p:sp>
      <p:sp>
        <p:nvSpPr>
          <p:cNvPr id="10" name="TextBox 1"/>
          <p:cNvSpPr txBox="1">
            <a:spLocks noChangeArrowheads="1"/>
          </p:cNvSpPr>
          <p:nvPr/>
        </p:nvSpPr>
        <p:spPr bwMode="auto">
          <a:xfrm>
            <a:off x="381000" y="3881735"/>
            <a:ext cx="3496214" cy="461665"/>
          </a:xfrm>
          <a:prstGeom prst="rect">
            <a:avLst/>
          </a:prstGeom>
          <a:solidFill>
            <a:schemeClr val="tx1"/>
          </a:solidFill>
          <a:ln>
            <a:noFill/>
          </a:ln>
        </p:spPr>
        <p:txBody>
          <a:bodyPr wrap="none">
            <a:spAutoFit/>
          </a:bodyPr>
          <a:lstStyle>
            <a:lvl1pPr>
              <a:defRPr sz="2800" b="1">
                <a:solidFill>
                  <a:schemeClr val="tx1"/>
                </a:solidFill>
                <a:latin typeface="Calibri" pitchFamily="34" charset="0"/>
              </a:defRPr>
            </a:lvl1pPr>
            <a:lvl2pPr marL="742950" indent="-285750">
              <a:defRPr sz="2800" b="1">
                <a:solidFill>
                  <a:schemeClr val="tx1"/>
                </a:solidFill>
                <a:latin typeface="Calibri" pitchFamily="34" charset="0"/>
              </a:defRPr>
            </a:lvl2pPr>
            <a:lvl3pPr marL="1143000" indent="-228600">
              <a:defRPr sz="2800" b="1">
                <a:solidFill>
                  <a:schemeClr val="tx1"/>
                </a:solidFill>
                <a:latin typeface="Calibri" pitchFamily="34" charset="0"/>
              </a:defRPr>
            </a:lvl3pPr>
            <a:lvl4pPr marL="1600200" indent="-228600">
              <a:defRPr sz="2800" b="1">
                <a:solidFill>
                  <a:schemeClr val="tx1"/>
                </a:solidFill>
                <a:latin typeface="Calibri" pitchFamily="34" charset="0"/>
              </a:defRPr>
            </a:lvl4pPr>
            <a:lvl5pPr marL="2057400" indent="-228600">
              <a:defRPr sz="2800" b="1">
                <a:solidFill>
                  <a:schemeClr val="tx1"/>
                </a:solidFill>
                <a:latin typeface="Calibri" pitchFamily="34" charset="0"/>
              </a:defRPr>
            </a:lvl5pPr>
            <a:lvl6pPr marL="2514600" indent="-228600" eaLnBrk="0" fontAlgn="base" hangingPunct="0">
              <a:spcBef>
                <a:spcPct val="0"/>
              </a:spcBef>
              <a:spcAft>
                <a:spcPct val="0"/>
              </a:spcAft>
              <a:defRPr sz="2800" b="1">
                <a:solidFill>
                  <a:schemeClr val="tx1"/>
                </a:solidFill>
                <a:latin typeface="Calibri" pitchFamily="34" charset="0"/>
              </a:defRPr>
            </a:lvl6pPr>
            <a:lvl7pPr marL="2971800" indent="-228600" eaLnBrk="0" fontAlgn="base" hangingPunct="0">
              <a:spcBef>
                <a:spcPct val="0"/>
              </a:spcBef>
              <a:spcAft>
                <a:spcPct val="0"/>
              </a:spcAft>
              <a:defRPr sz="2800" b="1">
                <a:solidFill>
                  <a:schemeClr val="tx1"/>
                </a:solidFill>
                <a:latin typeface="Calibri" pitchFamily="34" charset="0"/>
              </a:defRPr>
            </a:lvl7pPr>
            <a:lvl8pPr marL="3429000" indent="-228600" eaLnBrk="0" fontAlgn="base" hangingPunct="0">
              <a:spcBef>
                <a:spcPct val="0"/>
              </a:spcBef>
              <a:spcAft>
                <a:spcPct val="0"/>
              </a:spcAft>
              <a:defRPr sz="2800" b="1">
                <a:solidFill>
                  <a:schemeClr val="tx1"/>
                </a:solidFill>
                <a:latin typeface="Calibri" pitchFamily="34" charset="0"/>
              </a:defRPr>
            </a:lvl8pPr>
            <a:lvl9pPr marL="3886200" indent="-228600" eaLnBrk="0" fontAlgn="base" hangingPunct="0">
              <a:spcBef>
                <a:spcPct val="0"/>
              </a:spcBef>
              <a:spcAft>
                <a:spcPct val="0"/>
              </a:spcAft>
              <a:defRPr sz="2800" b="1">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sngStrike" kern="0" cap="none" spc="0" normalizeH="0" baseline="0" noProof="0" dirty="0" smtClean="0">
                <a:ln>
                  <a:noFill/>
                </a:ln>
                <a:solidFill>
                  <a:prstClr val="white"/>
                </a:solidFill>
                <a:effectLst/>
                <a:uLnTx/>
                <a:uFillTx/>
                <a:latin typeface="Calibri" pitchFamily="34" charset="0"/>
                <a:cs typeface="Arial"/>
                <a:sym typeface="Arial"/>
                <a:rtl val="0"/>
              </a:rPr>
              <a:t>Attachment: 	resume.pdf</a:t>
            </a:r>
          </a:p>
        </p:txBody>
      </p:sp>
      <p:cxnSp>
        <p:nvCxnSpPr>
          <p:cNvPr id="11" name="Straight Connector 10"/>
          <p:cNvCxnSpPr>
            <a:cxnSpLocks noChangeShapeType="1"/>
          </p:cNvCxnSpPr>
          <p:nvPr/>
        </p:nvCxnSpPr>
        <p:spPr bwMode="auto">
          <a:xfrm>
            <a:off x="457200" y="3352800"/>
            <a:ext cx="5562600"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oup 11"/>
          <p:cNvGrpSpPr/>
          <p:nvPr/>
        </p:nvGrpSpPr>
        <p:grpSpPr>
          <a:xfrm>
            <a:off x="76200" y="228600"/>
            <a:ext cx="8632825" cy="2595563"/>
            <a:chOff x="76200" y="228600"/>
            <a:chExt cx="8632825" cy="2595563"/>
          </a:xfrm>
        </p:grpSpPr>
        <p:sp>
          <p:nvSpPr>
            <p:cNvPr id="13" name="TextBox 1"/>
            <p:cNvSpPr txBox="1">
              <a:spLocks noChangeArrowheads="1"/>
            </p:cNvSpPr>
            <p:nvPr/>
          </p:nvSpPr>
          <p:spPr bwMode="auto">
            <a:xfrm>
              <a:off x="381000" y="2362200"/>
              <a:ext cx="5294313" cy="461963"/>
            </a:xfrm>
            <a:prstGeom prst="rect">
              <a:avLst/>
            </a:prstGeom>
            <a:solidFill>
              <a:schemeClr val="tx1"/>
            </a:solidFill>
            <a:ln>
              <a:noFill/>
            </a:ln>
          </p:spPr>
          <p:txBody>
            <a:bodyPr wrap="none">
              <a:spAutoFit/>
            </a:bodyPr>
            <a:lstStyle>
              <a:lvl1pPr>
                <a:defRPr sz="2800" b="1">
                  <a:solidFill>
                    <a:schemeClr val="tx1"/>
                  </a:solidFill>
                  <a:latin typeface="Calibri" pitchFamily="34" charset="0"/>
                </a:defRPr>
              </a:lvl1pPr>
              <a:lvl2pPr marL="742950" indent="-285750">
                <a:defRPr sz="2800" b="1">
                  <a:solidFill>
                    <a:schemeClr val="tx1"/>
                  </a:solidFill>
                  <a:latin typeface="Calibri" pitchFamily="34" charset="0"/>
                </a:defRPr>
              </a:lvl2pPr>
              <a:lvl3pPr marL="1143000" indent="-228600">
                <a:defRPr sz="2800" b="1">
                  <a:solidFill>
                    <a:schemeClr val="tx1"/>
                  </a:solidFill>
                  <a:latin typeface="Calibri" pitchFamily="34" charset="0"/>
                </a:defRPr>
              </a:lvl3pPr>
              <a:lvl4pPr marL="1600200" indent="-228600">
                <a:defRPr sz="2800" b="1">
                  <a:solidFill>
                    <a:schemeClr val="tx1"/>
                  </a:solidFill>
                  <a:latin typeface="Calibri" pitchFamily="34" charset="0"/>
                </a:defRPr>
              </a:lvl4pPr>
              <a:lvl5pPr marL="2057400" indent="-228600">
                <a:defRPr sz="2800" b="1">
                  <a:solidFill>
                    <a:schemeClr val="tx1"/>
                  </a:solidFill>
                  <a:latin typeface="Calibri" pitchFamily="34" charset="0"/>
                </a:defRPr>
              </a:lvl5pPr>
              <a:lvl6pPr marL="2514600" indent="-228600" eaLnBrk="0" fontAlgn="base" hangingPunct="0">
                <a:spcBef>
                  <a:spcPct val="0"/>
                </a:spcBef>
                <a:spcAft>
                  <a:spcPct val="0"/>
                </a:spcAft>
                <a:defRPr sz="2800" b="1">
                  <a:solidFill>
                    <a:schemeClr val="tx1"/>
                  </a:solidFill>
                  <a:latin typeface="Calibri" pitchFamily="34" charset="0"/>
                </a:defRPr>
              </a:lvl6pPr>
              <a:lvl7pPr marL="2971800" indent="-228600" eaLnBrk="0" fontAlgn="base" hangingPunct="0">
                <a:spcBef>
                  <a:spcPct val="0"/>
                </a:spcBef>
                <a:spcAft>
                  <a:spcPct val="0"/>
                </a:spcAft>
                <a:defRPr sz="2800" b="1">
                  <a:solidFill>
                    <a:schemeClr val="tx1"/>
                  </a:solidFill>
                  <a:latin typeface="Calibri" pitchFamily="34" charset="0"/>
                </a:defRPr>
              </a:lvl7pPr>
              <a:lvl8pPr marL="3429000" indent="-228600" eaLnBrk="0" fontAlgn="base" hangingPunct="0">
                <a:spcBef>
                  <a:spcPct val="0"/>
                </a:spcBef>
                <a:spcAft>
                  <a:spcPct val="0"/>
                </a:spcAft>
                <a:defRPr sz="2800" b="1">
                  <a:solidFill>
                    <a:schemeClr val="tx1"/>
                  </a:solidFill>
                  <a:latin typeface="Calibri" pitchFamily="34" charset="0"/>
                </a:defRPr>
              </a:lvl8pPr>
              <a:lvl9pPr marL="3886200" indent="-228600" eaLnBrk="0" fontAlgn="base" hangingPunct="0">
                <a:spcBef>
                  <a:spcPct val="0"/>
                </a:spcBef>
                <a:spcAft>
                  <a:spcPct val="0"/>
                </a:spcAft>
                <a:defRPr sz="2800" b="1">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pitchFamily="34" charset="0"/>
                  <a:cs typeface="Arial"/>
                  <a:sym typeface="Arial"/>
                  <a:rtl val="0"/>
                </a:rPr>
                <a:t>Attachment: 	Howell_Beth_resume.pdf</a:t>
              </a:r>
            </a:p>
          </p:txBody>
        </p:sp>
        <p:sp>
          <p:nvSpPr>
            <p:cNvPr id="14" name="TextBox 13"/>
            <p:cNvSpPr txBox="1">
              <a:spLocks noChangeArrowheads="1"/>
            </p:cNvSpPr>
            <p:nvPr/>
          </p:nvSpPr>
          <p:spPr bwMode="auto">
            <a:xfrm>
              <a:off x="76200" y="228600"/>
              <a:ext cx="8632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Understanding how your audience reads</a:t>
              </a:r>
              <a:b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b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affects how you name file attachments</a:t>
              </a:r>
            </a:p>
          </p:txBody>
        </p:sp>
      </p:grpSp>
    </p:spTree>
    <p:extLst>
      <p:ext uri="{BB962C8B-B14F-4D97-AF65-F5344CB8AC3E}">
        <p14:creationId xmlns:p14="http://schemas.microsoft.com/office/powerpoint/2010/main" val="21166540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9" name="Rectangle 2"/>
          <p:cNvSpPr txBox="1">
            <a:spLocks noChangeArrowheads="1"/>
          </p:cNvSpPr>
          <p:nvPr/>
        </p:nvSpPr>
        <p:spPr bwMode="auto">
          <a:xfrm>
            <a:off x="76200" y="76200"/>
            <a:ext cx="8289925" cy="90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vert="horz" wrap="square" lIns="63500" tIns="25400" rIns="63500" bIns="25400" numCol="1" anchor="t" anchorCtr="0" compatLnSpc="1">
            <a:prstTxWarp prst="textNoShape">
              <a:avLst/>
            </a:prstTxWarp>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r>
              <a:rPr lang="en-US" altLang="en-US" smtClean="0">
                <a:solidFill>
                  <a:schemeClr val="tx1"/>
                </a:solidFill>
              </a:rPr>
              <a:t>Before writing the correspondence, </a:t>
            </a:r>
            <a:br>
              <a:rPr lang="en-US" altLang="en-US" smtClean="0">
                <a:solidFill>
                  <a:schemeClr val="tx1"/>
                </a:solidFill>
              </a:rPr>
            </a:br>
            <a:r>
              <a:rPr lang="en-US" altLang="en-US" smtClean="0">
                <a:solidFill>
                  <a:schemeClr val="tx1"/>
                </a:solidFill>
              </a:rPr>
              <a:t>you should analyze the constraints</a:t>
            </a:r>
            <a:endParaRPr lang="en-US" altLang="en-US" sz="2400" smtClean="0">
              <a:solidFill>
                <a:schemeClr val="tx1"/>
              </a:solidFill>
            </a:endParaRPr>
          </a:p>
        </p:txBody>
      </p:sp>
      <p:sp>
        <p:nvSpPr>
          <p:cNvPr id="20" name="Rectangle 4"/>
          <p:cNvSpPr>
            <a:spLocks noChangeArrowheads="1"/>
          </p:cNvSpPr>
          <p:nvPr/>
        </p:nvSpPr>
        <p:spPr bwMode="auto">
          <a:xfrm>
            <a:off x="3665538" y="2514600"/>
            <a:ext cx="13319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audience</a:t>
            </a:r>
            <a:endParaRPr kumimoji="0" lang="en-US" altLang="en-US" sz="32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endParaRPr>
          </a:p>
        </p:txBody>
      </p:sp>
      <p:sp>
        <p:nvSpPr>
          <p:cNvPr id="21" name="Rectangle 5"/>
          <p:cNvSpPr>
            <a:spLocks noChangeArrowheads="1"/>
          </p:cNvSpPr>
          <p:nvPr/>
        </p:nvSpPr>
        <p:spPr bwMode="auto">
          <a:xfrm>
            <a:off x="1143000" y="3581400"/>
            <a:ext cx="12192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purpose</a:t>
            </a:r>
          </a:p>
        </p:txBody>
      </p:sp>
      <p:sp>
        <p:nvSpPr>
          <p:cNvPr id="22" name="Rectangle 6"/>
          <p:cNvSpPr>
            <a:spLocks noChangeArrowheads="1"/>
          </p:cNvSpPr>
          <p:nvPr/>
        </p:nvSpPr>
        <p:spPr bwMode="auto">
          <a:xfrm>
            <a:off x="6248400" y="3581400"/>
            <a:ext cx="12731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occasion</a:t>
            </a:r>
            <a:endParaRPr kumimoji="0" lang="en-US" altLang="en-US" sz="32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endParaRPr>
          </a:p>
        </p:txBody>
      </p:sp>
      <p:sp>
        <p:nvSpPr>
          <p:cNvPr id="23" name="Text Box 7"/>
          <p:cNvSpPr txBox="1">
            <a:spLocks noChangeArrowheads="1"/>
          </p:cNvSpPr>
          <p:nvPr/>
        </p:nvSpPr>
        <p:spPr bwMode="auto">
          <a:xfrm>
            <a:off x="695325" y="4165600"/>
            <a:ext cx="13176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to inform</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FFFFFF"/>
                </a:solidFill>
                <a:effectLst/>
                <a:uLnTx/>
                <a:uFillTx/>
                <a:latin typeface="Calibri" panose="020F0502020204030204" pitchFamily="34" charset="0"/>
                <a:cs typeface="Arial"/>
                <a:sym typeface="Arial"/>
                <a:rtl val="0"/>
              </a:rPr>
              <a:t>to persuade</a:t>
            </a: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l="33582" t="19167" r="32161" b="13374"/>
          <a:stretch>
            <a:fillRect/>
          </a:stretch>
        </p:blipFill>
        <p:spPr bwMode="auto">
          <a:xfrm>
            <a:off x="2595563" y="3165475"/>
            <a:ext cx="3424237" cy="421481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Box 10"/>
          <p:cNvSpPr txBox="1">
            <a:spLocks noChangeArrowheads="1"/>
          </p:cNvSpPr>
          <p:nvPr/>
        </p:nvSpPr>
        <p:spPr bwMode="auto">
          <a:xfrm>
            <a:off x="909638" y="1763713"/>
            <a:ext cx="1549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919191"/>
                </a:solidFill>
                <a:effectLst/>
                <a:uLnTx/>
                <a:uFillTx/>
                <a:latin typeface="Calibri" panose="020F0502020204030204" pitchFamily="34" charset="0"/>
                <a:cs typeface="Arial"/>
                <a:sym typeface="Arial"/>
                <a:rtl val="0"/>
              </a:rPr>
              <a:t>who are they?</a:t>
            </a:r>
          </a:p>
        </p:txBody>
      </p:sp>
      <p:sp>
        <p:nvSpPr>
          <p:cNvPr id="26" name="Text Box 11"/>
          <p:cNvSpPr txBox="1">
            <a:spLocks noChangeArrowheads="1"/>
          </p:cNvSpPr>
          <p:nvPr/>
        </p:nvSpPr>
        <p:spPr bwMode="auto">
          <a:xfrm>
            <a:off x="5638800" y="1763713"/>
            <a:ext cx="23050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919191"/>
                </a:solidFill>
                <a:effectLst/>
                <a:uLnTx/>
                <a:uFillTx/>
                <a:latin typeface="Calibri" panose="020F0502020204030204" pitchFamily="34" charset="0"/>
                <a:cs typeface="Arial"/>
                <a:sym typeface="Arial"/>
                <a:rtl val="0"/>
              </a:rPr>
              <a:t>why are they reading?</a:t>
            </a:r>
          </a:p>
        </p:txBody>
      </p:sp>
      <p:sp>
        <p:nvSpPr>
          <p:cNvPr id="27" name="Text Box 10"/>
          <p:cNvSpPr txBox="1">
            <a:spLocks noChangeArrowheads="1"/>
          </p:cNvSpPr>
          <p:nvPr/>
        </p:nvSpPr>
        <p:spPr bwMode="auto">
          <a:xfrm>
            <a:off x="909638" y="2144713"/>
            <a:ext cx="21383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919191"/>
                </a:solidFill>
                <a:effectLst/>
                <a:uLnTx/>
                <a:uFillTx/>
                <a:latin typeface="Calibri" panose="020F0502020204030204" pitchFamily="34" charset="0"/>
                <a:cs typeface="Arial"/>
                <a:sym typeface="Arial"/>
                <a:rtl val="0"/>
              </a:rPr>
              <a:t>what do they know?</a:t>
            </a:r>
          </a:p>
        </p:txBody>
      </p:sp>
      <p:sp>
        <p:nvSpPr>
          <p:cNvPr id="28" name="Text Box 11"/>
          <p:cNvSpPr txBox="1">
            <a:spLocks noChangeArrowheads="1"/>
          </p:cNvSpPr>
          <p:nvPr/>
        </p:nvSpPr>
        <p:spPr bwMode="auto">
          <a:xfrm>
            <a:off x="5638800" y="2144713"/>
            <a:ext cx="20669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919191"/>
                </a:solidFill>
                <a:effectLst/>
                <a:uLnTx/>
                <a:uFillTx/>
                <a:latin typeface="Calibri" panose="020F0502020204030204" pitchFamily="34" charset="0"/>
                <a:cs typeface="Arial"/>
                <a:sym typeface="Arial"/>
                <a:rtl val="0"/>
              </a:rPr>
              <a:t>how will they read?</a:t>
            </a:r>
          </a:p>
        </p:txBody>
      </p:sp>
      <p:sp>
        <p:nvSpPr>
          <p:cNvPr id="29" name="TextBox 28"/>
          <p:cNvSpPr txBox="1">
            <a:spLocks noChangeArrowheads="1"/>
          </p:cNvSpPr>
          <p:nvPr/>
        </p:nvSpPr>
        <p:spPr bwMode="auto">
          <a:xfrm>
            <a:off x="76200" y="228600"/>
            <a:ext cx="906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alibri" panose="020F0502020204030204" pitchFamily="34" charset="0"/>
              </a:defRPr>
            </a:lvl1pPr>
            <a:lvl2pPr marL="742950" indent="-285750">
              <a:defRPr sz="2800" b="1">
                <a:solidFill>
                  <a:schemeClr val="tx1"/>
                </a:solidFill>
                <a:latin typeface="Calibri" panose="020F0502020204030204" pitchFamily="34" charset="0"/>
              </a:defRPr>
            </a:lvl2pPr>
            <a:lvl3pPr marL="1143000" indent="-228600">
              <a:defRPr sz="2800" b="1">
                <a:solidFill>
                  <a:schemeClr val="tx1"/>
                </a:solidFill>
                <a:latin typeface="Calibri" panose="020F0502020204030204" pitchFamily="34" charset="0"/>
              </a:defRPr>
            </a:lvl3pPr>
            <a:lvl4pPr marL="1600200" indent="-228600">
              <a:defRPr sz="2800" b="1">
                <a:solidFill>
                  <a:schemeClr val="tx1"/>
                </a:solidFill>
                <a:latin typeface="Calibri" panose="020F0502020204030204" pitchFamily="34" charset="0"/>
              </a:defRPr>
            </a:lvl4pPr>
            <a:lvl5pPr marL="2057400" indent="-228600">
              <a:defRPr sz="2800" b="1">
                <a:solidFill>
                  <a:schemeClr val="tx1"/>
                </a:solidFill>
                <a:latin typeface="Calibri" panose="020F050202020403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prstClr val="white"/>
                </a:solidFill>
                <a:effectLst/>
                <a:uLnTx/>
                <a:uFillTx/>
                <a:latin typeface="Calibri" panose="020F0502020204030204" pitchFamily="34" charset="0"/>
                <a:cs typeface="Arial"/>
                <a:sym typeface="Arial"/>
                <a:rtl val="0"/>
              </a:rPr>
              <a:t>As with all scientific writing, the purpose of correspondence is to inform and to persuade</a:t>
            </a:r>
          </a:p>
        </p:txBody>
      </p:sp>
    </p:spTree>
    <p:extLst>
      <p:ext uri="{BB962C8B-B14F-4D97-AF65-F5344CB8AC3E}">
        <p14:creationId xmlns:p14="http://schemas.microsoft.com/office/powerpoint/2010/main" val="5934034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P spid="29" grpId="0"/>
    </p:bldLst>
  </p:timing>
</p:sld>
</file>

<file path=ppt/theme/theme1.xml><?xml version="1.0" encoding="utf-8"?>
<a:theme xmlns:a="http://schemas.openxmlformats.org/drawingml/2006/main" name="simple-dark">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b="1" dirty="0" err="1" smtClean="0">
            <a:solidFill>
              <a:schemeClr val="bg1"/>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4293</TotalTime>
  <Words>1352</Words>
  <Application>Microsoft Office PowerPoint</Application>
  <PresentationFormat>On-screen Show (4:3)</PresentationFormat>
  <Paragraphs>143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simple-dark</vt:lpstr>
      <vt:lpstr>PowerPoint Presentation</vt:lpstr>
      <vt:lpstr>PowerPoint Presentation</vt:lpstr>
      <vt:lpstr>PowerPoint Presentation</vt:lpstr>
      <vt:lpstr>Once you know your content,  you should analyze the constraints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Siroka</dc:creator>
  <cp:lastModifiedBy>Michael Alley</cp:lastModifiedBy>
  <cp:revision>87</cp:revision>
  <cp:lastPrinted>2017-12-27T18:04:14Z</cp:lastPrinted>
  <dcterms:modified xsi:type="dcterms:W3CDTF">2018-06-29T20:09:50Z</dcterms:modified>
</cp:coreProperties>
</file>