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1"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7315200" cy="96012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74317" autoAdjust="0"/>
  </p:normalViewPr>
  <p:slideViewPr>
    <p:cSldViewPr snapToGrid="0">
      <p:cViewPr varScale="1">
        <p:scale>
          <a:sx n="114" d="100"/>
          <a:sy n="114" d="100"/>
        </p:scale>
        <p:origin x="804"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01" d="100"/>
          <a:sy n="101" d="100"/>
        </p:scale>
        <p:origin x="35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9A223849-021F-452E-A1F3-892AE52BBE56}" type="datetimeFigureOut">
              <a:rPr lang="en-US" smtClean="0"/>
              <a:t>8/29/2016</a:t>
            </a:fld>
            <a:endParaRPr lang="en-US"/>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04A8F6EE-A0F6-4A24-8145-5E7B5CA58C82}" type="slidenum">
              <a:rPr lang="en-US" smtClean="0"/>
              <a:t>‹#›</a:t>
            </a:fld>
            <a:endParaRPr lang="en-US"/>
          </a:p>
        </p:txBody>
      </p:sp>
    </p:spTree>
    <p:extLst>
      <p:ext uri="{BB962C8B-B14F-4D97-AF65-F5344CB8AC3E}">
        <p14:creationId xmlns:p14="http://schemas.microsoft.com/office/powerpoint/2010/main" val="2333688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1" y="0"/>
            <a:ext cx="3169919" cy="480060"/>
          </a:xfrm>
          <a:prstGeom prst="rect">
            <a:avLst/>
          </a:prstGeom>
          <a:noFill/>
          <a:ln>
            <a:noFill/>
          </a:ln>
        </p:spPr>
        <p:txBody>
          <a:bodyPr lIns="96645" tIns="96645" rIns="96645" bIns="96645" anchor="t" anchorCtr="0"/>
          <a:lstStyle>
            <a:lvl1pPr marL="0" marR="0" indent="0" algn="l" rtl="0">
              <a:spcBef>
                <a:spcPts val="0"/>
              </a:spcBef>
              <a:defRPr/>
            </a:lvl1pPr>
            <a:lvl2pPr marL="483306" marR="0" indent="0" algn="l" rtl="0">
              <a:spcBef>
                <a:spcPts val="0"/>
              </a:spcBef>
              <a:defRPr/>
            </a:lvl2pPr>
            <a:lvl3pPr marL="966612" marR="0" indent="0" algn="l" rtl="0">
              <a:spcBef>
                <a:spcPts val="0"/>
              </a:spcBef>
              <a:defRPr/>
            </a:lvl3pPr>
            <a:lvl4pPr marL="1449918" marR="0" indent="0" algn="l" rtl="0">
              <a:spcBef>
                <a:spcPts val="0"/>
              </a:spcBef>
              <a:defRPr/>
            </a:lvl4pPr>
            <a:lvl5pPr marL="1933224" marR="0" indent="0" algn="l" rtl="0">
              <a:spcBef>
                <a:spcPts val="0"/>
              </a:spcBef>
              <a:defRPr/>
            </a:lvl5pPr>
            <a:lvl6pPr marL="2416531" marR="0" indent="0" algn="l" rtl="0">
              <a:spcBef>
                <a:spcPts val="0"/>
              </a:spcBef>
              <a:defRPr/>
            </a:lvl6pPr>
            <a:lvl7pPr marL="2899837" marR="0" indent="0" algn="l" rtl="0">
              <a:spcBef>
                <a:spcPts val="0"/>
              </a:spcBef>
              <a:defRPr/>
            </a:lvl7pPr>
            <a:lvl8pPr marL="3383143" marR="0" indent="0" algn="l" rtl="0">
              <a:spcBef>
                <a:spcPts val="0"/>
              </a:spcBef>
              <a:defRPr/>
            </a:lvl8pPr>
            <a:lvl9pPr marL="3866449" marR="0" indent="0" algn="l" rtl="0">
              <a:spcBef>
                <a:spcPts val="0"/>
              </a:spcBef>
              <a:defRPr/>
            </a:lvl9pPr>
          </a:lstStyle>
          <a:p>
            <a:endParaRPr/>
          </a:p>
        </p:txBody>
      </p:sp>
      <p:sp>
        <p:nvSpPr>
          <p:cNvPr id="3" name="Shape 3"/>
          <p:cNvSpPr txBox="1">
            <a:spLocks noGrp="1"/>
          </p:cNvSpPr>
          <p:nvPr>
            <p:ph type="dt" idx="10"/>
          </p:nvPr>
        </p:nvSpPr>
        <p:spPr>
          <a:xfrm>
            <a:off x="4143587" y="0"/>
            <a:ext cx="3169919" cy="480060"/>
          </a:xfrm>
          <a:prstGeom prst="rect">
            <a:avLst/>
          </a:prstGeom>
          <a:noFill/>
          <a:ln>
            <a:noFill/>
          </a:ln>
        </p:spPr>
        <p:txBody>
          <a:bodyPr lIns="96645" tIns="96645" rIns="96645" bIns="96645" anchor="t" anchorCtr="0"/>
          <a:lstStyle>
            <a:lvl1pPr marL="0" marR="0" indent="0" algn="r" rtl="0">
              <a:spcBef>
                <a:spcPts val="0"/>
              </a:spcBef>
              <a:defRPr/>
            </a:lvl1pPr>
            <a:lvl2pPr marL="483306" marR="0" indent="0" algn="l" rtl="0">
              <a:spcBef>
                <a:spcPts val="0"/>
              </a:spcBef>
              <a:defRPr/>
            </a:lvl2pPr>
            <a:lvl3pPr marL="966612" marR="0" indent="0" algn="l" rtl="0">
              <a:spcBef>
                <a:spcPts val="0"/>
              </a:spcBef>
              <a:defRPr/>
            </a:lvl3pPr>
            <a:lvl4pPr marL="1449918" marR="0" indent="0" algn="l" rtl="0">
              <a:spcBef>
                <a:spcPts val="0"/>
              </a:spcBef>
              <a:defRPr/>
            </a:lvl4pPr>
            <a:lvl5pPr marL="1933224" marR="0" indent="0" algn="l" rtl="0">
              <a:spcBef>
                <a:spcPts val="0"/>
              </a:spcBef>
              <a:defRPr/>
            </a:lvl5pPr>
            <a:lvl6pPr marL="2416531" marR="0" indent="0" algn="l" rtl="0">
              <a:spcBef>
                <a:spcPts val="0"/>
              </a:spcBef>
              <a:defRPr/>
            </a:lvl6pPr>
            <a:lvl7pPr marL="2899837" marR="0" indent="0" algn="l" rtl="0">
              <a:spcBef>
                <a:spcPts val="0"/>
              </a:spcBef>
              <a:defRPr/>
            </a:lvl7pPr>
            <a:lvl8pPr marL="3383143" marR="0" indent="0" algn="l" rtl="0">
              <a:spcBef>
                <a:spcPts val="0"/>
              </a:spcBef>
              <a:defRPr/>
            </a:lvl8pPr>
            <a:lvl9pPr marL="3866449" marR="0" indent="0" algn="l" rtl="0">
              <a:spcBef>
                <a:spcPts val="0"/>
              </a:spcBef>
              <a:defRPr/>
            </a:lvl9pPr>
          </a:lstStyle>
          <a:p>
            <a:endParaRPr/>
          </a:p>
        </p:txBody>
      </p:sp>
      <p:sp>
        <p:nvSpPr>
          <p:cNvPr id="4" name="Shape 4"/>
          <p:cNvSpPr>
            <a:spLocks noGrp="1" noRot="1" noChangeAspect="1"/>
          </p:cNvSpPr>
          <p:nvPr>
            <p:ph type="sldImg" idx="3"/>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731521" y="4560570"/>
            <a:ext cx="5852159" cy="4320540"/>
          </a:xfrm>
          <a:prstGeom prst="rect">
            <a:avLst/>
          </a:prstGeom>
          <a:noFill/>
          <a:ln>
            <a:noFill/>
          </a:ln>
        </p:spPr>
        <p:txBody>
          <a:bodyPr lIns="96645" tIns="96645" rIns="96645" bIns="9664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1" y="9119474"/>
            <a:ext cx="3169919" cy="480060"/>
          </a:xfrm>
          <a:prstGeom prst="rect">
            <a:avLst/>
          </a:prstGeom>
          <a:noFill/>
          <a:ln>
            <a:noFill/>
          </a:ln>
        </p:spPr>
        <p:txBody>
          <a:bodyPr lIns="96645" tIns="96645" rIns="96645" bIns="96645" anchor="b" anchorCtr="0"/>
          <a:lstStyle>
            <a:lvl1pPr marL="0" marR="0" indent="0" algn="l" rtl="0">
              <a:spcBef>
                <a:spcPts val="0"/>
              </a:spcBef>
              <a:defRPr/>
            </a:lvl1pPr>
            <a:lvl2pPr marL="483306" marR="0" indent="0" algn="l" rtl="0">
              <a:spcBef>
                <a:spcPts val="0"/>
              </a:spcBef>
              <a:defRPr/>
            </a:lvl2pPr>
            <a:lvl3pPr marL="966612" marR="0" indent="0" algn="l" rtl="0">
              <a:spcBef>
                <a:spcPts val="0"/>
              </a:spcBef>
              <a:defRPr/>
            </a:lvl3pPr>
            <a:lvl4pPr marL="1449918" marR="0" indent="0" algn="l" rtl="0">
              <a:spcBef>
                <a:spcPts val="0"/>
              </a:spcBef>
              <a:defRPr/>
            </a:lvl4pPr>
            <a:lvl5pPr marL="1933224" marR="0" indent="0" algn="l" rtl="0">
              <a:spcBef>
                <a:spcPts val="0"/>
              </a:spcBef>
              <a:defRPr/>
            </a:lvl5pPr>
            <a:lvl6pPr marL="2416531" marR="0" indent="0" algn="l" rtl="0">
              <a:spcBef>
                <a:spcPts val="0"/>
              </a:spcBef>
              <a:defRPr/>
            </a:lvl6pPr>
            <a:lvl7pPr marL="2899837" marR="0" indent="0" algn="l" rtl="0">
              <a:spcBef>
                <a:spcPts val="0"/>
              </a:spcBef>
              <a:defRPr/>
            </a:lvl7pPr>
            <a:lvl8pPr marL="3383143" marR="0" indent="0" algn="l" rtl="0">
              <a:spcBef>
                <a:spcPts val="0"/>
              </a:spcBef>
              <a:defRPr/>
            </a:lvl8pPr>
            <a:lvl9pPr marL="3866449" marR="0" indent="0" algn="l" rtl="0">
              <a:spcBef>
                <a:spcPts val="0"/>
              </a:spcBef>
              <a:defRPr/>
            </a:lvl9pPr>
          </a:lstStyle>
          <a:p>
            <a:endParaRPr/>
          </a:p>
        </p:txBody>
      </p:sp>
      <p:sp>
        <p:nvSpPr>
          <p:cNvPr id="7" name="Shape 7"/>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lvl1pPr marL="0" marR="0" indent="0" algn="r" rtl="0">
              <a:spcBef>
                <a:spcPts val="0"/>
              </a:spcBef>
              <a:buNone/>
              <a:defRPr sz="1300" b="0" i="0" u="none" strike="noStrike" cap="none" baseline="0">
                <a:solidFill>
                  <a:schemeClr val="dk1"/>
                </a:solidFill>
                <a:latin typeface="Calibri"/>
                <a:ea typeface="Calibri"/>
                <a:cs typeface="Calibri"/>
                <a:sym typeface="Calibri"/>
              </a:defRPr>
            </a:lvl1pPr>
          </a:lstStyle>
          <a:p>
            <a:pPr>
              <a:buSzPct val="25000"/>
            </a:pPr>
            <a:fld id="{00000000-1234-1234-1234-123412341234}" type="slidenum">
              <a:rPr lang="en-US" smtClean="0"/>
              <a:pPr>
                <a:buSzPct val="25000"/>
              </a:pPr>
              <a:t>‹#›</a:t>
            </a:fld>
            <a:endParaRPr lang="en-US"/>
          </a:p>
        </p:txBody>
      </p:sp>
    </p:spTree>
    <p:extLst>
      <p:ext uri="{BB962C8B-B14F-4D97-AF65-F5344CB8AC3E}">
        <p14:creationId xmlns:p14="http://schemas.microsoft.com/office/powerpoint/2010/main" val="219905253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Shape 28"/>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pPr>
                <a:buSzPct val="25000"/>
              </a:pPr>
              <a:t>1</a:t>
            </a:fld>
            <a:endParaRPr lang="en-US"/>
          </a:p>
        </p:txBody>
      </p:sp>
      <p:sp>
        <p:nvSpPr>
          <p:cNvPr id="29" name="Shape 29"/>
          <p:cNvSpPr>
            <a:spLocks noGrp="1" noRot="1" noChangeAspect="1"/>
          </p:cNvSpPr>
          <p:nvPr>
            <p:ph type="sldImg" idx="2"/>
          </p:nvPr>
        </p:nvSpPr>
        <p:spPr>
          <a:xfrm>
            <a:off x="482600" y="733425"/>
            <a:ext cx="6353175" cy="35734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30" name="Shape 30"/>
          <p:cNvSpPr txBox="1">
            <a:spLocks noGrp="1"/>
          </p:cNvSpPr>
          <p:nvPr>
            <p:ph type="body" idx="1"/>
          </p:nvPr>
        </p:nvSpPr>
        <p:spPr>
          <a:xfrm>
            <a:off x="973666" y="4560570"/>
            <a:ext cx="5367866" cy="4318873"/>
          </a:xfrm>
          <a:prstGeom prst="rect">
            <a:avLst/>
          </a:prstGeom>
          <a:noFill/>
          <a:ln>
            <a:noFill/>
          </a:ln>
        </p:spPr>
        <p:txBody>
          <a:bodyPr lIns="95615" tIns="46962" rIns="95615" bIns="46962" anchor="t" anchorCtr="0">
            <a:noAutofit/>
          </a:bodyPr>
          <a:lstStyle/>
          <a:p>
            <a:pPr defTabSz="985072">
              <a:spcBef>
                <a:spcPct val="0"/>
              </a:spcBef>
            </a:pPr>
            <a:r>
              <a:rPr lang="en-US" altLang="en-US" dirty="0" smtClean="0"/>
              <a:t>This file presents an assertion-evidence template for making effective slides for scientific presentations. Although much about the layout and typography contrasts sharply with the defaults of PowerPoint, these changes are done so to make the slides more effective at communicating technical information. The design advocated by this template arises from Chapter 4 of </a:t>
            </a:r>
            <a:r>
              <a:rPr lang="en-US" altLang="en-US" i="1" dirty="0" smtClean="0"/>
              <a:t>The Craft of Scientific Presentations, </a:t>
            </a:r>
            <a:r>
              <a:rPr lang="en-US" altLang="en-US" dirty="0" smtClean="0"/>
              <a:t>2</a:t>
            </a:r>
            <a:r>
              <a:rPr lang="en-US" altLang="en-US" baseline="30000" dirty="0" smtClean="0"/>
              <a:t>nd</a:t>
            </a:r>
            <a:r>
              <a:rPr lang="en-US" altLang="en-US" dirty="0" smtClean="0"/>
              <a:t> edition</a:t>
            </a:r>
            <a:r>
              <a:rPr lang="en-US" altLang="en-US" i="1" dirty="0" smtClean="0"/>
              <a:t> </a:t>
            </a:r>
            <a:r>
              <a:rPr lang="en-US" altLang="en-US" dirty="0" smtClean="0"/>
              <a:t>(Springer, 2013). The homepage for this template exists at the following</a:t>
            </a:r>
            <a:r>
              <a:rPr lang="en-US" altLang="en-US" baseline="0" dirty="0" smtClean="0"/>
              <a:t> website</a:t>
            </a:r>
            <a:r>
              <a:rPr lang="en-US" altLang="en-US" dirty="0" smtClean="0"/>
              <a:t>:</a:t>
            </a:r>
          </a:p>
          <a:p>
            <a:pPr defTabSz="985072">
              <a:spcBef>
                <a:spcPct val="0"/>
              </a:spcBef>
            </a:pPr>
            <a:r>
              <a:rPr lang="en-US" altLang="en-US" dirty="0" smtClean="0"/>
              <a:t>	http://writing.engr.psu.edu/assertion_evidence.html </a:t>
            </a:r>
          </a:p>
          <a:p>
            <a:pPr defTabSz="985072">
              <a:spcBef>
                <a:spcPct val="0"/>
              </a:spcBef>
            </a:pPr>
            <a:r>
              <a:rPr lang="en-US" altLang="en-US" dirty="0" smtClean="0"/>
              <a:t> Right now you are viewing the notes pages. To work on the slides, click on “Slide” under “View.” </a:t>
            </a:r>
            <a:r>
              <a:rPr lang="en-US" altLang="en-US" baseline="0" dirty="0" smtClean="0"/>
              <a:t> </a:t>
            </a:r>
            <a:r>
              <a:rPr lang="en-US" altLang="en-US" dirty="0" smtClean="0"/>
              <a:t>Tip: When creating a new presentation, </a:t>
            </a:r>
            <a:r>
              <a:rPr lang="en-US" altLang="en-US" b="1" dirty="0" smtClean="0"/>
              <a:t>save</a:t>
            </a:r>
            <a:r>
              <a:rPr lang="en-US" altLang="en-US" dirty="0" smtClean="0"/>
              <a:t> this file </a:t>
            </a:r>
            <a:r>
              <a:rPr lang="en-US" altLang="en-US" b="1" dirty="0" smtClean="0"/>
              <a:t>as</a:t>
            </a:r>
            <a:r>
              <a:rPr lang="en-US" altLang="en-US" dirty="0" smtClean="0"/>
              <a:t> the name of your presentation.  Warning: </a:t>
            </a:r>
            <a:r>
              <a:rPr lang="en-US" altLang="en-US" sz="1300" i="1" dirty="0"/>
              <a:t>You are more than welcome to use this template for your presentation slides. You may not, though, distribute this template for profit or distribute this template without giving credit to the source: http://writing.engr.psu.edu/</a:t>
            </a:r>
          </a:p>
          <a:p>
            <a:pPr defTabSz="985072">
              <a:spcBef>
                <a:spcPct val="0"/>
              </a:spcBef>
            </a:pPr>
            <a:endParaRPr lang="en-US" altLang="en-US" dirty="0" smtClean="0"/>
          </a:p>
          <a:p>
            <a:pPr eaLnBrk="1" hangingPunct="1">
              <a:spcBef>
                <a:spcPct val="0"/>
              </a:spcBef>
            </a:pPr>
            <a:r>
              <a:rPr lang="en-US" altLang="en-US" dirty="0" smtClean="0"/>
              <a:t>This slide is for the title slide of a presentation. Consider inserting an image that helps</a:t>
            </a:r>
            <a:r>
              <a:rPr lang="en-US" altLang="en-US" baseline="0" dirty="0" smtClean="0"/>
              <a:t> orient the audience to the title. You should not leave this slide until the audience feel comfortable with the title. </a:t>
            </a:r>
            <a:r>
              <a:rPr lang="en-US" altLang="en-US" dirty="0" smtClean="0"/>
              <a:t>Forcing yourself to spend more time with this slide is good because a common mistake in presentations is to leave the title slide too</a:t>
            </a:r>
            <a:r>
              <a:rPr lang="en-US" altLang="en-US" baseline="0" dirty="0" smtClean="0"/>
              <a:t> soon</a:t>
            </a:r>
            <a:r>
              <a:rPr lang="en-US" altLang="en-US" dirty="0" smtClean="0"/>
              <a:t>. Because of this mistake, many in the audience do not have the chance to comprehend the key details of the title. See pages 172-184 in </a:t>
            </a:r>
            <a:r>
              <a:rPr lang="en-US" altLang="en-US" i="1" dirty="0" smtClean="0"/>
              <a:t>The Craft of Scientific Presentations, </a:t>
            </a:r>
            <a:r>
              <a:rPr lang="en-US" altLang="en-US" dirty="0" smtClean="0"/>
              <a:t>2</a:t>
            </a:r>
            <a:r>
              <a:rPr lang="en-US" altLang="en-US" baseline="30000" dirty="0" smtClean="0"/>
              <a:t>nd</a:t>
            </a:r>
            <a:r>
              <a:rPr lang="en-US" altLang="en-US" dirty="0" smtClean="0"/>
              <a:t> ed. (</a:t>
            </a:r>
            <a:r>
              <a:rPr lang="en-US" altLang="en-US" i="1" dirty="0" smtClean="0"/>
              <a:t>CSP</a:t>
            </a:r>
            <a:r>
              <a:rPr lang="en-US" altLang="en-US" dirty="0" smtClean="0"/>
              <a:t>). </a:t>
            </a:r>
          </a:p>
          <a:p>
            <a:pPr eaLnBrk="1" hangingPunct="1">
              <a:spcBef>
                <a:spcPct val="0"/>
              </a:spcBef>
            </a:pPr>
            <a:endParaRPr lang="en-US" altLang="en-US" dirty="0" smtClean="0"/>
          </a:p>
          <a:p>
            <a:pPr eaLnBrk="1" hangingPunct="1">
              <a:spcBef>
                <a:spcPct val="0"/>
              </a:spcBef>
            </a:pPr>
            <a:r>
              <a:rPr lang="en-US" altLang="en-US" dirty="0" smtClean="0"/>
              <a:t>This template shows one layout for the slide. You might want to rearrange the placement of the body’s wording to accommodate a different sized image. On the next slide is a sample title slide. You</a:t>
            </a:r>
            <a:r>
              <a:rPr lang="en-US" altLang="en-US" baseline="0" dirty="0" smtClean="0"/>
              <a:t> should delete the examples after you create your own slides.</a:t>
            </a:r>
            <a:endParaRPr lang="en-US" altLang="en-US" dirty="0" smtClean="0"/>
          </a:p>
        </p:txBody>
      </p:sp>
    </p:spTree>
    <p:extLst>
      <p:ext uri="{BB962C8B-B14F-4D97-AF65-F5344CB8AC3E}">
        <p14:creationId xmlns:p14="http://schemas.microsoft.com/office/powerpoint/2010/main" val="69359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pPr>
                <a:buSzPct val="25000"/>
              </a:pPr>
              <a:t>10</a:t>
            </a:fld>
            <a:endParaRPr lang="en-US"/>
          </a:p>
        </p:txBody>
      </p:sp>
      <p:sp>
        <p:nvSpPr>
          <p:cNvPr id="170" name="Shape 170"/>
          <p:cNvSpPr>
            <a:spLocks noGrp="1" noRot="1" noChangeAspect="1"/>
          </p:cNvSpPr>
          <p:nvPr>
            <p:ph type="sldImg" idx="2"/>
          </p:nvPr>
        </p:nvSpPr>
        <p:spPr>
          <a:xfrm>
            <a:off x="482600" y="733425"/>
            <a:ext cx="6353175" cy="35734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71" name="Shape 171"/>
          <p:cNvSpPr txBox="1">
            <a:spLocks noGrp="1"/>
          </p:cNvSpPr>
          <p:nvPr>
            <p:ph type="body" idx="1"/>
          </p:nvPr>
        </p:nvSpPr>
        <p:spPr>
          <a:xfrm>
            <a:off x="731521" y="4560570"/>
            <a:ext cx="5852159" cy="4318873"/>
          </a:xfrm>
          <a:prstGeom prst="rect">
            <a:avLst/>
          </a:prstGeom>
          <a:noFill/>
          <a:ln>
            <a:noFill/>
          </a:ln>
        </p:spPr>
        <p:txBody>
          <a:bodyPr lIns="96645" tIns="48309" rIns="96645" bIns="48309" anchor="t" anchorCtr="0">
            <a:noAutofit/>
          </a:bodyPr>
          <a:lstStyle/>
          <a:p>
            <a:pPr>
              <a:buSzPct val="25000"/>
            </a:pPr>
            <a:r>
              <a:rPr lang="en-US" sz="1300">
                <a:solidFill>
                  <a:schemeClr val="dk1"/>
                </a:solidFill>
                <a:latin typeface="Calibri"/>
                <a:ea typeface="Calibri"/>
                <a:cs typeface="Calibri"/>
                <a:sym typeface="Calibri"/>
              </a:rPr>
              <a:t>Sample slide from the middle of a presentation. Notice how animation works to allow the speaker to present fairly complex connections in a way that the audience can digest. Notice how the arrows show connections—something that bullets could not achieve.</a:t>
            </a:r>
          </a:p>
          <a:p>
            <a:endParaRPr sz="1300">
              <a:solidFill>
                <a:schemeClr val="dk1"/>
              </a:solidFill>
              <a:latin typeface="Calibri"/>
              <a:ea typeface="Calibri"/>
              <a:cs typeface="Calibri"/>
              <a:sym typeface="Calibri"/>
            </a:endParaRPr>
          </a:p>
          <a:p>
            <a:endParaRPr sz="1300">
              <a:solidFill>
                <a:schemeClr val="dk1"/>
              </a:solidFill>
              <a:latin typeface="Calibri"/>
              <a:ea typeface="Calibri"/>
              <a:cs typeface="Calibri"/>
              <a:sym typeface="Calibri"/>
            </a:endParaRPr>
          </a:p>
          <a:p>
            <a:pPr>
              <a:buSzPct val="25000"/>
            </a:pPr>
            <a:r>
              <a:rPr lang="en-US" sz="1100">
                <a:solidFill>
                  <a:schemeClr val="dk1"/>
                </a:solidFill>
                <a:latin typeface="Calibri"/>
                <a:ea typeface="Calibri"/>
                <a:cs typeface="Calibri"/>
                <a:sym typeface="Calibri"/>
              </a:rPr>
              <a:t>Reference</a:t>
            </a:r>
          </a:p>
          <a:p>
            <a:endParaRPr sz="1100">
              <a:solidFill>
                <a:schemeClr val="dk1"/>
              </a:solidFill>
              <a:latin typeface="Calibri"/>
              <a:ea typeface="Calibri"/>
              <a:cs typeface="Calibri"/>
              <a:sym typeface="Calibri"/>
            </a:endParaRPr>
          </a:p>
          <a:p>
            <a:pPr>
              <a:buSzPct val="25000"/>
            </a:pPr>
            <a:r>
              <a:rPr lang="en-US" sz="1100">
                <a:solidFill>
                  <a:schemeClr val="dk1"/>
                </a:solidFill>
                <a:latin typeface="Calibri"/>
                <a:ea typeface="Calibri"/>
                <a:cs typeface="Calibri"/>
                <a:sym typeface="Calibri"/>
              </a:rPr>
              <a:t>This slide is a composite slide from a number of mechanical engineering seniors in ME 4006, a laboratory course at Virginia Tech. These presentations occurred during the Fall 2004 semester.</a:t>
            </a:r>
          </a:p>
          <a:p>
            <a:endParaRPr sz="11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39134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pPr>
                <a:buSzPct val="25000"/>
              </a:pPr>
              <a:t>11</a:t>
            </a:fld>
            <a:endParaRPr lang="en-US"/>
          </a:p>
        </p:txBody>
      </p:sp>
      <p:sp>
        <p:nvSpPr>
          <p:cNvPr id="178" name="Shape 17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79" name="Shape 179"/>
          <p:cNvSpPr txBox="1">
            <a:spLocks noGrp="1"/>
          </p:cNvSpPr>
          <p:nvPr>
            <p:ph type="body" idx="1"/>
          </p:nvPr>
        </p:nvSpPr>
        <p:spPr>
          <a:xfrm>
            <a:off x="731521" y="4560570"/>
            <a:ext cx="5852159" cy="4320540"/>
          </a:xfrm>
          <a:prstGeom prst="rect">
            <a:avLst/>
          </a:prstGeom>
          <a:noFill/>
          <a:ln>
            <a:noFill/>
          </a:ln>
        </p:spPr>
        <p:txBody>
          <a:bodyPr lIns="96645" tIns="48309" rIns="96645" bIns="48309" anchor="t" anchorCtr="0">
            <a:noAutofit/>
          </a:bodyPr>
          <a:lstStyle/>
          <a:p>
            <a:pPr>
              <a:buSzPct val="25000"/>
            </a:pPr>
            <a:r>
              <a:rPr lang="en-US" sz="1300">
                <a:solidFill>
                  <a:schemeClr val="dk1"/>
                </a:solidFill>
                <a:latin typeface="Calibri"/>
                <a:ea typeface="Calibri"/>
                <a:cs typeface="Calibri"/>
                <a:sym typeface="Calibri"/>
              </a:rPr>
              <a:t>Blank slide for drafting a body slide.</a:t>
            </a:r>
          </a:p>
        </p:txBody>
      </p:sp>
    </p:spTree>
    <p:extLst>
      <p:ext uri="{BB962C8B-B14F-4D97-AF65-F5344CB8AC3E}">
        <p14:creationId xmlns:p14="http://schemas.microsoft.com/office/powerpoint/2010/main" val="3312668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pPr>
                <a:buSzPct val="25000"/>
              </a:pPr>
              <a:t>12</a:t>
            </a:fld>
            <a:endParaRPr lang="en-US"/>
          </a:p>
        </p:txBody>
      </p:sp>
      <p:sp>
        <p:nvSpPr>
          <p:cNvPr id="190" name="Shape 190"/>
          <p:cNvSpPr>
            <a:spLocks noGrp="1" noRot="1" noChangeAspect="1"/>
          </p:cNvSpPr>
          <p:nvPr>
            <p:ph type="sldImg" idx="2"/>
          </p:nvPr>
        </p:nvSpPr>
        <p:spPr>
          <a:xfrm>
            <a:off x="482600" y="733425"/>
            <a:ext cx="6353175" cy="35734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91" name="Shape 191"/>
          <p:cNvSpPr txBox="1">
            <a:spLocks noGrp="1"/>
          </p:cNvSpPr>
          <p:nvPr>
            <p:ph type="body" idx="1"/>
          </p:nvPr>
        </p:nvSpPr>
        <p:spPr>
          <a:xfrm>
            <a:off x="973666" y="4560570"/>
            <a:ext cx="5367866" cy="4318873"/>
          </a:xfrm>
          <a:prstGeom prst="rect">
            <a:avLst/>
          </a:prstGeom>
          <a:noFill/>
          <a:ln>
            <a:noFill/>
          </a:ln>
        </p:spPr>
        <p:txBody>
          <a:bodyPr lIns="96619" tIns="48309" rIns="96619" bIns="48309" anchor="t" anchorCtr="0">
            <a:noAutofit/>
          </a:bodyPr>
          <a:lstStyle/>
          <a:p>
            <a:pPr>
              <a:buSzPct val="25000"/>
            </a:pPr>
            <a:r>
              <a:rPr lang="en-US" sz="1300">
                <a:solidFill>
                  <a:schemeClr val="dk1"/>
                </a:solidFill>
                <a:latin typeface="Calibri"/>
                <a:ea typeface="Calibri"/>
                <a:cs typeface="Calibri"/>
                <a:sym typeface="Calibri"/>
              </a:rPr>
              <a:t>Body slide from the third section of the presentation’s middle. For the first body slide of this third section, consider repeating the corresponding image from the mapping slide. Use the headline to say state an assertion about this topic. In the body of the slide, support that headline with images and with needed callouts. See Chapter 4 of </a:t>
            </a:r>
            <a:r>
              <a:rPr lang="en-US" sz="1300" i="1">
                <a:solidFill>
                  <a:schemeClr val="dk1"/>
                </a:solidFill>
                <a:latin typeface="Calibri"/>
                <a:ea typeface="Calibri"/>
                <a:cs typeface="Calibri"/>
                <a:sym typeface="Calibri"/>
              </a:rPr>
              <a:t>The Craft of Scientific Presentations, 2</a:t>
            </a:r>
            <a:r>
              <a:rPr lang="en-US" sz="1300" i="1" baseline="30000">
                <a:solidFill>
                  <a:schemeClr val="dk1"/>
                </a:solidFill>
                <a:latin typeface="Calibri"/>
                <a:ea typeface="Calibri"/>
                <a:cs typeface="Calibri"/>
                <a:sym typeface="Calibri"/>
              </a:rPr>
              <a:t>nd</a:t>
            </a:r>
            <a:r>
              <a:rPr lang="en-US" sz="1300" i="1">
                <a:solidFill>
                  <a:schemeClr val="dk1"/>
                </a:solidFill>
                <a:latin typeface="Calibri"/>
                <a:ea typeface="Calibri"/>
                <a:cs typeface="Calibri"/>
                <a:sym typeface="Calibri"/>
              </a:rPr>
              <a:t> ed</a:t>
            </a:r>
            <a:r>
              <a:rPr lang="en-US" sz="1300">
                <a:solidFill>
                  <a:schemeClr val="dk1"/>
                </a:solidFill>
                <a:latin typeface="Calibri"/>
                <a:ea typeface="Calibri"/>
                <a:cs typeface="Calibri"/>
                <a:sym typeface="Calibri"/>
              </a:rPr>
              <a:t>..</a:t>
            </a:r>
          </a:p>
          <a:p>
            <a:endParaRPr sz="1300">
              <a:solidFill>
                <a:schemeClr val="dk1"/>
              </a:solidFill>
              <a:latin typeface="Calibri"/>
              <a:ea typeface="Calibri"/>
              <a:cs typeface="Calibri"/>
              <a:sym typeface="Calibri"/>
            </a:endParaRPr>
          </a:p>
          <a:p>
            <a:pPr>
              <a:buSzPct val="25000"/>
            </a:pPr>
            <a:r>
              <a:rPr lang="en-US" sz="1300">
                <a:solidFill>
                  <a:schemeClr val="dk1"/>
                </a:solidFill>
                <a:latin typeface="Calibri"/>
                <a:ea typeface="Calibri"/>
                <a:cs typeface="Calibri"/>
                <a:sym typeface="Calibri"/>
              </a:rPr>
              <a:t>This slide shows one orientation for the image and text in the body of the slide. Other orientations appear in this template. Choose the orientation that best supports your headline assertion.</a:t>
            </a:r>
          </a:p>
          <a:p>
            <a:endParaRPr sz="1300">
              <a:solidFill>
                <a:schemeClr val="dk1"/>
              </a:solidFill>
              <a:latin typeface="Calibri"/>
              <a:ea typeface="Calibri"/>
              <a:cs typeface="Calibri"/>
              <a:sym typeface="Calibri"/>
            </a:endParaRPr>
          </a:p>
          <a:p>
            <a:endParaRPr sz="1300">
              <a:solidFill>
                <a:schemeClr val="dk1"/>
              </a:solidFill>
              <a:latin typeface="Calibri"/>
              <a:ea typeface="Calibri"/>
              <a:cs typeface="Calibri"/>
              <a:sym typeface="Calibri"/>
            </a:endParaRPr>
          </a:p>
          <a:p>
            <a:endParaRPr sz="1300">
              <a:solidFill>
                <a:schemeClr val="dk1"/>
              </a:solidFill>
              <a:latin typeface="Calibri"/>
              <a:ea typeface="Calibri"/>
              <a:cs typeface="Calibri"/>
              <a:sym typeface="Calibri"/>
            </a:endParaRPr>
          </a:p>
          <a:p>
            <a:endParaRPr sz="25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33592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Shape 229"/>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solidFill>
                  <a:srgbClr val="000000"/>
                </a:solidFill>
                <a:latin typeface="Times New Roman"/>
                <a:ea typeface="Times New Roman"/>
                <a:cs typeface="Times New Roman"/>
                <a:sym typeface="Times New Roman"/>
              </a:rPr>
              <a:pPr>
                <a:buSzPct val="25000"/>
              </a:pPr>
              <a:t>13</a:t>
            </a:fld>
            <a:endParaRPr lang="en-US">
              <a:solidFill>
                <a:srgbClr val="000000"/>
              </a:solidFill>
              <a:latin typeface="Times New Roman"/>
              <a:ea typeface="Times New Roman"/>
              <a:cs typeface="Times New Roman"/>
              <a:sym typeface="Times New Roman"/>
            </a:endParaRPr>
          </a:p>
        </p:txBody>
      </p:sp>
      <p:sp>
        <p:nvSpPr>
          <p:cNvPr id="230" name="Shape 230"/>
          <p:cNvSpPr txBox="1"/>
          <p:nvPr/>
        </p:nvSpPr>
        <p:spPr>
          <a:xfrm>
            <a:off x="4143587" y="9119474"/>
            <a:ext cx="3169919" cy="480060"/>
          </a:xfrm>
          <a:prstGeom prst="rect">
            <a:avLst/>
          </a:prstGeom>
          <a:noFill/>
          <a:ln>
            <a:noFill/>
          </a:ln>
        </p:spPr>
        <p:txBody>
          <a:bodyPr lIns="96645" tIns="48309" rIns="96645" bIns="48309" anchor="b" anchorCtr="0">
            <a:noAutofit/>
          </a:bodyPr>
          <a:lstStyle/>
          <a:p>
            <a:pPr algn="r">
              <a:buSzPct val="25000"/>
            </a:pPr>
            <a:fld id="{00000000-1234-1234-1234-123412341234}" type="slidenum">
              <a:rPr lang="en-US" sz="1300">
                <a:latin typeface="Times New Roman"/>
                <a:ea typeface="Times New Roman"/>
                <a:cs typeface="Times New Roman"/>
                <a:sym typeface="Times New Roman"/>
              </a:rPr>
              <a:pPr algn="r">
                <a:buSzPct val="25000"/>
              </a:pPr>
              <a:t>13</a:t>
            </a:fld>
            <a:endParaRPr lang="en-US" sz="1300">
              <a:latin typeface="Times New Roman"/>
              <a:ea typeface="Times New Roman"/>
              <a:cs typeface="Times New Roman"/>
              <a:sym typeface="Times New Roman"/>
            </a:endParaRPr>
          </a:p>
        </p:txBody>
      </p:sp>
      <p:sp>
        <p:nvSpPr>
          <p:cNvPr id="231" name="Shape 231"/>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232" name="Shape 232"/>
          <p:cNvSpPr txBox="1">
            <a:spLocks noGrp="1"/>
          </p:cNvSpPr>
          <p:nvPr>
            <p:ph type="body" idx="1"/>
          </p:nvPr>
        </p:nvSpPr>
        <p:spPr>
          <a:xfrm>
            <a:off x="689186" y="4485561"/>
            <a:ext cx="5850466" cy="4400549"/>
          </a:xfrm>
          <a:prstGeom prst="rect">
            <a:avLst/>
          </a:prstGeom>
          <a:noFill/>
          <a:ln>
            <a:noFill/>
          </a:ln>
        </p:spPr>
        <p:txBody>
          <a:bodyPr lIns="96619" tIns="48309" rIns="96619" bIns="48309" anchor="t" anchorCtr="0">
            <a:noAutofit/>
          </a:bodyPr>
          <a:lstStyle/>
          <a:p>
            <a:pPr>
              <a:buSzPct val="25000"/>
            </a:pPr>
            <a:r>
              <a:rPr lang="en-US" sz="1300">
                <a:solidFill>
                  <a:schemeClr val="dk1"/>
                </a:solidFill>
                <a:latin typeface="Calibri"/>
                <a:ea typeface="Calibri"/>
                <a:cs typeface="Calibri"/>
                <a:sym typeface="Calibri"/>
              </a:rPr>
              <a:t>This slide was created by Lauren Sawarynski, who earned her B.S. in Bioengineering at Penn State in 2010 and is now in the Physician Assistant Program at Yale Medical School.</a:t>
            </a:r>
          </a:p>
          <a:p>
            <a:endParaRPr sz="1300">
              <a:solidFill>
                <a:schemeClr val="dk1"/>
              </a:solidFill>
              <a:latin typeface="Calibri"/>
              <a:ea typeface="Calibri"/>
              <a:cs typeface="Calibri"/>
              <a:sym typeface="Calibri"/>
            </a:endParaRPr>
          </a:p>
          <a:p>
            <a:endParaRPr sz="1300">
              <a:solidFill>
                <a:schemeClr val="dk1"/>
              </a:solidFill>
              <a:latin typeface="Calibri"/>
              <a:ea typeface="Calibri"/>
              <a:cs typeface="Calibri"/>
              <a:sym typeface="Calibri"/>
            </a:endParaRPr>
          </a:p>
          <a:p>
            <a:pPr>
              <a:buSzPct val="25000"/>
            </a:pPr>
            <a:r>
              <a:rPr lang="en-US" sz="1100">
                <a:solidFill>
                  <a:schemeClr val="dk1"/>
                </a:solidFill>
                <a:latin typeface="Calibri"/>
                <a:ea typeface="Calibri"/>
                <a:cs typeface="Calibri"/>
                <a:sym typeface="Calibri"/>
              </a:rPr>
              <a:t>Reference for data:</a:t>
            </a:r>
          </a:p>
          <a:p>
            <a:pPr>
              <a:buSzPct val="25000"/>
            </a:pPr>
            <a:r>
              <a:rPr lang="en-US" sz="1100">
                <a:solidFill>
                  <a:schemeClr val="dk1"/>
                </a:solidFill>
                <a:latin typeface="Calibri"/>
                <a:ea typeface="Calibri"/>
                <a:cs typeface="Calibri"/>
                <a:sym typeface="Calibri"/>
              </a:rPr>
              <a:t>J.K. Lai, M.A. Martin, R. Meyricke, T. O’neill, and S. Roberts (2007, February). Factors associated with short-term hospital readmission rates for breast cancer patients in Western Australia: an observational study. </a:t>
            </a:r>
            <a:r>
              <a:rPr lang="en-US" sz="1100" i="1">
                <a:solidFill>
                  <a:schemeClr val="dk1"/>
                </a:solidFill>
                <a:latin typeface="Calibri"/>
                <a:ea typeface="Calibri"/>
                <a:cs typeface="Calibri"/>
                <a:sym typeface="Calibri"/>
              </a:rPr>
              <a:t>J Am Coll Surg.</a:t>
            </a:r>
            <a:r>
              <a:rPr lang="en-US" sz="1100">
                <a:solidFill>
                  <a:schemeClr val="dk1"/>
                </a:solidFill>
                <a:latin typeface="Calibri"/>
                <a:ea typeface="Calibri"/>
                <a:cs typeface="Calibri"/>
                <a:sym typeface="Calibri"/>
              </a:rPr>
              <a:t> 204 (2):193-200. </a:t>
            </a:r>
          </a:p>
        </p:txBody>
      </p:sp>
      <p:sp>
        <p:nvSpPr>
          <p:cNvPr id="233" name="Shape 233"/>
          <p:cNvSpPr txBox="1"/>
          <p:nvPr/>
        </p:nvSpPr>
        <p:spPr>
          <a:xfrm>
            <a:off x="4143587" y="9119474"/>
            <a:ext cx="3169919" cy="480060"/>
          </a:xfrm>
          <a:prstGeom prst="rect">
            <a:avLst/>
          </a:prstGeom>
          <a:noFill/>
          <a:ln>
            <a:noFill/>
          </a:ln>
        </p:spPr>
        <p:txBody>
          <a:bodyPr lIns="96619" tIns="48309" rIns="96619" bIns="48309" anchor="b" anchorCtr="0">
            <a:noAutofit/>
          </a:bodyPr>
          <a:lstStyle/>
          <a:p>
            <a:pPr algn="r">
              <a:buSzPct val="25000"/>
            </a:pPr>
            <a:fld id="{00000000-1234-1234-1234-123412341234}" type="slidenum">
              <a:rPr lang="en-US" sz="1300">
                <a:latin typeface="Times New Roman"/>
                <a:ea typeface="Times New Roman"/>
                <a:cs typeface="Times New Roman"/>
                <a:sym typeface="Times New Roman"/>
              </a:rPr>
              <a:pPr algn="r">
                <a:buSzPct val="25000"/>
              </a:pPr>
              <a:t>13</a:t>
            </a:fld>
            <a:endParaRPr lang="en-US" sz="1300">
              <a:latin typeface="Times New Roman"/>
              <a:ea typeface="Times New Roman"/>
              <a:cs typeface="Times New Roman"/>
              <a:sym typeface="Times New Roman"/>
            </a:endParaRPr>
          </a:p>
        </p:txBody>
      </p:sp>
    </p:spTree>
    <p:extLst>
      <p:ext uri="{BB962C8B-B14F-4D97-AF65-F5344CB8AC3E}">
        <p14:creationId xmlns:p14="http://schemas.microsoft.com/office/powerpoint/2010/main" val="3864901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Shape 239"/>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pPr>
                <a:buSzPct val="25000"/>
              </a:pPr>
              <a:t>14</a:t>
            </a:fld>
            <a:endParaRPr lang="en-US"/>
          </a:p>
        </p:txBody>
      </p:sp>
      <p:sp>
        <p:nvSpPr>
          <p:cNvPr id="240" name="Shape 240"/>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241" name="Shape 241"/>
          <p:cNvSpPr txBox="1">
            <a:spLocks noGrp="1"/>
          </p:cNvSpPr>
          <p:nvPr>
            <p:ph type="body" idx="1"/>
          </p:nvPr>
        </p:nvSpPr>
        <p:spPr>
          <a:xfrm>
            <a:off x="731521" y="4560570"/>
            <a:ext cx="5852159" cy="4320540"/>
          </a:xfrm>
          <a:prstGeom prst="rect">
            <a:avLst/>
          </a:prstGeom>
          <a:noFill/>
          <a:ln>
            <a:noFill/>
          </a:ln>
        </p:spPr>
        <p:txBody>
          <a:bodyPr lIns="96645" tIns="48309" rIns="96645" bIns="48309" anchor="t" anchorCtr="0">
            <a:noAutofit/>
          </a:bodyPr>
          <a:lstStyle/>
          <a:p>
            <a:pPr>
              <a:buSzPct val="25000"/>
            </a:pPr>
            <a:r>
              <a:rPr lang="en-US" sz="1300">
                <a:solidFill>
                  <a:schemeClr val="dk1"/>
                </a:solidFill>
                <a:latin typeface="Calibri"/>
                <a:ea typeface="Calibri"/>
                <a:cs typeface="Calibri"/>
                <a:sym typeface="Calibri"/>
              </a:rPr>
              <a:t>Blank slide for drafting a body slide.</a:t>
            </a:r>
          </a:p>
        </p:txBody>
      </p:sp>
    </p:spTree>
    <p:extLst>
      <p:ext uri="{BB962C8B-B14F-4D97-AF65-F5344CB8AC3E}">
        <p14:creationId xmlns:p14="http://schemas.microsoft.com/office/powerpoint/2010/main" val="1052489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pPr>
                <a:buSzPct val="25000"/>
              </a:pPr>
              <a:t>15</a:t>
            </a:fld>
            <a:endParaRPr lang="en-US"/>
          </a:p>
        </p:txBody>
      </p:sp>
      <p:sp>
        <p:nvSpPr>
          <p:cNvPr id="251" name="Shape 251"/>
          <p:cNvSpPr>
            <a:spLocks noGrp="1" noRot="1" noChangeAspect="1"/>
          </p:cNvSpPr>
          <p:nvPr>
            <p:ph type="sldImg" idx="2"/>
          </p:nvPr>
        </p:nvSpPr>
        <p:spPr>
          <a:xfrm>
            <a:off x="482600" y="733425"/>
            <a:ext cx="6353175" cy="35734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252" name="Shape 252"/>
          <p:cNvSpPr txBox="1">
            <a:spLocks noGrp="1"/>
          </p:cNvSpPr>
          <p:nvPr>
            <p:ph type="body" idx="1"/>
          </p:nvPr>
        </p:nvSpPr>
        <p:spPr>
          <a:xfrm>
            <a:off x="973666" y="4560570"/>
            <a:ext cx="5367866" cy="4318873"/>
          </a:xfrm>
          <a:prstGeom prst="rect">
            <a:avLst/>
          </a:prstGeom>
          <a:noFill/>
          <a:ln>
            <a:noFill/>
          </a:ln>
        </p:spPr>
        <p:txBody>
          <a:bodyPr lIns="96619" tIns="48309" rIns="96619" bIns="48309" anchor="t" anchorCtr="0">
            <a:noAutofit/>
          </a:bodyPr>
          <a:lstStyle/>
          <a:p>
            <a:pPr>
              <a:buSzPct val="25000"/>
            </a:pPr>
            <a:r>
              <a:rPr lang="en-US" sz="1300">
                <a:solidFill>
                  <a:schemeClr val="dk1"/>
                </a:solidFill>
                <a:latin typeface="Calibri"/>
                <a:ea typeface="Calibri"/>
                <a:cs typeface="Calibri"/>
                <a:sym typeface="Calibri"/>
              </a:rPr>
              <a:t>Conclusion slide. Use the headline (no more than two lines) to state your most important conclusion. Begin the headline with </a:t>
            </a:r>
            <a:r>
              <a:rPr lang="en-US" sz="1300" i="1">
                <a:solidFill>
                  <a:schemeClr val="dk1"/>
                </a:solidFill>
                <a:latin typeface="Calibri"/>
                <a:ea typeface="Calibri"/>
                <a:cs typeface="Calibri"/>
                <a:sym typeface="Calibri"/>
              </a:rPr>
              <a:t>In summary</a:t>
            </a:r>
            <a:r>
              <a:rPr lang="en-US" sz="1300">
                <a:solidFill>
                  <a:schemeClr val="dk1"/>
                </a:solidFill>
                <a:latin typeface="Calibri"/>
                <a:ea typeface="Calibri"/>
                <a:cs typeface="Calibri"/>
                <a:sym typeface="Calibri"/>
              </a:rPr>
              <a:t> or </a:t>
            </a:r>
            <a:r>
              <a:rPr lang="en-US" sz="1300" i="1">
                <a:solidFill>
                  <a:schemeClr val="dk1"/>
                </a:solidFill>
                <a:latin typeface="Calibri"/>
                <a:ea typeface="Calibri"/>
                <a:cs typeface="Calibri"/>
                <a:sym typeface="Calibri"/>
              </a:rPr>
              <a:t>In conclusion</a:t>
            </a:r>
            <a:r>
              <a:rPr lang="en-US" sz="1300">
                <a:solidFill>
                  <a:schemeClr val="dk1"/>
                </a:solidFill>
                <a:latin typeface="Calibri"/>
                <a:ea typeface="Calibri"/>
                <a:cs typeface="Calibri"/>
                <a:sym typeface="Calibri"/>
              </a:rPr>
              <a:t> to ensure that the audience knows they have come to the presentation’s end. Support that headline with an image and parallel points. </a:t>
            </a:r>
          </a:p>
          <a:p>
            <a:endParaRPr sz="1300">
              <a:solidFill>
                <a:schemeClr val="dk1"/>
              </a:solidFill>
              <a:latin typeface="Calibri"/>
              <a:ea typeface="Calibri"/>
              <a:cs typeface="Calibri"/>
              <a:sym typeface="Calibri"/>
            </a:endParaRPr>
          </a:p>
          <a:p>
            <a:pPr>
              <a:buSzPct val="25000"/>
            </a:pPr>
            <a:r>
              <a:rPr lang="en-US" sz="1300">
                <a:solidFill>
                  <a:schemeClr val="dk1"/>
                </a:solidFill>
                <a:latin typeface="Calibri"/>
                <a:ea typeface="Calibri"/>
                <a:cs typeface="Calibri"/>
                <a:sym typeface="Calibri"/>
              </a:rPr>
              <a:t>This slide should be your last slide. Audiences lose patience when they believe that they have come to the end, but other slides follow. </a:t>
            </a:r>
          </a:p>
          <a:p>
            <a:endParaRPr sz="1300">
              <a:solidFill>
                <a:schemeClr val="dk1"/>
              </a:solidFill>
              <a:latin typeface="Calibri"/>
              <a:ea typeface="Calibri"/>
              <a:cs typeface="Calibri"/>
              <a:sym typeface="Calibri"/>
            </a:endParaRPr>
          </a:p>
          <a:p>
            <a:pPr>
              <a:buSzPct val="25000"/>
            </a:pPr>
            <a:r>
              <a:rPr lang="en-US" sz="1300">
                <a:solidFill>
                  <a:schemeClr val="dk1"/>
                </a:solidFill>
                <a:latin typeface="Calibri"/>
                <a:ea typeface="Calibri"/>
                <a:cs typeface="Calibri"/>
                <a:sym typeface="Calibri"/>
              </a:rPr>
              <a:t>Notice that the word </a:t>
            </a:r>
            <a:r>
              <a:rPr lang="en-US" sz="1300" i="1">
                <a:solidFill>
                  <a:schemeClr val="dk1"/>
                </a:solidFill>
                <a:latin typeface="Calibri"/>
                <a:ea typeface="Calibri"/>
                <a:cs typeface="Calibri"/>
                <a:sym typeface="Calibri"/>
              </a:rPr>
              <a:t>Questions</a:t>
            </a:r>
            <a:r>
              <a:rPr lang="en-US" sz="1300">
                <a:solidFill>
                  <a:schemeClr val="dk1"/>
                </a:solidFill>
                <a:latin typeface="Calibri"/>
                <a:ea typeface="Calibri"/>
                <a:cs typeface="Calibri"/>
                <a:sym typeface="Calibri"/>
              </a:rPr>
              <a:t> appears at the bottom of this slide. That strategy is much more effective than burning a slide with just the word </a:t>
            </a:r>
            <a:r>
              <a:rPr lang="en-US" sz="1300" i="1">
                <a:solidFill>
                  <a:schemeClr val="dk1"/>
                </a:solidFill>
                <a:latin typeface="Calibri"/>
                <a:ea typeface="Calibri"/>
                <a:cs typeface="Calibri"/>
                <a:sym typeface="Calibri"/>
              </a:rPr>
              <a:t>Questions</a:t>
            </a:r>
            <a:r>
              <a:rPr lang="en-US" sz="1300">
                <a:solidFill>
                  <a:schemeClr val="dk1"/>
                </a:solidFill>
                <a:latin typeface="Calibri"/>
                <a:ea typeface="Calibri"/>
                <a:cs typeface="Calibri"/>
                <a:sym typeface="Calibri"/>
              </a:rPr>
              <a:t>. This slide allows the audience to look at the most important slide of the presentation during the question period. See </a:t>
            </a:r>
            <a:r>
              <a:rPr lang="en-US" sz="1300" i="1">
                <a:solidFill>
                  <a:schemeClr val="dk1"/>
                </a:solidFill>
                <a:latin typeface="Calibri"/>
                <a:ea typeface="Calibri"/>
                <a:cs typeface="Calibri"/>
                <a:sym typeface="Calibri"/>
              </a:rPr>
              <a:t>The Craft of Scientific Presentations, 2</a:t>
            </a:r>
            <a:r>
              <a:rPr lang="en-US" sz="1300" i="1" baseline="30000">
                <a:solidFill>
                  <a:schemeClr val="dk1"/>
                </a:solidFill>
                <a:latin typeface="Calibri"/>
                <a:ea typeface="Calibri"/>
                <a:cs typeface="Calibri"/>
                <a:sym typeface="Calibri"/>
              </a:rPr>
              <a:t>nd</a:t>
            </a:r>
            <a:r>
              <a:rPr lang="en-US" sz="1300" i="1">
                <a:solidFill>
                  <a:schemeClr val="dk1"/>
                </a:solidFill>
                <a:latin typeface="Calibri"/>
                <a:ea typeface="Calibri"/>
                <a:cs typeface="Calibri"/>
                <a:sym typeface="Calibri"/>
              </a:rPr>
              <a:t> ed</a:t>
            </a:r>
            <a:r>
              <a:rPr lang="en-US" sz="1300">
                <a:solidFill>
                  <a:schemeClr val="dk1"/>
                </a:solidFill>
                <a:latin typeface="Calibri"/>
                <a:ea typeface="Calibri"/>
                <a:cs typeface="Calibri"/>
                <a:sym typeface="Calibri"/>
              </a:rPr>
              <a:t>.</a:t>
            </a:r>
            <a:r>
              <a:rPr lang="en-US" sz="1300" i="1">
                <a:solidFill>
                  <a:schemeClr val="dk1"/>
                </a:solidFill>
                <a:latin typeface="Calibri"/>
                <a:ea typeface="Calibri"/>
                <a:cs typeface="Calibri"/>
                <a:sym typeface="Calibri"/>
              </a:rPr>
              <a:t>, </a:t>
            </a:r>
            <a:r>
              <a:rPr lang="en-US" sz="1300">
                <a:solidFill>
                  <a:schemeClr val="dk1"/>
                </a:solidFill>
                <a:latin typeface="Calibri"/>
                <a:ea typeface="Calibri"/>
                <a:cs typeface="Calibri"/>
                <a:sym typeface="Calibri"/>
              </a:rPr>
              <a:t>pages 182-183. </a:t>
            </a:r>
          </a:p>
        </p:txBody>
      </p:sp>
    </p:spTree>
    <p:extLst>
      <p:ext uri="{BB962C8B-B14F-4D97-AF65-F5344CB8AC3E}">
        <p14:creationId xmlns:p14="http://schemas.microsoft.com/office/powerpoint/2010/main" val="2874651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pPr>
                <a:buSzPct val="25000"/>
              </a:pPr>
              <a:t>16</a:t>
            </a:fld>
            <a:endParaRPr lang="en-US"/>
          </a:p>
        </p:txBody>
      </p:sp>
      <p:sp>
        <p:nvSpPr>
          <p:cNvPr id="266" name="Shape 266"/>
          <p:cNvSpPr>
            <a:spLocks noGrp="1" noRot="1" noChangeAspect="1"/>
          </p:cNvSpPr>
          <p:nvPr>
            <p:ph type="sldImg" idx="2"/>
          </p:nvPr>
        </p:nvSpPr>
        <p:spPr>
          <a:xfrm>
            <a:off x="482600" y="733425"/>
            <a:ext cx="6353175" cy="35734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267" name="Shape 267"/>
          <p:cNvSpPr txBox="1">
            <a:spLocks noGrp="1"/>
          </p:cNvSpPr>
          <p:nvPr>
            <p:ph type="body" idx="1"/>
          </p:nvPr>
        </p:nvSpPr>
        <p:spPr>
          <a:xfrm>
            <a:off x="975361" y="4560570"/>
            <a:ext cx="5364479" cy="4320540"/>
          </a:xfrm>
          <a:prstGeom prst="rect">
            <a:avLst/>
          </a:prstGeom>
          <a:noFill/>
          <a:ln>
            <a:noFill/>
          </a:ln>
        </p:spPr>
        <p:txBody>
          <a:bodyPr lIns="96619" tIns="48309" rIns="96619" bIns="48309" anchor="t" anchorCtr="0">
            <a:noAutofit/>
          </a:bodyPr>
          <a:lstStyle/>
          <a:p>
            <a:pPr>
              <a:buSzPct val="25000"/>
            </a:pPr>
            <a:r>
              <a:rPr lang="en-US" sz="1300">
                <a:solidFill>
                  <a:schemeClr val="dk1"/>
                </a:solidFill>
                <a:latin typeface="Calibri"/>
                <a:ea typeface="Calibri"/>
                <a:cs typeface="Calibri"/>
                <a:sym typeface="Calibri"/>
              </a:rPr>
              <a:t>Sample conclusion slide. Notice how the presenter showed the connection between words blocks on this slide—a strategy that is much more effective than a bullet list, which hides the connections between details.</a:t>
            </a:r>
          </a:p>
          <a:p>
            <a:endParaRPr sz="1300">
              <a:solidFill>
                <a:schemeClr val="dk1"/>
              </a:solidFill>
              <a:latin typeface="Calibri"/>
              <a:ea typeface="Calibri"/>
              <a:cs typeface="Calibri"/>
              <a:sym typeface="Calibri"/>
            </a:endParaRPr>
          </a:p>
          <a:p>
            <a:endParaRPr sz="1100">
              <a:solidFill>
                <a:schemeClr val="dk1"/>
              </a:solidFill>
              <a:latin typeface="Calibri"/>
              <a:ea typeface="Calibri"/>
              <a:cs typeface="Calibri"/>
              <a:sym typeface="Calibri"/>
            </a:endParaRPr>
          </a:p>
          <a:p>
            <a:pPr>
              <a:buSzPct val="25000"/>
            </a:pPr>
            <a:r>
              <a:rPr lang="en-US" sz="1100">
                <a:solidFill>
                  <a:schemeClr val="dk1"/>
                </a:solidFill>
                <a:latin typeface="Calibri"/>
                <a:ea typeface="Calibri"/>
                <a:cs typeface="Calibri"/>
                <a:sym typeface="Calibri"/>
              </a:rPr>
              <a:t>Reference:</a:t>
            </a:r>
          </a:p>
          <a:p>
            <a:endParaRPr sz="1100">
              <a:solidFill>
                <a:schemeClr val="dk1"/>
              </a:solidFill>
              <a:latin typeface="Calibri"/>
              <a:ea typeface="Calibri"/>
              <a:cs typeface="Calibri"/>
              <a:sym typeface="Calibri"/>
            </a:endParaRPr>
          </a:p>
          <a:p>
            <a:pPr>
              <a:buSzPct val="25000"/>
            </a:pPr>
            <a:r>
              <a:rPr lang="en-US" sz="1100">
                <a:solidFill>
                  <a:schemeClr val="dk1"/>
                </a:solidFill>
                <a:latin typeface="Calibri"/>
                <a:ea typeface="Calibri"/>
                <a:cs typeface="Calibri"/>
                <a:sym typeface="Calibri"/>
              </a:rPr>
              <a:t>Manning Seltzer, “Failure Analysis of the Ice Detector in the Austria 13 Helicopter,” presentation (Hartford, CT: Sikorsky Helicopter, 30 April 2004).</a:t>
            </a:r>
          </a:p>
        </p:txBody>
      </p:sp>
    </p:spTree>
    <p:extLst>
      <p:ext uri="{BB962C8B-B14F-4D97-AF65-F5344CB8AC3E}">
        <p14:creationId xmlns:p14="http://schemas.microsoft.com/office/powerpoint/2010/main" val="39195280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r>
              <a:rPr lang="en-US" dirty="0" smtClean="0"/>
              <a:t>Black slide left for drafting</a:t>
            </a:r>
            <a:r>
              <a:rPr lang="en-US" baseline="0" dirty="0" smtClean="0"/>
              <a:t> conclusion</a:t>
            </a:r>
            <a:endParaRPr lang="en-US" dirty="0"/>
          </a:p>
        </p:txBody>
      </p:sp>
      <p:sp>
        <p:nvSpPr>
          <p:cNvPr id="4" name="Slide Number Placeholder 3"/>
          <p:cNvSpPr>
            <a:spLocks noGrp="1"/>
          </p:cNvSpPr>
          <p:nvPr>
            <p:ph type="sldNum" idx="10"/>
          </p:nvPr>
        </p:nvSpPr>
        <p:spPr/>
        <p:txBody>
          <a:bodyPr/>
          <a:lstStyle/>
          <a:p>
            <a:pPr>
              <a:buSzPct val="25000"/>
            </a:pPr>
            <a:fld id="{00000000-1234-1234-1234-123412341234}" type="slidenum">
              <a:rPr lang="en-US" smtClean="0"/>
              <a:pPr>
                <a:buSzPct val="25000"/>
              </a:pPr>
              <a:t>17</a:t>
            </a:fld>
            <a:endParaRPr lang="en-US"/>
          </a:p>
        </p:txBody>
      </p:sp>
    </p:spTree>
    <p:extLst>
      <p:ext uri="{BB962C8B-B14F-4D97-AF65-F5344CB8AC3E}">
        <p14:creationId xmlns:p14="http://schemas.microsoft.com/office/powerpoint/2010/main" val="1118801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Shape 38"/>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pPr>
                <a:buSzPct val="25000"/>
              </a:pPr>
              <a:t>2</a:t>
            </a:fld>
            <a:endParaRPr lang="en-US"/>
          </a:p>
        </p:txBody>
      </p:sp>
      <p:sp>
        <p:nvSpPr>
          <p:cNvPr id="39" name="Shape 39"/>
          <p:cNvSpPr>
            <a:spLocks noGrp="1" noRot="1" noChangeAspect="1"/>
          </p:cNvSpPr>
          <p:nvPr>
            <p:ph type="sldImg" idx="2"/>
          </p:nvPr>
        </p:nvSpPr>
        <p:spPr>
          <a:xfrm>
            <a:off x="482600" y="733425"/>
            <a:ext cx="6353175" cy="35734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40" name="Shape 40"/>
          <p:cNvSpPr txBox="1">
            <a:spLocks noGrp="1"/>
          </p:cNvSpPr>
          <p:nvPr>
            <p:ph type="body" idx="1"/>
          </p:nvPr>
        </p:nvSpPr>
        <p:spPr>
          <a:xfrm>
            <a:off x="973666" y="4560570"/>
            <a:ext cx="5367866" cy="4318873"/>
          </a:xfrm>
          <a:prstGeom prst="rect">
            <a:avLst/>
          </a:prstGeom>
          <a:noFill/>
          <a:ln>
            <a:noFill/>
          </a:ln>
        </p:spPr>
        <p:txBody>
          <a:bodyPr lIns="95615" tIns="46962" rIns="95615" bIns="46962" anchor="t" anchorCtr="0">
            <a:noAutofit/>
          </a:bodyPr>
          <a:lstStyle/>
          <a:p>
            <a:pPr>
              <a:buSzPct val="25000"/>
            </a:pPr>
            <a:r>
              <a:rPr lang="en-US" sz="1300">
                <a:solidFill>
                  <a:schemeClr val="dk1"/>
                </a:solidFill>
                <a:latin typeface="Calibri"/>
                <a:ea typeface="Calibri"/>
                <a:cs typeface="Calibri"/>
                <a:sym typeface="Calibri"/>
              </a:rPr>
              <a:t>Sample title slide.</a:t>
            </a:r>
          </a:p>
          <a:p>
            <a:endParaRPr sz="1300">
              <a:solidFill>
                <a:schemeClr val="dk1"/>
              </a:solidFill>
              <a:latin typeface="Calibri"/>
              <a:ea typeface="Calibri"/>
              <a:cs typeface="Calibri"/>
              <a:sym typeface="Calibri"/>
            </a:endParaRPr>
          </a:p>
          <a:p>
            <a:endParaRPr sz="1300">
              <a:solidFill>
                <a:schemeClr val="dk1"/>
              </a:solidFill>
              <a:latin typeface="Calibri"/>
              <a:ea typeface="Calibri"/>
              <a:cs typeface="Calibri"/>
              <a:sym typeface="Calibri"/>
            </a:endParaRPr>
          </a:p>
          <a:p>
            <a:endParaRPr sz="1300">
              <a:solidFill>
                <a:schemeClr val="dk1"/>
              </a:solidFill>
              <a:latin typeface="Calibri"/>
              <a:ea typeface="Calibri"/>
              <a:cs typeface="Calibri"/>
              <a:sym typeface="Calibri"/>
            </a:endParaRPr>
          </a:p>
          <a:p>
            <a:endParaRPr sz="1300">
              <a:solidFill>
                <a:schemeClr val="dk1"/>
              </a:solidFill>
              <a:latin typeface="Calibri"/>
              <a:ea typeface="Calibri"/>
              <a:cs typeface="Calibri"/>
              <a:sym typeface="Calibri"/>
            </a:endParaRPr>
          </a:p>
          <a:p>
            <a:pPr>
              <a:buSzPct val="25000"/>
            </a:pPr>
            <a:r>
              <a:rPr lang="en-US" sz="1100">
                <a:solidFill>
                  <a:schemeClr val="dk1"/>
                </a:solidFill>
                <a:latin typeface="Calibri"/>
                <a:ea typeface="Calibri"/>
                <a:cs typeface="Calibri"/>
                <a:sym typeface="Calibri"/>
              </a:rPr>
              <a:t>Reference:</a:t>
            </a:r>
          </a:p>
          <a:p>
            <a:endParaRPr sz="1100">
              <a:solidFill>
                <a:schemeClr val="dk1"/>
              </a:solidFill>
              <a:latin typeface="Calibri"/>
              <a:ea typeface="Calibri"/>
              <a:cs typeface="Calibri"/>
              <a:sym typeface="Calibri"/>
            </a:endParaRPr>
          </a:p>
          <a:p>
            <a:pPr>
              <a:buSzPct val="25000"/>
            </a:pPr>
            <a:r>
              <a:rPr lang="en-US" sz="1100">
                <a:solidFill>
                  <a:schemeClr val="dk1"/>
                </a:solidFill>
                <a:latin typeface="Calibri"/>
                <a:ea typeface="Calibri"/>
                <a:cs typeface="Calibri"/>
                <a:sym typeface="Calibri"/>
              </a:rPr>
              <a:t>Katrina Aspmo, Torunn Berg, and Grethe Wibetoe, “Atmospheric Mercury Depletion Events (AMDEs) in Polar Regions During Arctic Spring,” presentation (Oslo, Norway: University of Oslo, 16 June 2004). </a:t>
            </a:r>
          </a:p>
          <a:p>
            <a:endParaRPr sz="11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05106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pPr>
                <a:buSzPct val="25000"/>
              </a:pPr>
              <a:t>3</a:t>
            </a:fld>
            <a:endParaRPr lang="en-US"/>
          </a:p>
        </p:txBody>
      </p:sp>
      <p:sp>
        <p:nvSpPr>
          <p:cNvPr id="52" name="Shape 52"/>
          <p:cNvSpPr>
            <a:spLocks noGrp="1" noRot="1" noChangeAspect="1"/>
          </p:cNvSpPr>
          <p:nvPr>
            <p:ph type="sldImg" idx="2"/>
          </p:nvPr>
        </p:nvSpPr>
        <p:spPr>
          <a:xfrm>
            <a:off x="482600" y="733425"/>
            <a:ext cx="6353175" cy="35734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53" name="Shape 53"/>
          <p:cNvSpPr txBox="1">
            <a:spLocks noGrp="1"/>
          </p:cNvSpPr>
          <p:nvPr>
            <p:ph type="body" idx="1"/>
          </p:nvPr>
        </p:nvSpPr>
        <p:spPr>
          <a:xfrm>
            <a:off x="973666" y="4560570"/>
            <a:ext cx="5367866" cy="4318873"/>
          </a:xfrm>
          <a:prstGeom prst="rect">
            <a:avLst/>
          </a:prstGeom>
          <a:noFill/>
          <a:ln>
            <a:noFill/>
          </a:ln>
        </p:spPr>
        <p:txBody>
          <a:bodyPr lIns="96619" tIns="48309" rIns="96619" bIns="48309" anchor="t" anchorCtr="0">
            <a:noAutofit/>
          </a:bodyPr>
          <a:lstStyle/>
          <a:p>
            <a:pPr>
              <a:buSzPct val="25000"/>
            </a:pPr>
            <a:r>
              <a:rPr lang="en-US" sz="1300">
                <a:solidFill>
                  <a:schemeClr val="dk1"/>
                </a:solidFill>
                <a:latin typeface="Calibri"/>
                <a:ea typeface="Calibri"/>
                <a:cs typeface="Calibri"/>
                <a:sym typeface="Calibri"/>
              </a:rPr>
              <a:t>Mapping slide for the presentation (note that a background slide or a slide justifying the importance might precede this slide). A common mistake with mapping slides is to give the audience simply an unmemorable bulleted list of topics (including the names “Introduction” and “Conclusion” and “Questions”). Such a list is quickly forgotten after the slide is removed.</a:t>
            </a:r>
          </a:p>
          <a:p>
            <a:endParaRPr sz="1300">
              <a:solidFill>
                <a:schemeClr val="dk1"/>
              </a:solidFill>
              <a:latin typeface="Calibri"/>
              <a:ea typeface="Calibri"/>
              <a:cs typeface="Calibri"/>
              <a:sym typeface="Calibri"/>
            </a:endParaRPr>
          </a:p>
          <a:p>
            <a:pPr>
              <a:buSzPct val="25000"/>
            </a:pPr>
            <a:r>
              <a:rPr lang="en-US" sz="1300">
                <a:solidFill>
                  <a:schemeClr val="dk1"/>
                </a:solidFill>
                <a:latin typeface="Calibri"/>
                <a:ea typeface="Calibri"/>
                <a:cs typeface="Calibri"/>
                <a:sym typeface="Calibri"/>
              </a:rPr>
              <a:t>On a mapping slide, take the opportunity to show a key image or perhaps a representative image for each major section of the presentation. In the second case, each image would be repeated on the first visual of the corresponding section and would remind the audience that they have arrived to a major section of the presentation’s middle. </a:t>
            </a:r>
          </a:p>
          <a:p>
            <a:endParaRPr sz="1300">
              <a:solidFill>
                <a:schemeClr val="dk1"/>
              </a:solidFill>
              <a:latin typeface="Calibri"/>
              <a:ea typeface="Calibri"/>
              <a:cs typeface="Calibri"/>
              <a:sym typeface="Calibri"/>
            </a:endParaRPr>
          </a:p>
          <a:p>
            <a:pPr>
              <a:buSzPct val="25000"/>
            </a:pPr>
            <a:r>
              <a:rPr lang="en-US" sz="1300">
                <a:solidFill>
                  <a:schemeClr val="dk1"/>
                </a:solidFill>
                <a:latin typeface="Calibri"/>
                <a:ea typeface="Calibri"/>
                <a:cs typeface="Calibri"/>
                <a:sym typeface="Calibri"/>
              </a:rPr>
              <a:t>In regards to the names “Introduction” and “Conclusion,” every talk has those sections, and the names are ignored by audiences. So why state them? Also, for the divisions that you do have, find a logical and parallel grouping. Note that groups of two’s, three’s, and four’s are much easier to remember and are not so nearly intimidating as groups of five’s, six’s, and seven’s. See the discussion of mapping slides in </a:t>
            </a:r>
            <a:r>
              <a:rPr lang="en-US" sz="1300" i="1">
                <a:solidFill>
                  <a:schemeClr val="dk1"/>
                </a:solidFill>
                <a:latin typeface="Calibri"/>
                <a:ea typeface="Calibri"/>
                <a:cs typeface="Calibri"/>
                <a:sym typeface="Calibri"/>
              </a:rPr>
              <a:t>The Craft of Scientific Presentations, 2</a:t>
            </a:r>
            <a:r>
              <a:rPr lang="en-US" sz="1300" i="1" baseline="30000">
                <a:solidFill>
                  <a:schemeClr val="dk1"/>
                </a:solidFill>
                <a:latin typeface="Calibri"/>
                <a:ea typeface="Calibri"/>
                <a:cs typeface="Calibri"/>
                <a:sym typeface="Calibri"/>
              </a:rPr>
              <a:t>nd</a:t>
            </a:r>
            <a:r>
              <a:rPr lang="en-US" sz="1300" i="1">
                <a:solidFill>
                  <a:schemeClr val="dk1"/>
                </a:solidFill>
                <a:latin typeface="Calibri"/>
                <a:ea typeface="Calibri"/>
                <a:cs typeface="Calibri"/>
                <a:sym typeface="Calibri"/>
              </a:rPr>
              <a:t> ed. (pages 177-181).</a:t>
            </a:r>
          </a:p>
        </p:txBody>
      </p:sp>
    </p:spTree>
    <p:extLst>
      <p:ext uri="{BB962C8B-B14F-4D97-AF65-F5344CB8AC3E}">
        <p14:creationId xmlns:p14="http://schemas.microsoft.com/office/powerpoint/2010/main" val="1512560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pPr>
                <a:buSzPct val="25000"/>
              </a:pPr>
              <a:t>4</a:t>
            </a:fld>
            <a:endParaRPr lang="en-US"/>
          </a:p>
        </p:txBody>
      </p:sp>
      <p:sp>
        <p:nvSpPr>
          <p:cNvPr id="72" name="Shape 72"/>
          <p:cNvSpPr>
            <a:spLocks noGrp="1" noRot="1" noChangeAspect="1"/>
          </p:cNvSpPr>
          <p:nvPr>
            <p:ph type="sldImg" idx="2"/>
          </p:nvPr>
        </p:nvSpPr>
        <p:spPr>
          <a:xfrm>
            <a:off x="482600" y="733425"/>
            <a:ext cx="6353175" cy="35734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73" name="Shape 73"/>
          <p:cNvSpPr txBox="1">
            <a:spLocks noGrp="1"/>
          </p:cNvSpPr>
          <p:nvPr>
            <p:ph type="body" idx="1"/>
          </p:nvPr>
        </p:nvSpPr>
        <p:spPr>
          <a:xfrm>
            <a:off x="973666" y="4560570"/>
            <a:ext cx="5367866" cy="4318873"/>
          </a:xfrm>
          <a:prstGeom prst="rect">
            <a:avLst/>
          </a:prstGeom>
          <a:noFill/>
          <a:ln>
            <a:noFill/>
          </a:ln>
        </p:spPr>
        <p:txBody>
          <a:bodyPr lIns="96619" tIns="48309" rIns="96619" bIns="48309" anchor="t" anchorCtr="0">
            <a:noAutofit/>
          </a:bodyPr>
          <a:lstStyle/>
          <a:p>
            <a:pPr>
              <a:buSzPct val="25000"/>
            </a:pPr>
            <a:r>
              <a:rPr lang="en-US" sz="1300">
                <a:solidFill>
                  <a:schemeClr val="dk1"/>
                </a:solidFill>
                <a:latin typeface="Calibri"/>
                <a:ea typeface="Calibri"/>
                <a:cs typeface="Calibri"/>
                <a:sym typeface="Calibri"/>
              </a:rPr>
              <a:t>Sample mapping slide.</a:t>
            </a:r>
          </a:p>
          <a:p>
            <a:endParaRPr sz="1300">
              <a:solidFill>
                <a:schemeClr val="dk1"/>
              </a:solidFill>
              <a:latin typeface="Calibri"/>
              <a:ea typeface="Calibri"/>
              <a:cs typeface="Calibri"/>
              <a:sym typeface="Calibri"/>
            </a:endParaRPr>
          </a:p>
          <a:p>
            <a:endParaRPr sz="1300">
              <a:solidFill>
                <a:schemeClr val="dk1"/>
              </a:solidFill>
              <a:latin typeface="Calibri"/>
              <a:ea typeface="Calibri"/>
              <a:cs typeface="Calibri"/>
              <a:sym typeface="Calibri"/>
            </a:endParaRPr>
          </a:p>
          <a:p>
            <a:endParaRPr sz="1300">
              <a:solidFill>
                <a:schemeClr val="dk1"/>
              </a:solidFill>
              <a:latin typeface="Calibri"/>
              <a:ea typeface="Calibri"/>
              <a:cs typeface="Calibri"/>
              <a:sym typeface="Calibri"/>
            </a:endParaRPr>
          </a:p>
          <a:p>
            <a:pPr>
              <a:buSzPct val="25000"/>
            </a:pPr>
            <a:r>
              <a:rPr lang="en-US" sz="1100">
                <a:solidFill>
                  <a:schemeClr val="dk1"/>
                </a:solidFill>
                <a:latin typeface="Calibri"/>
                <a:ea typeface="Calibri"/>
                <a:cs typeface="Calibri"/>
                <a:sym typeface="Calibri"/>
              </a:rPr>
              <a:t>Reference:</a:t>
            </a:r>
          </a:p>
          <a:p>
            <a:endParaRPr sz="1100">
              <a:solidFill>
                <a:schemeClr val="dk1"/>
              </a:solidFill>
              <a:latin typeface="Calibri"/>
              <a:ea typeface="Calibri"/>
              <a:cs typeface="Calibri"/>
              <a:sym typeface="Calibri"/>
            </a:endParaRPr>
          </a:p>
          <a:p>
            <a:pPr>
              <a:buSzPct val="25000"/>
            </a:pPr>
            <a:r>
              <a:rPr lang="en-US" sz="1100">
                <a:solidFill>
                  <a:schemeClr val="dk1"/>
                </a:solidFill>
                <a:latin typeface="Calibri"/>
                <a:ea typeface="Calibri"/>
                <a:cs typeface="Calibri"/>
                <a:sym typeface="Calibri"/>
              </a:rPr>
              <a:t>Katrina Aspmo, Torunn Berg, and Grethe Wibetoe, “Atmospheric Mercury Depletion Events (AMDEs) in Polar Regions During Arctic Spring,” presentation (Oslo, Norway: University of Oslo, 16 June 2004). </a:t>
            </a:r>
          </a:p>
          <a:p>
            <a:endParaRPr sz="11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83246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pPr>
                <a:buSzPct val="25000"/>
              </a:pPr>
              <a:t>5</a:t>
            </a:fld>
            <a:endParaRPr lang="en-US"/>
          </a:p>
        </p:txBody>
      </p:sp>
      <p:sp>
        <p:nvSpPr>
          <p:cNvPr id="80" name="Shape 80"/>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81" name="Shape 81"/>
          <p:cNvSpPr txBox="1">
            <a:spLocks noGrp="1"/>
          </p:cNvSpPr>
          <p:nvPr>
            <p:ph type="body" idx="1"/>
          </p:nvPr>
        </p:nvSpPr>
        <p:spPr>
          <a:xfrm>
            <a:off x="731521" y="4560570"/>
            <a:ext cx="5852159" cy="4320540"/>
          </a:xfrm>
          <a:prstGeom prst="rect">
            <a:avLst/>
          </a:prstGeom>
          <a:noFill/>
          <a:ln>
            <a:noFill/>
          </a:ln>
        </p:spPr>
        <p:txBody>
          <a:bodyPr lIns="96645" tIns="48309" rIns="96645" bIns="48309" anchor="t" anchorCtr="0">
            <a:noAutofit/>
          </a:bodyPr>
          <a:lstStyle/>
          <a:p>
            <a:pPr>
              <a:buSzPct val="25000"/>
            </a:pPr>
            <a:r>
              <a:rPr lang="en-US" sz="1300" dirty="0">
                <a:solidFill>
                  <a:schemeClr val="dk1"/>
                </a:solidFill>
                <a:latin typeface="Calibri"/>
                <a:ea typeface="Calibri"/>
                <a:cs typeface="Calibri"/>
                <a:sym typeface="Calibri"/>
              </a:rPr>
              <a:t>Blank slide for drafting mapping slide</a:t>
            </a:r>
          </a:p>
        </p:txBody>
      </p:sp>
    </p:spTree>
    <p:extLst>
      <p:ext uri="{BB962C8B-B14F-4D97-AF65-F5344CB8AC3E}">
        <p14:creationId xmlns:p14="http://schemas.microsoft.com/office/powerpoint/2010/main" val="1592287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pPr>
                <a:buSzPct val="25000"/>
              </a:pPr>
              <a:t>6</a:t>
            </a:fld>
            <a:endParaRPr lang="en-US"/>
          </a:p>
        </p:txBody>
      </p:sp>
      <p:sp>
        <p:nvSpPr>
          <p:cNvPr id="90" name="Shape 90"/>
          <p:cNvSpPr>
            <a:spLocks noGrp="1" noRot="1" noChangeAspect="1"/>
          </p:cNvSpPr>
          <p:nvPr>
            <p:ph type="sldImg" idx="2"/>
          </p:nvPr>
        </p:nvSpPr>
        <p:spPr>
          <a:xfrm>
            <a:off x="482600" y="733425"/>
            <a:ext cx="6353175" cy="35734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91" name="Shape 91"/>
          <p:cNvSpPr txBox="1">
            <a:spLocks noGrp="1"/>
          </p:cNvSpPr>
          <p:nvPr>
            <p:ph type="body" idx="1"/>
          </p:nvPr>
        </p:nvSpPr>
        <p:spPr>
          <a:xfrm>
            <a:off x="973666" y="4560570"/>
            <a:ext cx="5367866" cy="4318873"/>
          </a:xfrm>
          <a:prstGeom prst="rect">
            <a:avLst/>
          </a:prstGeom>
          <a:noFill/>
          <a:ln>
            <a:noFill/>
          </a:ln>
        </p:spPr>
        <p:txBody>
          <a:bodyPr lIns="96619" tIns="48309" rIns="96619" bIns="48309" anchor="t" anchorCtr="0">
            <a:noAutofit/>
          </a:bodyPr>
          <a:lstStyle/>
          <a:p>
            <a:pPr>
              <a:buSzPct val="25000"/>
            </a:pPr>
            <a:r>
              <a:rPr lang="en-US" sz="1300">
                <a:solidFill>
                  <a:schemeClr val="dk1"/>
                </a:solidFill>
                <a:latin typeface="Calibri"/>
                <a:ea typeface="Calibri"/>
                <a:cs typeface="Calibri"/>
                <a:sym typeface="Calibri"/>
              </a:rPr>
              <a:t>Body slide from the first section of the presentation’s middle. Consider having the first-topic image from the mapping slide repeated here. Use the headline (no more than two lines) to make an assertion about this topic. In the body of the slide, support that headline with images and with words, if necessary. See Chapter 4 of </a:t>
            </a:r>
            <a:r>
              <a:rPr lang="en-US" sz="1300" i="1">
                <a:solidFill>
                  <a:schemeClr val="dk1"/>
                </a:solidFill>
                <a:latin typeface="Calibri"/>
                <a:ea typeface="Calibri"/>
                <a:cs typeface="Calibri"/>
                <a:sym typeface="Calibri"/>
              </a:rPr>
              <a:t>The Craft of Scientific Presentations, 2</a:t>
            </a:r>
            <a:r>
              <a:rPr lang="en-US" sz="1300" i="1" baseline="30000">
                <a:solidFill>
                  <a:schemeClr val="dk1"/>
                </a:solidFill>
                <a:latin typeface="Calibri"/>
                <a:ea typeface="Calibri"/>
                <a:cs typeface="Calibri"/>
                <a:sym typeface="Calibri"/>
              </a:rPr>
              <a:t>nd</a:t>
            </a:r>
            <a:r>
              <a:rPr lang="en-US" sz="1300" i="1">
                <a:solidFill>
                  <a:schemeClr val="dk1"/>
                </a:solidFill>
                <a:latin typeface="Calibri"/>
                <a:ea typeface="Calibri"/>
                <a:cs typeface="Calibri"/>
                <a:sym typeface="Calibri"/>
              </a:rPr>
              <a:t> ed</a:t>
            </a:r>
            <a:r>
              <a:rPr lang="en-US" sz="1300">
                <a:solidFill>
                  <a:schemeClr val="dk1"/>
                </a:solidFill>
                <a:latin typeface="Calibri"/>
                <a:ea typeface="Calibri"/>
                <a:cs typeface="Calibri"/>
                <a:sym typeface="Calibri"/>
              </a:rPr>
              <a:t>.</a:t>
            </a:r>
          </a:p>
          <a:p>
            <a:endParaRPr sz="1300">
              <a:solidFill>
                <a:schemeClr val="dk1"/>
              </a:solidFill>
              <a:latin typeface="Calibri"/>
              <a:ea typeface="Calibri"/>
              <a:cs typeface="Calibri"/>
              <a:sym typeface="Calibri"/>
            </a:endParaRPr>
          </a:p>
          <a:p>
            <a:pPr>
              <a:buSzPct val="25000"/>
            </a:pPr>
            <a:r>
              <a:rPr lang="en-US" sz="1300">
                <a:solidFill>
                  <a:schemeClr val="dk1"/>
                </a:solidFill>
                <a:latin typeface="Calibri"/>
                <a:ea typeface="Calibri"/>
                <a:cs typeface="Calibri"/>
                <a:sym typeface="Calibri"/>
              </a:rPr>
              <a:t>This slide shows one orientation for the image and text in the body of the slide. Other orientations appear in this template. Choose the one that best supports your headline assertion.</a:t>
            </a:r>
          </a:p>
          <a:p>
            <a:endParaRPr sz="1300">
              <a:solidFill>
                <a:schemeClr val="dk1"/>
              </a:solidFill>
              <a:latin typeface="Calibri"/>
              <a:ea typeface="Calibri"/>
              <a:cs typeface="Calibri"/>
              <a:sym typeface="Calibri"/>
            </a:endParaRPr>
          </a:p>
          <a:p>
            <a:pPr>
              <a:buSzPct val="25000"/>
            </a:pPr>
            <a:r>
              <a:rPr lang="en-US" sz="1300">
                <a:solidFill>
                  <a:schemeClr val="dk1"/>
                </a:solidFill>
                <a:latin typeface="Calibri"/>
                <a:ea typeface="Calibri"/>
                <a:cs typeface="Calibri"/>
                <a:sym typeface="Calibri"/>
              </a:rPr>
              <a:t>Some institutions will insist that you place an institutional logo on each slide. Other institutions recommend a logo on the first slide and the last.  If you do place a logo on each slide, make sure that logo is at the bottom of the slide rather than the top. Placing the logo at the top (the place on a slide that receives the most emphasis) shifts the emphasis away from the work.</a:t>
            </a:r>
          </a:p>
          <a:p>
            <a:endParaRPr sz="1300">
              <a:solidFill>
                <a:schemeClr val="dk1"/>
              </a:solidFill>
              <a:latin typeface="Calibri"/>
              <a:ea typeface="Calibri"/>
              <a:cs typeface="Calibri"/>
              <a:sym typeface="Calibri"/>
            </a:endParaRPr>
          </a:p>
          <a:p>
            <a:endParaRPr sz="1300">
              <a:solidFill>
                <a:schemeClr val="dk1"/>
              </a:solidFill>
              <a:latin typeface="Calibri"/>
              <a:ea typeface="Calibri"/>
              <a:cs typeface="Calibri"/>
              <a:sym typeface="Calibri"/>
            </a:endParaRPr>
          </a:p>
          <a:p>
            <a:endParaRPr sz="1300">
              <a:solidFill>
                <a:schemeClr val="dk1"/>
              </a:solidFill>
              <a:latin typeface="Calibri"/>
              <a:ea typeface="Calibri"/>
              <a:cs typeface="Calibri"/>
              <a:sym typeface="Calibri"/>
            </a:endParaRPr>
          </a:p>
          <a:p>
            <a:endParaRPr sz="25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31668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pPr>
                <a:buSzPct val="25000"/>
              </a:pPr>
              <a:t>7</a:t>
            </a:fld>
            <a:endParaRPr lang="en-US"/>
          </a:p>
        </p:txBody>
      </p:sp>
      <p:sp>
        <p:nvSpPr>
          <p:cNvPr id="99" name="Shape 99"/>
          <p:cNvSpPr>
            <a:spLocks noGrp="1" noRot="1" noChangeAspect="1"/>
          </p:cNvSpPr>
          <p:nvPr>
            <p:ph type="sldImg" idx="2"/>
          </p:nvPr>
        </p:nvSpPr>
        <p:spPr>
          <a:xfrm>
            <a:off x="482600" y="733425"/>
            <a:ext cx="6353175" cy="35734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00" name="Shape 100"/>
          <p:cNvSpPr txBox="1">
            <a:spLocks noGrp="1"/>
          </p:cNvSpPr>
          <p:nvPr>
            <p:ph type="body" idx="1"/>
          </p:nvPr>
        </p:nvSpPr>
        <p:spPr>
          <a:xfrm>
            <a:off x="973666" y="4560570"/>
            <a:ext cx="5367866" cy="4318873"/>
          </a:xfrm>
          <a:prstGeom prst="rect">
            <a:avLst/>
          </a:prstGeom>
          <a:noFill/>
          <a:ln>
            <a:noFill/>
          </a:ln>
        </p:spPr>
        <p:txBody>
          <a:bodyPr lIns="96619" tIns="48309" rIns="96619" bIns="48309" anchor="t" anchorCtr="0">
            <a:noAutofit/>
          </a:bodyPr>
          <a:lstStyle/>
          <a:p>
            <a:pPr>
              <a:buSzPct val="25000"/>
            </a:pPr>
            <a:r>
              <a:rPr lang="en-US" sz="1300">
                <a:solidFill>
                  <a:schemeClr val="dk1"/>
                </a:solidFill>
                <a:latin typeface="Calibri"/>
                <a:ea typeface="Calibri"/>
                <a:cs typeface="Calibri"/>
                <a:sym typeface="Calibri"/>
              </a:rPr>
              <a:t>Sample slide from second section of the presentation’s middle. The image was such that there was no need for subordinate descriptions. </a:t>
            </a:r>
          </a:p>
          <a:p>
            <a:endParaRPr sz="1300">
              <a:solidFill>
                <a:schemeClr val="dk1"/>
              </a:solidFill>
              <a:latin typeface="Calibri"/>
              <a:ea typeface="Calibri"/>
              <a:cs typeface="Calibri"/>
              <a:sym typeface="Calibri"/>
            </a:endParaRPr>
          </a:p>
          <a:p>
            <a:endParaRPr sz="1300" b="1">
              <a:solidFill>
                <a:schemeClr val="dk1"/>
              </a:solidFill>
              <a:latin typeface="Calibri"/>
              <a:ea typeface="Calibri"/>
              <a:cs typeface="Calibri"/>
              <a:sym typeface="Calibri"/>
            </a:endParaRPr>
          </a:p>
          <a:p>
            <a:pPr>
              <a:buSzPct val="25000"/>
            </a:pPr>
            <a:r>
              <a:rPr lang="en-US" sz="1100">
                <a:solidFill>
                  <a:schemeClr val="dk1"/>
                </a:solidFill>
                <a:latin typeface="Calibri"/>
                <a:ea typeface="Calibri"/>
                <a:cs typeface="Calibri"/>
                <a:sym typeface="Calibri"/>
              </a:rPr>
              <a:t>Reference:</a:t>
            </a:r>
          </a:p>
          <a:p>
            <a:endParaRPr sz="1100">
              <a:solidFill>
                <a:schemeClr val="dk1"/>
              </a:solidFill>
              <a:latin typeface="Calibri"/>
              <a:ea typeface="Calibri"/>
              <a:cs typeface="Calibri"/>
              <a:sym typeface="Calibri"/>
            </a:endParaRPr>
          </a:p>
          <a:p>
            <a:pPr>
              <a:buSzPct val="25000"/>
            </a:pPr>
            <a:r>
              <a:rPr lang="en-US" sz="1100">
                <a:solidFill>
                  <a:schemeClr val="dk1"/>
                </a:solidFill>
                <a:latin typeface="Calibri"/>
                <a:ea typeface="Calibri"/>
                <a:cs typeface="Calibri"/>
                <a:sym typeface="Calibri"/>
              </a:rPr>
              <a:t>Jared Rochester, “Three Primary Products of an Explosive,” presentation (Aberdeen, MD: US Army Research Laboratory, 5 December 2005). </a:t>
            </a:r>
          </a:p>
        </p:txBody>
      </p:sp>
    </p:spTree>
    <p:extLst>
      <p:ext uri="{BB962C8B-B14F-4D97-AF65-F5344CB8AC3E}">
        <p14:creationId xmlns:p14="http://schemas.microsoft.com/office/powerpoint/2010/main" val="1120459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pPr>
                <a:buSzPct val="25000"/>
              </a:pPr>
              <a:t>8</a:t>
            </a:fld>
            <a:endParaRPr lang="en-US"/>
          </a:p>
        </p:txBody>
      </p:sp>
      <p:sp>
        <p:nvSpPr>
          <p:cNvPr id="107" name="Shape 107"/>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08" name="Shape 108"/>
          <p:cNvSpPr txBox="1">
            <a:spLocks noGrp="1"/>
          </p:cNvSpPr>
          <p:nvPr>
            <p:ph type="body" idx="1"/>
          </p:nvPr>
        </p:nvSpPr>
        <p:spPr>
          <a:xfrm>
            <a:off x="731521" y="4560570"/>
            <a:ext cx="5852159" cy="4320540"/>
          </a:xfrm>
          <a:prstGeom prst="rect">
            <a:avLst/>
          </a:prstGeom>
          <a:noFill/>
          <a:ln>
            <a:noFill/>
          </a:ln>
        </p:spPr>
        <p:txBody>
          <a:bodyPr lIns="96645" tIns="48309" rIns="96645" bIns="48309" anchor="t" anchorCtr="0">
            <a:noAutofit/>
          </a:bodyPr>
          <a:lstStyle/>
          <a:p>
            <a:pPr>
              <a:buSzPct val="25000"/>
            </a:pPr>
            <a:r>
              <a:rPr lang="en-US" sz="1300">
                <a:solidFill>
                  <a:schemeClr val="dk1"/>
                </a:solidFill>
                <a:latin typeface="Calibri"/>
                <a:ea typeface="Calibri"/>
                <a:cs typeface="Calibri"/>
                <a:sym typeface="Calibri"/>
              </a:rPr>
              <a:t>Blank slide for drafting a body slide.</a:t>
            </a:r>
          </a:p>
        </p:txBody>
      </p:sp>
    </p:spTree>
    <p:extLst>
      <p:ext uri="{BB962C8B-B14F-4D97-AF65-F5344CB8AC3E}">
        <p14:creationId xmlns:p14="http://schemas.microsoft.com/office/powerpoint/2010/main" val="899718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sldNum" idx="12"/>
          </p:nvPr>
        </p:nvSpPr>
        <p:spPr>
          <a:xfrm>
            <a:off x="4143587" y="9119474"/>
            <a:ext cx="3169919" cy="480060"/>
          </a:xfrm>
          <a:prstGeom prst="rect">
            <a:avLst/>
          </a:prstGeom>
          <a:noFill/>
          <a:ln>
            <a:noFill/>
          </a:ln>
        </p:spPr>
        <p:txBody>
          <a:bodyPr lIns="96645" tIns="48309" rIns="96645" bIns="48309" anchor="b" anchorCtr="0">
            <a:noAutofit/>
          </a:bodyPr>
          <a:lstStyle/>
          <a:p>
            <a:pPr>
              <a:buSzPct val="25000"/>
            </a:pPr>
            <a:fld id="{00000000-1234-1234-1234-123412341234}" type="slidenum">
              <a:rPr lang="en-US"/>
              <a:pPr>
                <a:buSzPct val="25000"/>
              </a:pPr>
              <a:t>9</a:t>
            </a:fld>
            <a:endParaRPr lang="en-US"/>
          </a:p>
        </p:txBody>
      </p:sp>
      <p:sp>
        <p:nvSpPr>
          <p:cNvPr id="121" name="Shape 121"/>
          <p:cNvSpPr>
            <a:spLocks noGrp="1" noRot="1" noChangeAspect="1"/>
          </p:cNvSpPr>
          <p:nvPr>
            <p:ph type="sldImg" idx="2"/>
          </p:nvPr>
        </p:nvSpPr>
        <p:spPr>
          <a:xfrm>
            <a:off x="482600" y="733425"/>
            <a:ext cx="6353175" cy="35734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22" name="Shape 122"/>
          <p:cNvSpPr txBox="1">
            <a:spLocks noGrp="1"/>
          </p:cNvSpPr>
          <p:nvPr>
            <p:ph type="body" idx="1"/>
          </p:nvPr>
        </p:nvSpPr>
        <p:spPr>
          <a:xfrm>
            <a:off x="973666" y="4560570"/>
            <a:ext cx="5367866" cy="4318873"/>
          </a:xfrm>
          <a:prstGeom prst="rect">
            <a:avLst/>
          </a:prstGeom>
          <a:noFill/>
          <a:ln>
            <a:noFill/>
          </a:ln>
        </p:spPr>
        <p:txBody>
          <a:bodyPr lIns="96619" tIns="48309" rIns="96619" bIns="48309" anchor="t" anchorCtr="0">
            <a:noAutofit/>
          </a:bodyPr>
          <a:lstStyle/>
          <a:p>
            <a:pPr>
              <a:buSzPct val="25000"/>
            </a:pPr>
            <a:r>
              <a:rPr lang="en-US" sz="1300">
                <a:solidFill>
                  <a:schemeClr val="dk1"/>
                </a:solidFill>
                <a:latin typeface="Calibri"/>
                <a:ea typeface="Calibri"/>
                <a:cs typeface="Calibri"/>
                <a:sym typeface="Calibri"/>
              </a:rPr>
              <a:t>Body slide from the second section of the presentation’s middle. For the first body slide of this second section, consider repeating the corresponding image (or equation) from the mapping slide. Use the headline to make an assertion about this topic. In the body of the slide, support that headline assertion with images and needed callouts. See Chapter 4 of </a:t>
            </a:r>
            <a:r>
              <a:rPr lang="en-US" sz="1300" i="1">
                <a:solidFill>
                  <a:schemeClr val="dk1"/>
                </a:solidFill>
                <a:latin typeface="Calibri"/>
                <a:ea typeface="Calibri"/>
                <a:cs typeface="Calibri"/>
                <a:sym typeface="Calibri"/>
              </a:rPr>
              <a:t>The Craft of Scientific Presentations, 2</a:t>
            </a:r>
            <a:r>
              <a:rPr lang="en-US" sz="1300" i="1" baseline="30000">
                <a:solidFill>
                  <a:schemeClr val="dk1"/>
                </a:solidFill>
                <a:latin typeface="Calibri"/>
                <a:ea typeface="Calibri"/>
                <a:cs typeface="Calibri"/>
                <a:sym typeface="Calibri"/>
              </a:rPr>
              <a:t>nd</a:t>
            </a:r>
            <a:r>
              <a:rPr lang="en-US" sz="1300" i="1">
                <a:solidFill>
                  <a:schemeClr val="dk1"/>
                </a:solidFill>
                <a:latin typeface="Calibri"/>
                <a:ea typeface="Calibri"/>
                <a:cs typeface="Calibri"/>
                <a:sym typeface="Calibri"/>
              </a:rPr>
              <a:t> ed</a:t>
            </a:r>
            <a:r>
              <a:rPr lang="en-US" sz="1300">
                <a:solidFill>
                  <a:schemeClr val="dk1"/>
                </a:solidFill>
                <a:latin typeface="Calibri"/>
                <a:ea typeface="Calibri"/>
                <a:cs typeface="Calibri"/>
                <a:sym typeface="Calibri"/>
              </a:rPr>
              <a:t>.</a:t>
            </a:r>
          </a:p>
          <a:p>
            <a:endParaRPr sz="1300">
              <a:solidFill>
                <a:schemeClr val="dk1"/>
              </a:solidFill>
              <a:latin typeface="Calibri"/>
              <a:ea typeface="Calibri"/>
              <a:cs typeface="Calibri"/>
              <a:sym typeface="Calibri"/>
            </a:endParaRPr>
          </a:p>
          <a:p>
            <a:pPr>
              <a:buSzPct val="25000"/>
            </a:pPr>
            <a:r>
              <a:rPr lang="en-US" sz="1300">
                <a:solidFill>
                  <a:schemeClr val="dk1"/>
                </a:solidFill>
                <a:latin typeface="Calibri"/>
                <a:ea typeface="Calibri"/>
                <a:cs typeface="Calibri"/>
                <a:sym typeface="Calibri"/>
              </a:rPr>
              <a:t>This slide shows one orientation for the image and text in the body of the slide. Other orientations appear in this template. Choose the orientation that best supports your headline assertion.</a:t>
            </a:r>
          </a:p>
          <a:p>
            <a:endParaRPr sz="1300">
              <a:solidFill>
                <a:schemeClr val="dk1"/>
              </a:solidFill>
              <a:latin typeface="Calibri"/>
              <a:ea typeface="Calibri"/>
              <a:cs typeface="Calibri"/>
              <a:sym typeface="Calibri"/>
            </a:endParaRPr>
          </a:p>
          <a:p>
            <a:endParaRPr sz="1300">
              <a:solidFill>
                <a:schemeClr val="dk1"/>
              </a:solidFill>
              <a:latin typeface="Calibri"/>
              <a:ea typeface="Calibri"/>
              <a:cs typeface="Calibri"/>
              <a:sym typeface="Calibri"/>
            </a:endParaRPr>
          </a:p>
          <a:p>
            <a:endParaRPr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58160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Assertion Evidence">
    <p:spTree>
      <p:nvGrpSpPr>
        <p:cNvPr id="1" name="Shape 12"/>
        <p:cNvGrpSpPr/>
        <p:nvPr/>
      </p:nvGrpSpPr>
      <p:grpSpPr>
        <a:xfrm>
          <a:off x="0" y="0"/>
          <a:ext cx="0" cy="0"/>
          <a:chOff x="0" y="0"/>
          <a:chExt cx="0" cy="0"/>
        </a:xfrm>
      </p:grpSpPr>
      <p:sp>
        <p:nvSpPr>
          <p:cNvPr id="5" name="Text Placeholder 4"/>
          <p:cNvSpPr>
            <a:spLocks noGrp="1"/>
          </p:cNvSpPr>
          <p:nvPr>
            <p:ph type="body" sz="quarter" idx="14" hasCustomPrompt="1"/>
          </p:nvPr>
        </p:nvSpPr>
        <p:spPr>
          <a:xfrm>
            <a:off x="695335" y="2052536"/>
            <a:ext cx="1819265" cy="307777"/>
          </a:xfrm>
          <a:prstGeom prst="rect">
            <a:avLst/>
          </a:prstGeom>
        </p:spPr>
        <p:txBody>
          <a:bodyPr wrap="square" lIns="0" tIns="0" rIns="0" bIns="0">
            <a:spAutoFit/>
          </a:bodyPr>
          <a:lstStyle>
            <a:lvl1pPr>
              <a:defRPr sz="2000" b="1">
                <a:latin typeface="Calibri" panose="020F0502020204030204" pitchFamily="34" charset="0"/>
              </a:defRPr>
            </a:lvl1pPr>
          </a:lstStyle>
          <a:p>
            <a:pPr lvl="0"/>
            <a:r>
              <a:rPr lang="en-US" dirty="0" smtClean="0">
                <a:latin typeface="Calibri" panose="020F0502020204030204" pitchFamily="34" charset="0"/>
              </a:rPr>
              <a:t>Insert text here</a:t>
            </a:r>
            <a:endParaRPr lang="en-US" dirty="0"/>
          </a:p>
        </p:txBody>
      </p:sp>
      <p:sp>
        <p:nvSpPr>
          <p:cNvPr id="8" name="Title 7"/>
          <p:cNvSpPr>
            <a:spLocks noGrp="1"/>
          </p:cNvSpPr>
          <p:nvPr>
            <p:ph type="title" hasCustomPrompt="1"/>
          </p:nvPr>
        </p:nvSpPr>
        <p:spPr>
          <a:xfrm>
            <a:off x="73152" y="73152"/>
            <a:ext cx="8863030" cy="400110"/>
          </a:xfrm>
          <a:prstGeom prst="rect">
            <a:avLst/>
          </a:prstGeom>
        </p:spPr>
        <p:txBody>
          <a:bodyPr wrap="square" lIns="0" tIns="0" rIns="0" bIns="0">
            <a:spAutoFit/>
          </a:bodyPr>
          <a:lstStyle>
            <a:lvl1pPr>
              <a:defRPr sz="2600" b="1" baseline="0">
                <a:latin typeface="Calibri" panose="020F0502020204030204" pitchFamily="34" charset="0"/>
              </a:defRPr>
            </a:lvl1pPr>
          </a:lstStyle>
          <a:p>
            <a:r>
              <a:rPr lang="en-US" dirty="0" smtClean="0"/>
              <a:t>Insert assertion here</a:t>
            </a:r>
            <a:endParaRPr lang="en-US" dirty="0"/>
          </a:p>
        </p:txBody>
      </p:sp>
      <p:sp>
        <p:nvSpPr>
          <p:cNvPr id="9" name="Slide Number Placeholder 5"/>
          <p:cNvSpPr>
            <a:spLocks noGrp="1"/>
          </p:cNvSpPr>
          <p:nvPr>
            <p:ph type="sldNum" sz="quarter" idx="4"/>
          </p:nvPr>
        </p:nvSpPr>
        <p:spPr>
          <a:xfrm>
            <a:off x="63050" y="4788399"/>
            <a:ext cx="456094" cy="338554"/>
          </a:xfrm>
          <a:prstGeom prst="rect">
            <a:avLst/>
          </a:prstGeom>
        </p:spPr>
        <p:txBody>
          <a:bodyPr vert="horz" lIns="91440" tIns="45720" rIns="91440" bIns="45720" rtlCol="0" anchor="t">
            <a:spAutoFit/>
          </a:bodyPr>
          <a:lstStyle>
            <a:lvl1pPr algn="r">
              <a:defRPr sz="1600">
                <a:solidFill>
                  <a:schemeClr val="tx1">
                    <a:tint val="75000"/>
                  </a:schemeClr>
                </a:solidFill>
                <a:latin typeface="Calibri" panose="020F0502020204030204" pitchFamily="34" charset="0"/>
              </a:defRPr>
            </a:lvl1pPr>
          </a:lstStyle>
          <a:p>
            <a:fld id="{F577E53E-616C-4B80-8F3C-B6584B31683E}"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2" name="Slide Number Placeholder 5"/>
          <p:cNvSpPr>
            <a:spLocks noGrp="1"/>
          </p:cNvSpPr>
          <p:nvPr>
            <p:ph type="sldNum" sz="quarter" idx="4"/>
          </p:nvPr>
        </p:nvSpPr>
        <p:spPr>
          <a:xfrm>
            <a:off x="63050" y="4788399"/>
            <a:ext cx="456094" cy="338554"/>
          </a:xfrm>
          <a:prstGeom prst="rect">
            <a:avLst/>
          </a:prstGeom>
        </p:spPr>
        <p:txBody>
          <a:bodyPr vert="horz" lIns="91440" tIns="45720" rIns="91440" bIns="45720" rtlCol="0" anchor="t">
            <a:spAutoFit/>
          </a:bodyPr>
          <a:lstStyle>
            <a:lvl1pPr algn="r">
              <a:defRPr sz="1600">
                <a:solidFill>
                  <a:schemeClr val="tx1">
                    <a:tint val="75000"/>
                  </a:schemeClr>
                </a:solidFill>
                <a:latin typeface="Calibri" panose="020F0502020204030204" pitchFamily="34" charset="0"/>
              </a:defRPr>
            </a:lvl1pPr>
          </a:lstStyle>
          <a:p>
            <a:fld id="{F577E53E-616C-4B80-8F3C-B6584B31683E}" type="slidenum">
              <a:rPr lang="en-US" smtClean="0"/>
              <a:pPr/>
              <a:t>‹#›</a:t>
            </a:fld>
            <a:endParaRPr lang="en-US" dirty="0"/>
          </a:p>
        </p:txBody>
      </p:sp>
    </p:spTree>
  </p:cSld>
  <p:clrMap bg1="lt1" tx1="dk1" bg2="dk2" tx2="lt2" accent1="accent1" accent2="accent2" accent3="accent3" accent4="accent4" accent5="accent5" accent6="accent6" hlink="hlink" folHlink="folHlink"/>
  <p:sldLayoutIdLst>
    <p:sldLayoutId id="2147483648" r:id="rId1"/>
  </p:sldLayoutIdLst>
  <p:timing>
    <p:tnLst>
      <p:par>
        <p:cTn id="1" dur="indefinite" restart="never" nodeType="tmRoot"/>
      </p:par>
    </p:tnLst>
  </p:timing>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7.jp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5.png"/><Relationship Id="rId11" Type="http://schemas.openxmlformats.org/officeDocument/2006/relationships/image" Target="../media/image20.jpg"/><Relationship Id="rId5" Type="http://schemas.openxmlformats.org/officeDocument/2006/relationships/image" Target="../media/image14.png"/><Relationship Id="rId10" Type="http://schemas.openxmlformats.org/officeDocument/2006/relationships/image" Target="../media/image19.jpg"/><Relationship Id="rId4" Type="http://schemas.openxmlformats.org/officeDocument/2006/relationships/image" Target="../media/image13.png"/><Relationship Id="rId9" Type="http://schemas.openxmlformats.org/officeDocument/2006/relationships/image" Target="../media/image18.jp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4.jp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1.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
        <p:cNvGrpSpPr/>
        <p:nvPr/>
      </p:nvGrpSpPr>
      <p:grpSpPr>
        <a:xfrm>
          <a:off x="0" y="0"/>
          <a:ext cx="0" cy="0"/>
          <a:chOff x="0" y="0"/>
          <a:chExt cx="0" cy="0"/>
        </a:xfrm>
      </p:grpSpPr>
      <p:sp>
        <p:nvSpPr>
          <p:cNvPr id="23" name="Shape 23"/>
          <p:cNvSpPr/>
          <p:nvPr/>
        </p:nvSpPr>
        <p:spPr>
          <a:xfrm>
            <a:off x="152400" y="2171700"/>
            <a:ext cx="3352799" cy="1562099"/>
          </a:xfrm>
          <a:prstGeom prst="rect">
            <a:avLst/>
          </a:prstGeom>
          <a:noFill/>
          <a:ln>
            <a:noFill/>
          </a:ln>
        </p:spPr>
        <p:txBody>
          <a:bodyPr lIns="91425" tIns="25400" rIns="91425" bIns="25400" anchor="t" anchorCtr="0">
            <a:noAutofit/>
          </a:bodyPr>
          <a:lstStyle/>
          <a:p>
            <a:pPr marL="0" marR="0" lvl="0" indent="0" algn="l" rtl="0">
              <a:spcBef>
                <a:spcPts val="0"/>
              </a:spcBef>
              <a:buSzPct val="25000"/>
              <a:buNone/>
            </a:pPr>
            <a:r>
              <a:rPr lang="en-US" sz="2000" b="1" i="0" u="none" strike="noStrike" cap="none" baseline="0">
                <a:solidFill>
                  <a:srgbClr val="262626"/>
                </a:solidFill>
                <a:latin typeface="Calibri"/>
                <a:ea typeface="Calibri"/>
                <a:cs typeface="Calibri"/>
                <a:sym typeface="Calibri"/>
              </a:rPr>
              <a:t>Name</a:t>
            </a:r>
          </a:p>
          <a:p>
            <a:pPr marL="0" marR="0" lvl="0" indent="0" algn="l" rtl="0">
              <a:spcBef>
                <a:spcPts val="0"/>
              </a:spcBef>
              <a:buSzPct val="25000"/>
              <a:buNone/>
            </a:pPr>
            <a:r>
              <a:rPr lang="en-US" sz="2000" b="1" i="0" u="none" strike="noStrike" cap="none" baseline="0">
                <a:solidFill>
                  <a:srgbClr val="262626"/>
                </a:solidFill>
                <a:latin typeface="Calibri"/>
                <a:ea typeface="Calibri"/>
                <a:cs typeface="Calibri"/>
                <a:sym typeface="Calibri"/>
              </a:rPr>
              <a:t>Name</a:t>
            </a:r>
          </a:p>
          <a:p>
            <a:pPr marL="0" marR="0" lvl="0" indent="0" algn="l" rtl="0">
              <a:spcBef>
                <a:spcPts val="0"/>
              </a:spcBef>
              <a:buSzPct val="25000"/>
              <a:buNone/>
            </a:pPr>
            <a:r>
              <a:rPr lang="en-US" sz="2000" b="1" i="0" u="none" strike="noStrike" cap="none" baseline="0">
                <a:solidFill>
                  <a:srgbClr val="262626"/>
                </a:solidFill>
                <a:latin typeface="Calibri"/>
                <a:ea typeface="Calibri"/>
                <a:cs typeface="Calibri"/>
                <a:sym typeface="Calibri"/>
              </a:rPr>
              <a:t>Name</a:t>
            </a:r>
          </a:p>
          <a:p>
            <a:pPr marL="0" marR="0" lvl="0" indent="0" algn="l" rtl="0">
              <a:spcBef>
                <a:spcPts val="900"/>
              </a:spcBef>
              <a:buSzPct val="25000"/>
              <a:buNone/>
            </a:pPr>
            <a:r>
              <a:rPr lang="en-US" sz="1800" b="1" i="0" u="none" strike="noStrike" cap="none" baseline="0">
                <a:solidFill>
                  <a:srgbClr val="262626"/>
                </a:solidFill>
                <a:latin typeface="Calibri"/>
                <a:ea typeface="Calibri"/>
                <a:cs typeface="Calibri"/>
                <a:sym typeface="Calibri"/>
              </a:rPr>
              <a:t>Department</a:t>
            </a:r>
          </a:p>
          <a:p>
            <a:pPr marL="0" marR="0" lvl="0" indent="0" algn="l" rtl="0">
              <a:spcBef>
                <a:spcPts val="0"/>
              </a:spcBef>
              <a:buSzPct val="25000"/>
              <a:buNone/>
            </a:pPr>
            <a:r>
              <a:rPr lang="en-US" sz="1800" b="1" i="0" u="none" strike="noStrike" cap="none" baseline="0">
                <a:solidFill>
                  <a:srgbClr val="262626"/>
                </a:solidFill>
                <a:latin typeface="Calibri"/>
                <a:ea typeface="Calibri"/>
                <a:cs typeface="Calibri"/>
                <a:sym typeface="Calibri"/>
              </a:rPr>
              <a:t>Institution</a:t>
            </a:r>
          </a:p>
          <a:p>
            <a:pPr marL="0" marR="0" lvl="0" indent="0" algn="l" rtl="0">
              <a:spcBef>
                <a:spcPts val="900"/>
              </a:spcBef>
              <a:buSzPct val="25000"/>
              <a:buNone/>
            </a:pPr>
            <a:r>
              <a:rPr lang="en-US" sz="1800" b="1" i="0" u="none" strike="noStrike" cap="none" baseline="0">
                <a:solidFill>
                  <a:srgbClr val="262626"/>
                </a:solidFill>
                <a:latin typeface="Calibri"/>
                <a:ea typeface="Calibri"/>
                <a:cs typeface="Calibri"/>
                <a:sym typeface="Calibri"/>
              </a:rPr>
              <a:t>Date</a:t>
            </a:r>
          </a:p>
        </p:txBody>
      </p:sp>
      <p:sp>
        <p:nvSpPr>
          <p:cNvPr id="24" name="Shape 24"/>
          <p:cNvSpPr/>
          <p:nvPr/>
        </p:nvSpPr>
        <p:spPr>
          <a:xfrm>
            <a:off x="3733800" y="1335881"/>
            <a:ext cx="5181600" cy="2997900"/>
          </a:xfrm>
          <a:prstGeom prst="rect">
            <a:avLst/>
          </a:prstGeom>
          <a:solidFill>
            <a:srgbClr val="262626"/>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2400" b="0" i="0" u="none" strike="noStrike" cap="none" baseline="0">
              <a:solidFill>
                <a:srgbClr val="EAEAEA"/>
              </a:solidFill>
              <a:latin typeface="Calibri"/>
              <a:ea typeface="Calibri"/>
              <a:cs typeface="Calibri"/>
              <a:sym typeface="Calibri"/>
            </a:endParaRPr>
          </a:p>
          <a:p>
            <a:pPr marL="0" marR="0" lvl="0" indent="0" algn="ctr" rtl="0">
              <a:spcBef>
                <a:spcPts val="0"/>
              </a:spcBef>
              <a:buNone/>
            </a:pPr>
            <a:endParaRPr sz="2400" b="0" i="0" u="none" strike="noStrike" cap="none" baseline="0">
              <a:solidFill>
                <a:srgbClr val="EAEAEA"/>
              </a:solidFill>
              <a:latin typeface="Calibri"/>
              <a:ea typeface="Calibri"/>
              <a:cs typeface="Calibri"/>
              <a:sym typeface="Calibri"/>
            </a:endParaRPr>
          </a:p>
          <a:p>
            <a:pPr marL="0" marR="0" lvl="0" indent="0" algn="ctr" rtl="0">
              <a:spcBef>
                <a:spcPts val="0"/>
              </a:spcBef>
              <a:buNone/>
            </a:pPr>
            <a:endParaRPr sz="2400" b="0" i="0" u="none" strike="noStrike" cap="none" baseline="0">
              <a:solidFill>
                <a:srgbClr val="EAEAEA"/>
              </a:solidFill>
              <a:latin typeface="Calibri"/>
              <a:ea typeface="Calibri"/>
              <a:cs typeface="Calibri"/>
              <a:sym typeface="Calibri"/>
            </a:endParaRPr>
          </a:p>
          <a:p>
            <a:pPr marL="0" marR="0" lvl="0" indent="0" algn="ctr" rtl="0">
              <a:spcBef>
                <a:spcPts val="0"/>
              </a:spcBef>
              <a:buNone/>
            </a:pPr>
            <a:endParaRPr sz="2400" b="0" i="0" u="none" strike="noStrike" cap="none" baseline="0">
              <a:solidFill>
                <a:srgbClr val="EAEAEA"/>
              </a:solidFill>
              <a:latin typeface="Calibri"/>
              <a:ea typeface="Calibri"/>
              <a:cs typeface="Calibri"/>
              <a:sym typeface="Calibri"/>
            </a:endParaRPr>
          </a:p>
          <a:p>
            <a:pPr marL="0" marR="0" lvl="0" indent="0" algn="l" rtl="0">
              <a:spcBef>
                <a:spcPts val="0"/>
              </a:spcBef>
              <a:buSzPct val="25000"/>
              <a:buNone/>
            </a:pPr>
            <a:r>
              <a:rPr lang="en-US" sz="2000" b="1" i="0" u="none" strike="noStrike" cap="none" baseline="0">
                <a:solidFill>
                  <a:srgbClr val="EAEAEA"/>
                </a:solidFill>
                <a:latin typeface="Calibri"/>
                <a:ea typeface="Calibri"/>
                <a:cs typeface="Calibri"/>
                <a:sym typeface="Calibri"/>
              </a:rPr>
              <a:t>Replace this box with key image to introduce talk’s scope, importance, or background</a:t>
            </a:r>
          </a:p>
          <a:p>
            <a:pPr marL="0" marR="0" lvl="0" indent="0" algn="ctr" rtl="0">
              <a:spcBef>
                <a:spcPts val="0"/>
              </a:spcBef>
              <a:buNone/>
            </a:pPr>
            <a:endParaRPr sz="2400" b="0" i="0" u="none" strike="noStrike" cap="none" baseline="0">
              <a:solidFill>
                <a:schemeClr val="dk1"/>
              </a:solidFill>
              <a:latin typeface="Calibri"/>
              <a:ea typeface="Calibri"/>
              <a:cs typeface="Calibri"/>
              <a:sym typeface="Calibri"/>
            </a:endParaRPr>
          </a:p>
          <a:p>
            <a:pPr marL="0" marR="0" lvl="0" indent="0" algn="ctr" rtl="0">
              <a:spcBef>
                <a:spcPts val="0"/>
              </a:spcBef>
              <a:buNone/>
            </a:pPr>
            <a:endParaRPr sz="2400" b="0" i="0" u="none" strike="noStrike" cap="none" baseline="0">
              <a:solidFill>
                <a:schemeClr val="dk1"/>
              </a:solidFill>
              <a:latin typeface="Calibri"/>
              <a:ea typeface="Calibri"/>
              <a:cs typeface="Calibri"/>
              <a:sym typeface="Calibri"/>
            </a:endParaRPr>
          </a:p>
          <a:p>
            <a:pPr marL="0" marR="0" lvl="0" indent="0" algn="ctr" rtl="0">
              <a:spcBef>
                <a:spcPts val="0"/>
              </a:spcBef>
              <a:buNone/>
            </a:pPr>
            <a:endParaRPr sz="2400" b="0" i="0" u="none" strike="noStrike" cap="none" baseline="0">
              <a:solidFill>
                <a:schemeClr val="dk1"/>
              </a:solidFill>
              <a:latin typeface="Calibri"/>
              <a:ea typeface="Calibri"/>
              <a:cs typeface="Calibri"/>
              <a:sym typeface="Calibri"/>
            </a:endParaRPr>
          </a:p>
          <a:p>
            <a:pPr marL="0" marR="0" lvl="0" indent="0" algn="ctr" rtl="0">
              <a:spcBef>
                <a:spcPts val="0"/>
              </a:spcBef>
              <a:buNone/>
            </a:pPr>
            <a:endParaRPr sz="2400" b="0" i="0" u="none" strike="noStrike" cap="none" baseline="0">
              <a:solidFill>
                <a:schemeClr val="dk1"/>
              </a:solidFill>
              <a:latin typeface="Calibri"/>
              <a:ea typeface="Calibri"/>
              <a:cs typeface="Calibri"/>
              <a:sym typeface="Calibri"/>
            </a:endParaRPr>
          </a:p>
          <a:p>
            <a:pPr marL="0" marR="0" lvl="0" indent="0" algn="ctr" rtl="0">
              <a:spcBef>
                <a:spcPts val="0"/>
              </a:spcBef>
              <a:buNone/>
            </a:pPr>
            <a:endParaRPr sz="2400" b="0" i="0" u="none" strike="noStrike" cap="none" baseline="0">
              <a:solidFill>
                <a:schemeClr val="dk1"/>
              </a:solidFill>
              <a:latin typeface="Calibri"/>
              <a:ea typeface="Calibri"/>
              <a:cs typeface="Calibri"/>
              <a:sym typeface="Calibri"/>
            </a:endParaRPr>
          </a:p>
        </p:txBody>
      </p:sp>
      <p:sp>
        <p:nvSpPr>
          <p:cNvPr id="25" name="Shape 25"/>
          <p:cNvSpPr txBox="1"/>
          <p:nvPr/>
        </p:nvSpPr>
        <p:spPr>
          <a:xfrm>
            <a:off x="152400" y="4592212"/>
            <a:ext cx="1025400" cy="448950"/>
          </a:xfrm>
          <a:prstGeom prst="rect">
            <a:avLst/>
          </a:prstGeom>
          <a:solidFill>
            <a:srgbClr val="262626"/>
          </a:solidFill>
          <a:ln w="9525" cap="flat">
            <a:solidFill>
              <a:srgbClr val="000000"/>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lt1"/>
                </a:solidFill>
                <a:latin typeface="Calibri"/>
                <a:ea typeface="Calibri"/>
                <a:cs typeface="Calibri"/>
                <a:sym typeface="Calibri"/>
              </a:rPr>
              <a:t>Replace with </a:t>
            </a:r>
          </a:p>
          <a:p>
            <a:pPr marL="0" marR="0" lvl="0" indent="0" algn="l" rtl="0">
              <a:spcBef>
                <a:spcPts val="0"/>
              </a:spcBef>
              <a:buSzPct val="25000"/>
              <a:buNone/>
            </a:pPr>
            <a:r>
              <a:rPr lang="en-US" sz="1200" b="0" i="0" u="none" strike="noStrike" cap="none" baseline="0" dirty="0">
                <a:solidFill>
                  <a:schemeClr val="lt1"/>
                </a:solidFill>
                <a:latin typeface="Calibri"/>
                <a:ea typeface="Calibri"/>
                <a:cs typeface="Calibri"/>
                <a:sym typeface="Calibri"/>
              </a:rPr>
              <a:t>your Logo</a:t>
            </a:r>
          </a:p>
        </p:txBody>
      </p:sp>
      <p:sp>
        <p:nvSpPr>
          <p:cNvPr id="26" name="Shape 26"/>
          <p:cNvSpPr txBox="1"/>
          <p:nvPr/>
        </p:nvSpPr>
        <p:spPr>
          <a:xfrm>
            <a:off x="76200" y="57150"/>
            <a:ext cx="7502399" cy="1107996"/>
          </a:xfrm>
          <a:prstGeom prst="rect">
            <a:avLst/>
          </a:prstGeom>
          <a:noFill/>
          <a:ln>
            <a:noFill/>
          </a:ln>
        </p:spPr>
        <p:txBody>
          <a:bodyPr lIns="0" tIns="0" rIns="0" bIns="0" anchor="t" anchorCtr="0">
            <a:spAutoFit/>
          </a:bodyPr>
          <a:lstStyle/>
          <a:p>
            <a:pPr marL="0" marR="0" lvl="0" indent="0" algn="l" rtl="0">
              <a:spcBef>
                <a:spcPts val="0"/>
              </a:spcBef>
              <a:buSzPct val="25000"/>
              <a:buNone/>
            </a:pPr>
            <a:r>
              <a:rPr lang="en-US" sz="3600" b="1" i="0" u="none" strike="noStrike" cap="none" baseline="0" dirty="0">
                <a:solidFill>
                  <a:srgbClr val="000000"/>
                </a:solidFill>
                <a:latin typeface="Calibri"/>
                <a:ea typeface="Calibri"/>
                <a:cs typeface="Calibri"/>
                <a:sym typeface="Calibri"/>
              </a:rPr>
              <a:t>Title of Presentation in Initial Capitals:</a:t>
            </a:r>
          </a:p>
          <a:p>
            <a:pPr marL="0" marR="0" lvl="0" indent="0" algn="l" rtl="0">
              <a:spcBef>
                <a:spcPts val="0"/>
              </a:spcBef>
              <a:buSzPct val="25000"/>
              <a:buNone/>
            </a:pPr>
            <a:r>
              <a:rPr lang="en-US" sz="3600" b="1" i="0" u="none" strike="noStrike" cap="none" baseline="0" dirty="0">
                <a:solidFill>
                  <a:srgbClr val="000000"/>
                </a:solidFill>
                <a:latin typeface="Calibri"/>
                <a:ea typeface="Calibri"/>
                <a:cs typeface="Calibri"/>
                <a:sym typeface="Calibri"/>
              </a:rPr>
              <a:t>36 Points, Calibri Bold</a:t>
            </a:r>
            <a:r>
              <a:rPr lang="en-US" sz="3600" b="1" i="0" u="none" strike="noStrike" cap="none" baseline="0" dirty="0">
                <a:solidFill>
                  <a:schemeClr val="dk1"/>
                </a:solidFill>
                <a:latin typeface="Calibri"/>
                <a:ea typeface="Calibri"/>
                <a:cs typeface="Calibri"/>
                <a:sym typeface="Calibri"/>
              </a:rPr>
              <a:t> </a:t>
            </a:r>
          </a:p>
        </p:txBody>
      </p:sp>
      <p:sp>
        <p:nvSpPr>
          <p:cNvPr id="3" name="TextBox 2"/>
          <p:cNvSpPr txBox="1"/>
          <p:nvPr/>
        </p:nvSpPr>
        <p:spPr>
          <a:xfrm>
            <a:off x="1600200" y="1589314"/>
            <a:ext cx="184731" cy="400110"/>
          </a:xfrm>
          <a:prstGeom prst="rect">
            <a:avLst/>
          </a:prstGeom>
          <a:noFill/>
        </p:spPr>
        <p:txBody>
          <a:bodyPr wrap="none" rtlCol="0">
            <a:spAutoFit/>
          </a:bodyPr>
          <a:lstStyle/>
          <a:p>
            <a:endParaRPr lang="en-US" sz="2000" b="1" dirty="0">
              <a:latin typeface="Calibri" panose="020F0502020204030204" pitchFamily="34" charset="0"/>
            </a:endParaRP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Shape 125"/>
          <p:cNvSpPr txBox="1"/>
          <p:nvPr/>
        </p:nvSpPr>
        <p:spPr>
          <a:xfrm>
            <a:off x="1447800" y="1828800"/>
            <a:ext cx="1219199" cy="2751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1" i="0" u="none" strike="noStrike" cap="none" baseline="0">
              <a:solidFill>
                <a:srgbClr val="262626"/>
              </a:solidFill>
              <a:latin typeface="Calibri"/>
              <a:ea typeface="Calibri"/>
              <a:cs typeface="Calibri"/>
              <a:sym typeface="Calibri"/>
            </a:endParaRPr>
          </a:p>
        </p:txBody>
      </p:sp>
      <p:grpSp>
        <p:nvGrpSpPr>
          <p:cNvPr id="126" name="Shape 126"/>
          <p:cNvGrpSpPr/>
          <p:nvPr/>
        </p:nvGrpSpPr>
        <p:grpSpPr>
          <a:xfrm>
            <a:off x="2362200" y="2343149"/>
            <a:ext cx="2209800" cy="1989534"/>
            <a:chOff x="1488" y="1968"/>
            <a:chExt cx="1392" cy="1671"/>
          </a:xfrm>
        </p:grpSpPr>
        <p:sp>
          <p:nvSpPr>
            <p:cNvPr id="127" name="Shape 127"/>
            <p:cNvSpPr txBox="1"/>
            <p:nvPr/>
          </p:nvSpPr>
          <p:spPr>
            <a:xfrm>
              <a:off x="1488" y="2304"/>
              <a:ext cx="1392" cy="23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0" u="none" strike="noStrike" cap="none" baseline="0" dirty="0">
                  <a:solidFill>
                    <a:srgbClr val="262626"/>
                  </a:solidFill>
                  <a:latin typeface="Calibri"/>
                  <a:ea typeface="Calibri"/>
                  <a:cs typeface="Calibri"/>
                  <a:sym typeface="Calibri"/>
                </a:rPr>
                <a:t>Reynolds Number</a:t>
              </a:r>
            </a:p>
          </p:txBody>
        </p:sp>
        <p:sp>
          <p:nvSpPr>
            <p:cNvPr id="128" name="Shape 128"/>
            <p:cNvSpPr txBox="1"/>
            <p:nvPr/>
          </p:nvSpPr>
          <p:spPr>
            <a:xfrm>
              <a:off x="1823" y="3408"/>
              <a:ext cx="719" cy="23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0" u="none" strike="noStrike" cap="none" baseline="0">
                  <a:solidFill>
                    <a:srgbClr val="262626"/>
                  </a:solidFill>
                  <a:latin typeface="Calibri"/>
                  <a:ea typeface="Calibri"/>
                  <a:cs typeface="Calibri"/>
                  <a:sym typeface="Calibri"/>
                </a:rPr>
                <a:t>Nu</a:t>
              </a:r>
              <a:r>
                <a:rPr lang="en-US" sz="1800" b="1" i="0" u="none" strike="noStrike" cap="none" baseline="-25000">
                  <a:solidFill>
                    <a:srgbClr val="262626"/>
                  </a:solidFill>
                  <a:latin typeface="Calibri"/>
                  <a:ea typeface="Calibri"/>
                  <a:cs typeface="Calibri"/>
                  <a:sym typeface="Calibri"/>
                </a:rPr>
                <a:t>o</a:t>
              </a:r>
              <a:r>
                <a:rPr lang="en-US" sz="1800" b="1" i="0" u="none" strike="noStrike" cap="none" baseline="0">
                  <a:solidFill>
                    <a:srgbClr val="262626"/>
                  </a:solidFill>
                  <a:latin typeface="Calibri"/>
                  <a:ea typeface="Calibri"/>
                  <a:cs typeface="Calibri"/>
                  <a:sym typeface="Calibri"/>
                </a:rPr>
                <a:t>, f</a:t>
              </a:r>
              <a:r>
                <a:rPr lang="en-US" sz="1800" b="1" i="0" u="none" strike="noStrike" cap="none" baseline="-25000">
                  <a:solidFill>
                    <a:srgbClr val="262626"/>
                  </a:solidFill>
                  <a:latin typeface="Calibri"/>
                  <a:ea typeface="Calibri"/>
                  <a:cs typeface="Calibri"/>
                  <a:sym typeface="Calibri"/>
                </a:rPr>
                <a:t>o</a:t>
              </a:r>
            </a:p>
          </p:txBody>
        </p:sp>
        <p:cxnSp>
          <p:nvCxnSpPr>
            <p:cNvPr id="129" name="Shape 129"/>
            <p:cNvCxnSpPr/>
            <p:nvPr/>
          </p:nvCxnSpPr>
          <p:spPr>
            <a:xfrm>
              <a:off x="2112" y="1968"/>
              <a:ext cx="0" cy="288"/>
            </a:xfrm>
            <a:prstGeom prst="straightConnector1">
              <a:avLst/>
            </a:prstGeom>
            <a:noFill/>
            <a:ln w="28575" cap="flat">
              <a:solidFill>
                <a:srgbClr val="111111"/>
              </a:solidFill>
              <a:prstDash val="solid"/>
              <a:round/>
              <a:headEnd type="none" w="med" len="med"/>
              <a:tailEnd type="stealth" w="lg" len="lg"/>
            </a:ln>
          </p:spPr>
        </p:cxnSp>
        <p:cxnSp>
          <p:nvCxnSpPr>
            <p:cNvPr id="130" name="Shape 130"/>
            <p:cNvCxnSpPr/>
            <p:nvPr/>
          </p:nvCxnSpPr>
          <p:spPr>
            <a:xfrm>
              <a:off x="2112" y="2544"/>
              <a:ext cx="0" cy="767"/>
            </a:xfrm>
            <a:prstGeom prst="straightConnector1">
              <a:avLst/>
            </a:prstGeom>
            <a:noFill/>
            <a:ln w="28575" cap="flat">
              <a:solidFill>
                <a:srgbClr val="111111"/>
              </a:solidFill>
              <a:prstDash val="solid"/>
              <a:round/>
              <a:headEnd type="none" w="med" len="med"/>
              <a:tailEnd type="stealth" w="lg" len="lg"/>
            </a:ln>
          </p:spPr>
        </p:cxnSp>
      </p:grpSp>
      <p:grpSp>
        <p:nvGrpSpPr>
          <p:cNvPr id="131" name="Shape 131"/>
          <p:cNvGrpSpPr/>
          <p:nvPr/>
        </p:nvGrpSpPr>
        <p:grpSpPr>
          <a:xfrm>
            <a:off x="4876799" y="2343149"/>
            <a:ext cx="3811587" cy="2388393"/>
            <a:chOff x="3071" y="1968"/>
            <a:chExt cx="2400" cy="2005"/>
          </a:xfrm>
        </p:grpSpPr>
        <p:sp>
          <p:nvSpPr>
            <p:cNvPr id="132" name="Shape 132"/>
            <p:cNvSpPr txBox="1"/>
            <p:nvPr/>
          </p:nvSpPr>
          <p:spPr>
            <a:xfrm>
              <a:off x="4943" y="2304"/>
              <a:ext cx="528" cy="23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0" u="none" strike="noStrike" cap="none" baseline="0">
                  <a:solidFill>
                    <a:srgbClr val="262626"/>
                  </a:solidFill>
                  <a:latin typeface="Calibri"/>
                  <a:ea typeface="Calibri"/>
                  <a:cs typeface="Calibri"/>
                  <a:sym typeface="Calibri"/>
                </a:rPr>
                <a:t>T</a:t>
              </a:r>
              <a:r>
                <a:rPr lang="en-US" sz="1800" b="1" i="0" u="none" strike="noStrike" cap="none" baseline="-25000">
                  <a:solidFill>
                    <a:srgbClr val="262626"/>
                  </a:solidFill>
                  <a:latin typeface="Calibri"/>
                  <a:ea typeface="Calibri"/>
                  <a:cs typeface="Calibri"/>
                  <a:sym typeface="Calibri"/>
                </a:rPr>
                <a:t>wall</a:t>
              </a:r>
            </a:p>
          </p:txBody>
        </p:sp>
        <p:sp>
          <p:nvSpPr>
            <p:cNvPr id="133" name="Shape 133"/>
            <p:cNvSpPr txBox="1"/>
            <p:nvPr/>
          </p:nvSpPr>
          <p:spPr>
            <a:xfrm>
              <a:off x="4272" y="2304"/>
              <a:ext cx="369" cy="2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0" u="none" strike="noStrike" cap="none" baseline="0">
                  <a:solidFill>
                    <a:srgbClr val="262626"/>
                  </a:solidFill>
                  <a:latin typeface="Calibri"/>
                  <a:ea typeface="Calibri"/>
                  <a:cs typeface="Calibri"/>
                  <a:sym typeface="Calibri"/>
                </a:rPr>
                <a:t>T</a:t>
              </a:r>
              <a:r>
                <a:rPr lang="en-US" sz="1800" b="1" i="0" u="none" strike="noStrike" cap="none" baseline="-25000">
                  <a:solidFill>
                    <a:srgbClr val="262626"/>
                  </a:solidFill>
                  <a:latin typeface="Calibri"/>
                  <a:ea typeface="Calibri"/>
                  <a:cs typeface="Calibri"/>
                  <a:sym typeface="Calibri"/>
                </a:rPr>
                <a:t>inlet</a:t>
              </a:r>
            </a:p>
          </p:txBody>
        </p:sp>
        <p:cxnSp>
          <p:nvCxnSpPr>
            <p:cNvPr id="134" name="Shape 134"/>
            <p:cNvCxnSpPr/>
            <p:nvPr/>
          </p:nvCxnSpPr>
          <p:spPr>
            <a:xfrm flipH="1">
              <a:off x="4192" y="2649"/>
              <a:ext cx="816" cy="770"/>
            </a:xfrm>
            <a:prstGeom prst="straightConnector1">
              <a:avLst/>
            </a:prstGeom>
            <a:noFill/>
            <a:ln w="28575" cap="flat">
              <a:solidFill>
                <a:srgbClr val="111111"/>
              </a:solidFill>
              <a:prstDash val="solid"/>
              <a:round/>
              <a:headEnd type="none" w="med" len="med"/>
              <a:tailEnd type="stealth" w="lg" len="lg"/>
            </a:ln>
          </p:spPr>
        </p:cxnSp>
        <p:cxnSp>
          <p:nvCxnSpPr>
            <p:cNvPr id="135" name="Shape 135"/>
            <p:cNvCxnSpPr/>
            <p:nvPr/>
          </p:nvCxnSpPr>
          <p:spPr>
            <a:xfrm>
              <a:off x="4511" y="1968"/>
              <a:ext cx="0" cy="288"/>
            </a:xfrm>
            <a:prstGeom prst="straightConnector1">
              <a:avLst/>
            </a:prstGeom>
            <a:noFill/>
            <a:ln w="28575" cap="flat">
              <a:solidFill>
                <a:srgbClr val="111111"/>
              </a:solidFill>
              <a:prstDash val="solid"/>
              <a:round/>
              <a:headEnd type="none" w="med" len="med"/>
              <a:tailEnd type="stealth" w="lg" len="lg"/>
            </a:ln>
          </p:spPr>
        </p:cxnSp>
        <p:cxnSp>
          <p:nvCxnSpPr>
            <p:cNvPr id="136" name="Shape 136"/>
            <p:cNvCxnSpPr/>
            <p:nvPr/>
          </p:nvCxnSpPr>
          <p:spPr>
            <a:xfrm>
              <a:off x="5184" y="1968"/>
              <a:ext cx="0" cy="288"/>
            </a:xfrm>
            <a:prstGeom prst="straightConnector1">
              <a:avLst/>
            </a:prstGeom>
            <a:noFill/>
            <a:ln w="28575" cap="flat">
              <a:solidFill>
                <a:srgbClr val="111111"/>
              </a:solidFill>
              <a:prstDash val="solid"/>
              <a:round/>
              <a:headEnd type="none" w="med" len="med"/>
              <a:tailEnd type="stealth" w="lg" len="lg"/>
            </a:ln>
          </p:spPr>
        </p:cxnSp>
        <p:cxnSp>
          <p:nvCxnSpPr>
            <p:cNvPr id="137" name="Shape 137"/>
            <p:cNvCxnSpPr/>
            <p:nvPr/>
          </p:nvCxnSpPr>
          <p:spPr>
            <a:xfrm flipH="1">
              <a:off x="4223" y="2651"/>
              <a:ext cx="288" cy="239"/>
            </a:xfrm>
            <a:prstGeom prst="straightConnector1">
              <a:avLst/>
            </a:prstGeom>
            <a:noFill/>
            <a:ln w="28575" cap="flat">
              <a:solidFill>
                <a:srgbClr val="111111"/>
              </a:solidFill>
              <a:prstDash val="solid"/>
              <a:round/>
              <a:headEnd type="none" w="med" len="med"/>
              <a:tailEnd type="stealth" w="lg" len="lg"/>
            </a:ln>
          </p:spPr>
        </p:cxnSp>
        <p:sp>
          <p:nvSpPr>
            <p:cNvPr id="138" name="Shape 138"/>
            <p:cNvSpPr txBox="1"/>
            <p:nvPr/>
          </p:nvSpPr>
          <p:spPr>
            <a:xfrm>
              <a:off x="3071" y="2304"/>
              <a:ext cx="901" cy="2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0" u="none" strike="noStrike" cap="none" baseline="0">
                  <a:solidFill>
                    <a:srgbClr val="262626"/>
                  </a:solidFill>
                  <a:latin typeface="Calibri"/>
                  <a:ea typeface="Calibri"/>
                  <a:cs typeface="Calibri"/>
                  <a:sym typeface="Calibri"/>
                </a:rPr>
                <a:t>Heat Flux, q˝</a:t>
              </a:r>
            </a:p>
          </p:txBody>
        </p:sp>
        <p:sp>
          <p:nvSpPr>
            <p:cNvPr id="139" name="Shape 139"/>
            <p:cNvSpPr txBox="1"/>
            <p:nvPr/>
          </p:nvSpPr>
          <p:spPr>
            <a:xfrm>
              <a:off x="4031" y="3263"/>
              <a:ext cx="192" cy="2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0" u="none" strike="noStrike" cap="none" baseline="0">
                  <a:solidFill>
                    <a:srgbClr val="262626"/>
                  </a:solidFill>
                  <a:latin typeface="Calibri"/>
                  <a:ea typeface="Calibri"/>
                  <a:cs typeface="Calibri"/>
                  <a:sym typeface="Calibri"/>
                </a:rPr>
                <a:t>h</a:t>
              </a:r>
            </a:p>
          </p:txBody>
        </p:sp>
        <p:sp>
          <p:nvSpPr>
            <p:cNvPr id="140" name="Shape 140"/>
            <p:cNvSpPr txBox="1"/>
            <p:nvPr/>
          </p:nvSpPr>
          <p:spPr>
            <a:xfrm>
              <a:off x="3984" y="3743"/>
              <a:ext cx="383" cy="23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0" u="none" strike="noStrike" cap="none" baseline="0">
                  <a:solidFill>
                    <a:srgbClr val="262626"/>
                  </a:solidFill>
                  <a:latin typeface="Calibri"/>
                  <a:ea typeface="Calibri"/>
                  <a:cs typeface="Calibri"/>
                  <a:sym typeface="Calibri"/>
                </a:rPr>
                <a:t>Nu</a:t>
              </a:r>
            </a:p>
          </p:txBody>
        </p:sp>
        <p:sp>
          <p:nvSpPr>
            <p:cNvPr id="141" name="Shape 141"/>
            <p:cNvSpPr txBox="1"/>
            <p:nvPr/>
          </p:nvSpPr>
          <p:spPr>
            <a:xfrm>
              <a:off x="3888" y="2736"/>
              <a:ext cx="363" cy="2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0" u="none" strike="noStrike" cap="none" baseline="0">
                  <a:solidFill>
                    <a:srgbClr val="262626"/>
                  </a:solidFill>
                  <a:latin typeface="Calibri"/>
                  <a:ea typeface="Calibri"/>
                  <a:cs typeface="Calibri"/>
                  <a:sym typeface="Calibri"/>
                </a:rPr>
                <a:t>T</a:t>
              </a:r>
              <a:r>
                <a:rPr lang="en-US" sz="1800" b="1" i="0" u="none" strike="noStrike" cap="none" baseline="-25000">
                  <a:solidFill>
                    <a:srgbClr val="262626"/>
                  </a:solidFill>
                  <a:latin typeface="Calibri"/>
                  <a:ea typeface="Calibri"/>
                  <a:cs typeface="Calibri"/>
                  <a:sym typeface="Calibri"/>
                </a:rPr>
                <a:t>bulk</a:t>
              </a:r>
            </a:p>
          </p:txBody>
        </p:sp>
        <p:cxnSp>
          <p:nvCxnSpPr>
            <p:cNvPr id="142" name="Shape 142"/>
            <p:cNvCxnSpPr>
              <a:endCxn id="139" idx="1"/>
            </p:cNvCxnSpPr>
            <p:nvPr/>
          </p:nvCxnSpPr>
          <p:spPr>
            <a:xfrm>
              <a:off x="3598" y="2592"/>
              <a:ext cx="433" cy="787"/>
            </a:xfrm>
            <a:prstGeom prst="straightConnector1">
              <a:avLst/>
            </a:prstGeom>
            <a:noFill/>
            <a:ln w="28575" cap="flat">
              <a:solidFill>
                <a:srgbClr val="111111"/>
              </a:solidFill>
              <a:prstDash val="solid"/>
              <a:round/>
              <a:headEnd type="none" w="med" len="med"/>
              <a:tailEnd type="stealth" w="lg" len="lg"/>
            </a:ln>
          </p:spPr>
        </p:cxnSp>
        <p:cxnSp>
          <p:nvCxnSpPr>
            <p:cNvPr id="143" name="Shape 143"/>
            <p:cNvCxnSpPr/>
            <p:nvPr/>
          </p:nvCxnSpPr>
          <p:spPr>
            <a:xfrm>
              <a:off x="4127" y="3522"/>
              <a:ext cx="0" cy="222"/>
            </a:xfrm>
            <a:prstGeom prst="straightConnector1">
              <a:avLst/>
            </a:prstGeom>
            <a:noFill/>
            <a:ln w="28575" cap="flat">
              <a:solidFill>
                <a:srgbClr val="111111"/>
              </a:solidFill>
              <a:prstDash val="solid"/>
              <a:round/>
              <a:headEnd type="none" w="med" len="med"/>
              <a:tailEnd type="stealth" w="lg" len="lg"/>
            </a:ln>
          </p:spPr>
        </p:cxnSp>
        <p:cxnSp>
          <p:nvCxnSpPr>
            <p:cNvPr id="144" name="Shape 144"/>
            <p:cNvCxnSpPr>
              <a:endCxn id="141" idx="1"/>
            </p:cNvCxnSpPr>
            <p:nvPr/>
          </p:nvCxnSpPr>
          <p:spPr>
            <a:xfrm>
              <a:off x="3584" y="2602"/>
              <a:ext cx="304" cy="250"/>
            </a:xfrm>
            <a:prstGeom prst="straightConnector1">
              <a:avLst/>
            </a:prstGeom>
            <a:noFill/>
            <a:ln w="28575" cap="flat">
              <a:solidFill>
                <a:srgbClr val="111111"/>
              </a:solidFill>
              <a:prstDash val="solid"/>
              <a:round/>
              <a:headEnd type="none" w="med" len="med"/>
              <a:tailEnd type="stealth" w="lg" len="lg"/>
            </a:ln>
          </p:spPr>
        </p:cxnSp>
        <p:cxnSp>
          <p:nvCxnSpPr>
            <p:cNvPr id="145" name="Shape 145"/>
            <p:cNvCxnSpPr/>
            <p:nvPr/>
          </p:nvCxnSpPr>
          <p:spPr>
            <a:xfrm>
              <a:off x="4127" y="3095"/>
              <a:ext cx="0" cy="147"/>
            </a:xfrm>
            <a:prstGeom prst="straightConnector1">
              <a:avLst/>
            </a:prstGeom>
            <a:noFill/>
            <a:ln w="28575" cap="flat">
              <a:solidFill>
                <a:srgbClr val="111111"/>
              </a:solidFill>
              <a:prstDash val="solid"/>
              <a:round/>
              <a:headEnd type="none" w="med" len="med"/>
              <a:tailEnd type="stealth" w="lg" len="lg"/>
            </a:ln>
          </p:spPr>
        </p:cxnSp>
        <p:cxnSp>
          <p:nvCxnSpPr>
            <p:cNvPr id="146" name="Shape 146"/>
            <p:cNvCxnSpPr/>
            <p:nvPr/>
          </p:nvCxnSpPr>
          <p:spPr>
            <a:xfrm>
              <a:off x="3504" y="1968"/>
              <a:ext cx="0" cy="288"/>
            </a:xfrm>
            <a:prstGeom prst="straightConnector1">
              <a:avLst/>
            </a:prstGeom>
            <a:noFill/>
            <a:ln w="28575" cap="flat">
              <a:solidFill>
                <a:srgbClr val="111111"/>
              </a:solidFill>
              <a:prstDash val="solid"/>
              <a:round/>
              <a:headEnd type="none" w="med" len="med"/>
              <a:tailEnd type="stealth" w="lg" len="lg"/>
            </a:ln>
          </p:spPr>
        </p:cxnSp>
      </p:grpSp>
      <p:grpSp>
        <p:nvGrpSpPr>
          <p:cNvPr id="147" name="Shape 147"/>
          <p:cNvGrpSpPr/>
          <p:nvPr/>
        </p:nvGrpSpPr>
        <p:grpSpPr>
          <a:xfrm>
            <a:off x="76199" y="2343150"/>
            <a:ext cx="2057400" cy="1934765"/>
            <a:chOff x="47" y="1968"/>
            <a:chExt cx="1296" cy="1624"/>
          </a:xfrm>
        </p:grpSpPr>
        <p:sp>
          <p:nvSpPr>
            <p:cNvPr id="148" name="Shape 148"/>
            <p:cNvSpPr txBox="1"/>
            <p:nvPr/>
          </p:nvSpPr>
          <p:spPr>
            <a:xfrm>
              <a:off x="60" y="3359"/>
              <a:ext cx="1283" cy="2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0" u="none" strike="noStrike" cap="none" baseline="0">
                  <a:solidFill>
                    <a:srgbClr val="262626"/>
                  </a:solidFill>
                  <a:latin typeface="Calibri"/>
                  <a:ea typeface="Calibri"/>
                  <a:cs typeface="Calibri"/>
                  <a:sym typeface="Calibri"/>
                </a:rPr>
                <a:t>Friction Factor, f</a:t>
              </a:r>
            </a:p>
          </p:txBody>
        </p:sp>
        <p:grpSp>
          <p:nvGrpSpPr>
            <p:cNvPr id="149" name="Shape 149"/>
            <p:cNvGrpSpPr/>
            <p:nvPr/>
          </p:nvGrpSpPr>
          <p:grpSpPr>
            <a:xfrm>
              <a:off x="47" y="1968"/>
              <a:ext cx="1199" cy="1343"/>
              <a:chOff x="47" y="1968"/>
              <a:chExt cx="1199" cy="1343"/>
            </a:xfrm>
          </p:grpSpPr>
          <p:sp>
            <p:nvSpPr>
              <p:cNvPr id="150" name="Shape 150"/>
              <p:cNvSpPr txBox="1"/>
              <p:nvPr/>
            </p:nvSpPr>
            <p:spPr>
              <a:xfrm>
                <a:off x="47" y="2304"/>
                <a:ext cx="1199" cy="23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0" u="none" strike="noStrike" cap="none" baseline="0">
                    <a:solidFill>
                      <a:srgbClr val="262626"/>
                    </a:solidFill>
                    <a:latin typeface="Calibri"/>
                    <a:ea typeface="Calibri"/>
                    <a:cs typeface="Calibri"/>
                    <a:sym typeface="Calibri"/>
                  </a:rPr>
                  <a:t>Pressure Drop</a:t>
                </a:r>
              </a:p>
            </p:txBody>
          </p:sp>
          <p:cxnSp>
            <p:nvCxnSpPr>
              <p:cNvPr id="151" name="Shape 151"/>
              <p:cNvCxnSpPr/>
              <p:nvPr/>
            </p:nvCxnSpPr>
            <p:spPr>
              <a:xfrm>
                <a:off x="576" y="2592"/>
                <a:ext cx="0" cy="719"/>
              </a:xfrm>
              <a:prstGeom prst="straightConnector1">
                <a:avLst/>
              </a:prstGeom>
              <a:noFill/>
              <a:ln w="28575" cap="flat">
                <a:solidFill>
                  <a:srgbClr val="111111"/>
                </a:solidFill>
                <a:prstDash val="solid"/>
                <a:round/>
                <a:headEnd type="none" w="med" len="med"/>
                <a:tailEnd type="stealth" w="lg" len="lg"/>
              </a:ln>
            </p:spPr>
          </p:cxnSp>
          <p:cxnSp>
            <p:nvCxnSpPr>
              <p:cNvPr id="152" name="Shape 152"/>
              <p:cNvCxnSpPr/>
              <p:nvPr/>
            </p:nvCxnSpPr>
            <p:spPr>
              <a:xfrm>
                <a:off x="576" y="1968"/>
                <a:ext cx="0" cy="336"/>
              </a:xfrm>
              <a:prstGeom prst="straightConnector1">
                <a:avLst/>
              </a:prstGeom>
              <a:noFill/>
              <a:ln w="28575" cap="flat">
                <a:solidFill>
                  <a:srgbClr val="111111"/>
                </a:solidFill>
                <a:prstDash val="solid"/>
                <a:round/>
                <a:headEnd type="none" w="med" len="med"/>
                <a:tailEnd type="stealth" w="lg" len="lg"/>
              </a:ln>
            </p:spPr>
          </p:cxnSp>
        </p:grpSp>
      </p:grpSp>
      <p:pic>
        <p:nvPicPr>
          <p:cNvPr id="153" name="Shape 153"/>
          <p:cNvPicPr preferRelativeResize="0"/>
          <p:nvPr/>
        </p:nvPicPr>
        <p:blipFill rotWithShape="1">
          <a:blip r:embed="rId3">
            <a:alphaModFix/>
          </a:blip>
          <a:srcRect/>
          <a:stretch/>
        </p:blipFill>
        <p:spPr>
          <a:xfrm>
            <a:off x="8330268" y="4729162"/>
            <a:ext cx="785144" cy="378600"/>
          </a:xfrm>
          <a:prstGeom prst="rect">
            <a:avLst/>
          </a:prstGeom>
          <a:noFill/>
          <a:ln>
            <a:noFill/>
          </a:ln>
        </p:spPr>
      </p:pic>
      <p:pic>
        <p:nvPicPr>
          <p:cNvPr id="154" name="Shape 154"/>
          <p:cNvPicPr preferRelativeResize="0"/>
          <p:nvPr/>
        </p:nvPicPr>
        <p:blipFill rotWithShape="1">
          <a:blip r:embed="rId4">
            <a:alphaModFix/>
          </a:blip>
          <a:srcRect/>
          <a:stretch/>
        </p:blipFill>
        <p:spPr>
          <a:xfrm>
            <a:off x="218114" y="3986212"/>
            <a:ext cx="1687035" cy="554700"/>
          </a:xfrm>
          <a:prstGeom prst="rect">
            <a:avLst/>
          </a:prstGeom>
          <a:solidFill>
            <a:schemeClr val="lt1"/>
          </a:solidFill>
          <a:ln>
            <a:noFill/>
          </a:ln>
        </p:spPr>
      </p:pic>
      <p:grpSp>
        <p:nvGrpSpPr>
          <p:cNvPr id="155" name="Shape 155"/>
          <p:cNvGrpSpPr/>
          <p:nvPr/>
        </p:nvGrpSpPr>
        <p:grpSpPr>
          <a:xfrm>
            <a:off x="2502007" y="3991272"/>
            <a:ext cx="2155673" cy="804862"/>
            <a:chOff x="1679" y="3359"/>
            <a:chExt cx="1776" cy="676"/>
          </a:xfrm>
        </p:grpSpPr>
        <p:pic>
          <p:nvPicPr>
            <p:cNvPr id="156" name="Shape 156"/>
            <p:cNvPicPr preferRelativeResize="0"/>
            <p:nvPr/>
          </p:nvPicPr>
          <p:blipFill rotWithShape="1">
            <a:blip r:embed="rId5">
              <a:alphaModFix/>
            </a:blip>
            <a:srcRect/>
            <a:stretch/>
          </p:blipFill>
          <p:spPr>
            <a:xfrm>
              <a:off x="1679" y="3743"/>
              <a:ext cx="1776" cy="291"/>
            </a:xfrm>
            <a:prstGeom prst="rect">
              <a:avLst/>
            </a:prstGeom>
            <a:solidFill>
              <a:schemeClr val="lt1"/>
            </a:solidFill>
            <a:ln>
              <a:noFill/>
            </a:ln>
          </p:spPr>
        </p:pic>
        <p:pic>
          <p:nvPicPr>
            <p:cNvPr id="157" name="Shape 157"/>
            <p:cNvPicPr preferRelativeResize="0"/>
            <p:nvPr/>
          </p:nvPicPr>
          <p:blipFill rotWithShape="1">
            <a:blip r:embed="rId6">
              <a:alphaModFix/>
            </a:blip>
            <a:srcRect/>
            <a:stretch/>
          </p:blipFill>
          <p:spPr>
            <a:xfrm>
              <a:off x="1679" y="3359"/>
              <a:ext cx="1439" cy="317"/>
            </a:xfrm>
            <a:prstGeom prst="rect">
              <a:avLst/>
            </a:prstGeom>
            <a:solidFill>
              <a:schemeClr val="lt1"/>
            </a:solidFill>
            <a:ln>
              <a:noFill/>
            </a:ln>
          </p:spPr>
        </p:pic>
      </p:grpSp>
      <p:pic>
        <p:nvPicPr>
          <p:cNvPr id="158" name="Shape 158"/>
          <p:cNvPicPr preferRelativeResize="0"/>
          <p:nvPr/>
        </p:nvPicPr>
        <p:blipFill rotWithShape="1">
          <a:blip r:embed="rId7">
            <a:alphaModFix/>
          </a:blip>
          <a:srcRect/>
          <a:stretch/>
        </p:blipFill>
        <p:spPr>
          <a:xfrm>
            <a:off x="6065240" y="4479723"/>
            <a:ext cx="1086890" cy="592800"/>
          </a:xfrm>
          <a:prstGeom prst="rect">
            <a:avLst/>
          </a:prstGeom>
          <a:solidFill>
            <a:schemeClr val="lt1"/>
          </a:solidFill>
          <a:ln>
            <a:noFill/>
          </a:ln>
        </p:spPr>
      </p:pic>
      <p:sp>
        <p:nvSpPr>
          <p:cNvPr id="159" name="Shape 159"/>
          <p:cNvSpPr txBox="1"/>
          <p:nvPr/>
        </p:nvSpPr>
        <p:spPr>
          <a:xfrm>
            <a:off x="500012" y="1085270"/>
            <a:ext cx="1479600" cy="2775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0" u="none" strike="noStrike" cap="none" baseline="0">
                <a:solidFill>
                  <a:srgbClr val="262626"/>
                </a:solidFill>
                <a:latin typeface="Calibri"/>
                <a:ea typeface="Calibri"/>
                <a:cs typeface="Calibri"/>
                <a:sym typeface="Calibri"/>
              </a:rPr>
              <a:t>Pressure Taps</a:t>
            </a:r>
          </a:p>
        </p:txBody>
      </p:sp>
      <p:sp>
        <p:nvSpPr>
          <p:cNvPr id="160" name="Shape 160"/>
          <p:cNvSpPr txBox="1"/>
          <p:nvPr/>
        </p:nvSpPr>
        <p:spPr>
          <a:xfrm>
            <a:off x="6990600" y="1085850"/>
            <a:ext cx="1658999" cy="2775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0" u="none" strike="noStrike" cap="none" baseline="0" dirty="0">
                <a:solidFill>
                  <a:srgbClr val="262626"/>
                </a:solidFill>
                <a:latin typeface="Calibri"/>
                <a:ea typeface="Calibri"/>
                <a:cs typeface="Calibri"/>
                <a:sym typeface="Calibri"/>
              </a:rPr>
              <a:t>Thermocouples</a:t>
            </a:r>
          </a:p>
        </p:txBody>
      </p:sp>
      <p:sp>
        <p:nvSpPr>
          <p:cNvPr id="161" name="Shape 161"/>
          <p:cNvSpPr txBox="1"/>
          <p:nvPr/>
        </p:nvSpPr>
        <p:spPr>
          <a:xfrm>
            <a:off x="2886311" y="1110769"/>
            <a:ext cx="1530300" cy="2775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0" u="none" strike="noStrike" cap="none" baseline="0" dirty="0" err="1">
                <a:solidFill>
                  <a:srgbClr val="262626"/>
                </a:solidFill>
                <a:latin typeface="Calibri"/>
                <a:ea typeface="Calibri"/>
                <a:cs typeface="Calibri"/>
                <a:sym typeface="Calibri"/>
              </a:rPr>
              <a:t>Venturi</a:t>
            </a:r>
            <a:r>
              <a:rPr lang="en-US" sz="1800" b="1" i="0" u="none" strike="noStrike" cap="none" baseline="0" dirty="0">
                <a:solidFill>
                  <a:srgbClr val="262626"/>
                </a:solidFill>
                <a:latin typeface="Calibri"/>
                <a:ea typeface="Calibri"/>
                <a:cs typeface="Calibri"/>
                <a:sym typeface="Calibri"/>
              </a:rPr>
              <a:t> Meter</a:t>
            </a:r>
          </a:p>
        </p:txBody>
      </p:sp>
      <p:sp>
        <p:nvSpPr>
          <p:cNvPr id="162" name="Shape 162"/>
          <p:cNvSpPr txBox="1"/>
          <p:nvPr/>
        </p:nvSpPr>
        <p:spPr>
          <a:xfrm>
            <a:off x="4969365" y="1089321"/>
            <a:ext cx="1243770" cy="2775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0" u="none" strike="noStrike" cap="none" baseline="0" dirty="0" smtClean="0">
                <a:solidFill>
                  <a:srgbClr val="262626"/>
                </a:solidFill>
                <a:latin typeface="Calibri"/>
                <a:ea typeface="Calibri"/>
                <a:cs typeface="Calibri"/>
                <a:sym typeface="Calibri"/>
              </a:rPr>
              <a:t>Voltmeter</a:t>
            </a:r>
            <a:endParaRPr lang="en-US" sz="1800" b="1" i="0" u="none" strike="noStrike" cap="none" baseline="0" dirty="0">
              <a:solidFill>
                <a:srgbClr val="262626"/>
              </a:solidFill>
              <a:latin typeface="Calibri"/>
              <a:ea typeface="Calibri"/>
              <a:cs typeface="Calibri"/>
              <a:sym typeface="Calibri"/>
            </a:endParaRPr>
          </a:p>
        </p:txBody>
      </p:sp>
      <p:sp>
        <p:nvSpPr>
          <p:cNvPr id="163" name="Shape 163"/>
          <p:cNvSpPr txBox="1"/>
          <p:nvPr/>
        </p:nvSpPr>
        <p:spPr>
          <a:xfrm>
            <a:off x="76200" y="57150"/>
            <a:ext cx="9021899" cy="800219"/>
          </a:xfrm>
          <a:prstGeom prst="rect">
            <a:avLst/>
          </a:prstGeom>
          <a:noFill/>
          <a:ln>
            <a:noFill/>
          </a:ln>
        </p:spPr>
        <p:txBody>
          <a:bodyPr lIns="0" tIns="0" rIns="0" bIns="0" anchor="t" anchorCtr="0">
            <a:spAutoFit/>
          </a:bodyPr>
          <a:lstStyle/>
          <a:p>
            <a:pPr marL="0" marR="0" lvl="0" indent="0" algn="l" rtl="0">
              <a:spcBef>
                <a:spcPts val="0"/>
              </a:spcBef>
              <a:buSzPct val="25000"/>
              <a:buNone/>
            </a:pPr>
            <a:r>
              <a:rPr lang="en-US" sz="2600" b="1" i="0" u="none" strike="noStrike" cap="none" baseline="0" dirty="0">
                <a:solidFill>
                  <a:srgbClr val="000000"/>
                </a:solidFill>
                <a:latin typeface="Calibri"/>
                <a:ea typeface="Calibri"/>
                <a:cs typeface="Calibri"/>
                <a:sym typeface="Calibri"/>
              </a:rPr>
              <a:t>Normalized friction factors and </a:t>
            </a:r>
            <a:r>
              <a:rPr lang="en-US" sz="2600" b="1" i="0" u="none" strike="noStrike" cap="none" baseline="0" dirty="0" err="1">
                <a:solidFill>
                  <a:srgbClr val="000000"/>
                </a:solidFill>
                <a:latin typeface="Calibri"/>
                <a:ea typeface="Calibri"/>
                <a:cs typeface="Calibri"/>
                <a:sym typeface="Calibri"/>
              </a:rPr>
              <a:t>Nusselt</a:t>
            </a:r>
            <a:r>
              <a:rPr lang="en-US" sz="2600" b="1" i="0" u="none" strike="noStrike" cap="none" baseline="0" dirty="0">
                <a:solidFill>
                  <a:srgbClr val="000000"/>
                </a:solidFill>
                <a:latin typeface="Calibri"/>
                <a:ea typeface="Calibri"/>
                <a:cs typeface="Calibri"/>
                <a:sym typeface="Calibri"/>
              </a:rPr>
              <a:t> numbers correlated </a:t>
            </a:r>
            <a:r>
              <a:rPr lang="en-US" sz="2600" b="1" i="0" u="none" strike="noStrike" cap="none" baseline="0" dirty="0" smtClean="0">
                <a:solidFill>
                  <a:srgbClr val="000000"/>
                </a:solidFill>
                <a:latin typeface="Calibri"/>
                <a:ea typeface="Calibri"/>
                <a:cs typeface="Calibri"/>
                <a:sym typeface="Calibri"/>
              </a:rPr>
              <a:t/>
            </a:r>
            <a:br>
              <a:rPr lang="en-US" sz="2600" b="1" i="0" u="none" strike="noStrike" cap="none" baseline="0" dirty="0" smtClean="0">
                <a:solidFill>
                  <a:srgbClr val="000000"/>
                </a:solidFill>
                <a:latin typeface="Calibri"/>
                <a:ea typeface="Calibri"/>
                <a:cs typeface="Calibri"/>
                <a:sym typeface="Calibri"/>
              </a:rPr>
            </a:br>
            <a:r>
              <a:rPr lang="en-US" sz="2600" b="1" i="0" u="none" strike="noStrike" cap="none" baseline="0" dirty="0" smtClean="0">
                <a:solidFill>
                  <a:srgbClr val="000000"/>
                </a:solidFill>
                <a:latin typeface="Calibri"/>
                <a:ea typeface="Calibri"/>
                <a:cs typeface="Calibri"/>
                <a:sym typeface="Calibri"/>
              </a:rPr>
              <a:t>our </a:t>
            </a:r>
            <a:r>
              <a:rPr lang="en-US" sz="2600" b="1" i="0" u="none" strike="noStrike" cap="none" baseline="0" dirty="0">
                <a:solidFill>
                  <a:srgbClr val="000000"/>
                </a:solidFill>
                <a:latin typeface="Calibri"/>
                <a:ea typeface="Calibri"/>
                <a:cs typeface="Calibri"/>
                <a:sym typeface="Calibri"/>
              </a:rPr>
              <a:t>data with the data of others</a:t>
            </a:r>
          </a:p>
        </p:txBody>
      </p:sp>
      <p:pic>
        <p:nvPicPr>
          <p:cNvPr id="164" name="Shape 164"/>
          <p:cNvPicPr preferRelativeResize="0"/>
          <p:nvPr/>
        </p:nvPicPr>
        <p:blipFill rotWithShape="1">
          <a:blip r:embed="rId8">
            <a:alphaModFix/>
          </a:blip>
          <a:srcRect/>
          <a:stretch/>
        </p:blipFill>
        <p:spPr>
          <a:xfrm>
            <a:off x="95250" y="1400175"/>
            <a:ext cx="1809899" cy="885900"/>
          </a:xfrm>
          <a:prstGeom prst="rect">
            <a:avLst/>
          </a:prstGeom>
          <a:noFill/>
          <a:ln>
            <a:noFill/>
          </a:ln>
        </p:spPr>
      </p:pic>
      <p:pic>
        <p:nvPicPr>
          <p:cNvPr id="165" name="Shape 165"/>
          <p:cNvPicPr preferRelativeResize="0"/>
          <p:nvPr/>
        </p:nvPicPr>
        <p:blipFill rotWithShape="1">
          <a:blip r:embed="rId9">
            <a:alphaModFix/>
          </a:blip>
          <a:srcRect/>
          <a:stretch/>
        </p:blipFill>
        <p:spPr>
          <a:xfrm>
            <a:off x="2495550" y="1400175"/>
            <a:ext cx="1771800" cy="878699"/>
          </a:xfrm>
          <a:prstGeom prst="rect">
            <a:avLst/>
          </a:prstGeom>
          <a:noFill/>
          <a:ln>
            <a:noFill/>
          </a:ln>
        </p:spPr>
      </p:pic>
      <p:pic>
        <p:nvPicPr>
          <p:cNvPr id="166" name="Shape 166"/>
          <p:cNvPicPr preferRelativeResize="0"/>
          <p:nvPr/>
        </p:nvPicPr>
        <p:blipFill rotWithShape="1">
          <a:blip r:embed="rId10">
            <a:alphaModFix/>
          </a:blip>
          <a:srcRect/>
          <a:stretch/>
        </p:blipFill>
        <p:spPr>
          <a:xfrm>
            <a:off x="4705350" y="1400175"/>
            <a:ext cx="1771800" cy="871499"/>
          </a:xfrm>
          <a:prstGeom prst="rect">
            <a:avLst/>
          </a:prstGeom>
          <a:noFill/>
          <a:ln>
            <a:noFill/>
          </a:ln>
        </p:spPr>
      </p:pic>
      <p:pic>
        <p:nvPicPr>
          <p:cNvPr id="167" name="Shape 167"/>
          <p:cNvPicPr preferRelativeResize="0"/>
          <p:nvPr/>
        </p:nvPicPr>
        <p:blipFill rotWithShape="1">
          <a:blip r:embed="rId11">
            <a:alphaModFix/>
          </a:blip>
          <a:srcRect/>
          <a:stretch/>
        </p:blipFill>
        <p:spPr>
          <a:xfrm>
            <a:off x="6934200" y="1404937"/>
            <a:ext cx="1771800" cy="871499"/>
          </a:xfrm>
          <a:prstGeom prst="rect">
            <a:avLst/>
          </a:prstGeom>
          <a:noFill/>
          <a:ln>
            <a:noFill/>
          </a:ln>
        </p:spPr>
      </p:pic>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7"/>
                                        </p:tgtEl>
                                        <p:attrNameLst>
                                          <p:attrName>style.visibility</p:attrName>
                                        </p:attrNameLst>
                                      </p:cBhvr>
                                      <p:to>
                                        <p:strVal val="visible"/>
                                      </p:to>
                                    </p:set>
                                    <p:animEffect transition="in" filter="fade">
                                      <p:cBhvr>
                                        <p:cTn id="7" dur="1"/>
                                        <p:tgtEl>
                                          <p:spTgt spid="14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5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26"/>
                                        </p:tgtEl>
                                        <p:attrNameLst>
                                          <p:attrName>style.visibility</p:attrName>
                                        </p:attrNameLst>
                                      </p:cBhvr>
                                      <p:to>
                                        <p:strVal val="visible"/>
                                      </p:to>
                                    </p:set>
                                    <p:animEffect transition="in" filter="fade">
                                      <p:cBhvr>
                                        <p:cTn id="16" dur="1"/>
                                        <p:tgtEl>
                                          <p:spTgt spid="12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55"/>
                                        </p:tgtEl>
                                        <p:attrNameLst>
                                          <p:attrName>style.visibility</p:attrName>
                                        </p:attrNameLst>
                                      </p:cBhvr>
                                      <p:to>
                                        <p:strVal val="visible"/>
                                      </p:to>
                                    </p:set>
                                    <p:animEffect transition="in" filter="fade">
                                      <p:cBhvr>
                                        <p:cTn id="21" dur="1"/>
                                        <p:tgtEl>
                                          <p:spTgt spid="15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31"/>
                                        </p:tgtEl>
                                        <p:attrNameLst>
                                          <p:attrName>style.visibility</p:attrName>
                                        </p:attrNameLst>
                                      </p:cBhvr>
                                      <p:to>
                                        <p:strVal val="visible"/>
                                      </p:to>
                                    </p:set>
                                    <p:animEffect transition="in" filter="fade">
                                      <p:cBhvr>
                                        <p:cTn id="26" dur="1"/>
                                        <p:tgtEl>
                                          <p:spTgt spid="131"/>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4" name="Shape 174"/>
          <p:cNvSpPr txBox="1">
            <a:spLocks noGrp="1"/>
          </p:cNvSpPr>
          <p:nvPr>
            <p:ph type="title"/>
          </p:nvPr>
        </p:nvSpPr>
        <p:spPr>
          <a:xfrm>
            <a:off x="76200" y="90487"/>
            <a:ext cx="9023400" cy="430887"/>
          </a:xfrm>
          <a:prstGeom prst="rect">
            <a:avLst/>
          </a:prstGeom>
          <a:noFill/>
          <a:ln>
            <a:noFill/>
          </a:ln>
        </p:spPr>
        <p:txBody>
          <a:bodyPr lIns="0" tIns="0" rIns="0" bIns="0" anchor="t" anchorCtr="0">
            <a:spAutoFit/>
          </a:bodyPr>
          <a:lstStyle/>
          <a:p>
            <a:pPr marL="0" marR="0" lvl="0" indent="0" algn="l" rtl="0">
              <a:spcBef>
                <a:spcPts val="0"/>
              </a:spcBef>
              <a:buClr>
                <a:schemeClr val="dk1"/>
              </a:buClr>
              <a:buFont typeface="Calibri"/>
              <a:buNone/>
            </a:pPr>
            <a:endParaRPr sz="2800" b="1" i="0" u="none" strike="noStrike" cap="none" baseline="0" dirty="0">
              <a:solidFill>
                <a:schemeClr val="dk1"/>
              </a:solidFill>
              <a:latin typeface="Calibri"/>
              <a:ea typeface="Calibri"/>
              <a:cs typeface="Calibri"/>
              <a:sym typeface="Calibri"/>
            </a:endParaRPr>
          </a:p>
        </p:txBody>
      </p:sp>
      <p:sp>
        <p:nvSpPr>
          <p:cNvPr id="175" name="Shape 175"/>
          <p:cNvSpPr txBox="1">
            <a:spLocks noGrp="1"/>
          </p:cNvSpPr>
          <p:nvPr>
            <p:ph type="body" idx="1"/>
          </p:nvPr>
        </p:nvSpPr>
        <p:spPr>
          <a:xfrm>
            <a:off x="304800" y="1771650"/>
            <a:ext cx="3505200" cy="342899"/>
          </a:xfrm>
          <a:prstGeom prst="rect">
            <a:avLst/>
          </a:prstGeom>
          <a:noFill/>
          <a:ln>
            <a:noFill/>
          </a:ln>
        </p:spPr>
        <p:txBody>
          <a:bodyPr lIns="0" tIns="0" rIns="0" bIns="0" anchor="t" anchorCtr="0">
            <a:noAutofit/>
          </a:bodyPr>
          <a:lstStyle/>
          <a:p>
            <a:pPr marL="0" marR="0" lvl="0" indent="0" algn="l" rtl="0">
              <a:spcBef>
                <a:spcPts val="0"/>
              </a:spcBef>
              <a:buClr>
                <a:schemeClr val="dk1"/>
              </a:buClr>
              <a:buFont typeface="Calibri"/>
              <a:buNone/>
            </a:pPr>
            <a:endParaRPr sz="2400" b="1"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cxnSp>
        <p:nvCxnSpPr>
          <p:cNvPr id="181" name="Shape 181"/>
          <p:cNvCxnSpPr/>
          <p:nvPr/>
        </p:nvCxnSpPr>
        <p:spPr>
          <a:xfrm rot="-5400000" flipH="1">
            <a:off x="4857750" y="3028949"/>
            <a:ext cx="800099" cy="914400"/>
          </a:xfrm>
          <a:prstGeom prst="straightConnector1">
            <a:avLst/>
          </a:prstGeom>
          <a:noFill/>
          <a:ln w="38100" cap="flat">
            <a:solidFill>
              <a:srgbClr val="262626"/>
            </a:solidFill>
            <a:prstDash val="solid"/>
            <a:round/>
            <a:headEnd type="none" w="med" len="med"/>
            <a:tailEnd type="none" w="med" len="med"/>
          </a:ln>
        </p:spPr>
      </p:cxnSp>
      <p:cxnSp>
        <p:nvCxnSpPr>
          <p:cNvPr id="182" name="Shape 182"/>
          <p:cNvCxnSpPr/>
          <p:nvPr/>
        </p:nvCxnSpPr>
        <p:spPr>
          <a:xfrm rot="-5400000">
            <a:off x="4857750" y="1543049"/>
            <a:ext cx="800099" cy="914400"/>
          </a:xfrm>
          <a:prstGeom prst="straightConnector1">
            <a:avLst/>
          </a:prstGeom>
          <a:noFill/>
          <a:ln w="38100" cap="flat">
            <a:solidFill>
              <a:srgbClr val="262626"/>
            </a:solidFill>
            <a:prstDash val="solid"/>
            <a:round/>
            <a:headEnd type="none" w="med" len="med"/>
            <a:tailEnd type="none" w="med" len="med"/>
          </a:ln>
        </p:spPr>
      </p:cxnSp>
      <p:sp>
        <p:nvSpPr>
          <p:cNvPr id="184" name="Shape 184"/>
          <p:cNvSpPr/>
          <p:nvPr/>
        </p:nvSpPr>
        <p:spPr>
          <a:xfrm>
            <a:off x="5943600" y="1314450"/>
            <a:ext cx="3048000" cy="495299"/>
          </a:xfrm>
          <a:prstGeom prst="rect">
            <a:avLst/>
          </a:prstGeom>
          <a:noFill/>
          <a:ln>
            <a:noFill/>
          </a:ln>
        </p:spPr>
        <p:txBody>
          <a:bodyPr lIns="63500" tIns="25400" rIns="63500" bIns="25400" anchor="t" anchorCtr="0">
            <a:noAutofit/>
          </a:bodyPr>
          <a:lstStyle/>
          <a:p>
            <a:pPr marL="0" marR="0" lvl="0" indent="0" algn="l" rtl="0">
              <a:spcBef>
                <a:spcPts val="0"/>
              </a:spcBef>
              <a:buSzPct val="25000"/>
              <a:buNone/>
            </a:pPr>
            <a:r>
              <a:rPr lang="en-US" sz="1800" b="0" i="0" u="none" strike="noStrike" cap="none" baseline="0">
                <a:solidFill>
                  <a:srgbClr val="262626"/>
                </a:solidFill>
                <a:latin typeface="Calibri"/>
                <a:ea typeface="Calibri"/>
                <a:cs typeface="Calibri"/>
                <a:sym typeface="Calibri"/>
              </a:rPr>
              <a:t>Feature or call-out—no more than two lines</a:t>
            </a:r>
          </a:p>
        </p:txBody>
      </p:sp>
      <p:sp>
        <p:nvSpPr>
          <p:cNvPr id="185" name="Shape 185"/>
          <p:cNvSpPr/>
          <p:nvPr/>
        </p:nvSpPr>
        <p:spPr>
          <a:xfrm>
            <a:off x="152400" y="1404937"/>
            <a:ext cx="4783200" cy="2838600"/>
          </a:xfrm>
          <a:prstGeom prst="rect">
            <a:avLst/>
          </a:prstGeom>
          <a:solidFill>
            <a:srgbClr val="262626"/>
          </a:solidFill>
          <a:ln w="12700"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2400" b="0" i="0" u="none" strike="noStrike" cap="none" baseline="0">
              <a:solidFill>
                <a:srgbClr val="262626"/>
              </a:solidFill>
              <a:latin typeface="Calibri"/>
              <a:ea typeface="Calibri"/>
              <a:cs typeface="Calibri"/>
              <a:sym typeface="Calibri"/>
            </a:endParaRPr>
          </a:p>
          <a:p>
            <a:pPr marL="0" marR="0" lvl="0" indent="0" algn="ctr" rtl="0">
              <a:spcBef>
                <a:spcPts val="0"/>
              </a:spcBef>
              <a:buNone/>
            </a:pPr>
            <a:endParaRPr sz="2400" b="0" i="0" u="none" strike="noStrike" cap="none" baseline="0">
              <a:solidFill>
                <a:srgbClr val="262626"/>
              </a:solidFill>
              <a:latin typeface="Calibri"/>
              <a:ea typeface="Calibri"/>
              <a:cs typeface="Calibri"/>
              <a:sym typeface="Calibri"/>
            </a:endParaRPr>
          </a:p>
          <a:p>
            <a:pPr marL="0" marR="0" lvl="0" indent="0" algn="ctr" rtl="0">
              <a:spcBef>
                <a:spcPts val="0"/>
              </a:spcBef>
              <a:buNone/>
            </a:pPr>
            <a:endParaRPr sz="2400" b="0" i="0" u="none" strike="noStrike" cap="none" baseline="0">
              <a:solidFill>
                <a:srgbClr val="262626"/>
              </a:solidFill>
              <a:latin typeface="Calibri"/>
              <a:ea typeface="Calibri"/>
              <a:cs typeface="Calibri"/>
              <a:sym typeface="Calibri"/>
            </a:endParaRPr>
          </a:p>
          <a:p>
            <a:pPr marL="0" marR="0" lvl="0" indent="0" algn="ctr" rtl="0">
              <a:spcBef>
                <a:spcPts val="0"/>
              </a:spcBef>
              <a:buNone/>
            </a:pPr>
            <a:endParaRPr sz="2400" b="0" i="0" u="none" strike="noStrike" cap="none" baseline="0">
              <a:solidFill>
                <a:srgbClr val="262626"/>
              </a:solidFill>
              <a:latin typeface="Calibri"/>
              <a:ea typeface="Calibri"/>
              <a:cs typeface="Calibri"/>
              <a:sym typeface="Calibri"/>
            </a:endParaRPr>
          </a:p>
          <a:p>
            <a:pPr marL="0" marR="0" lvl="0" indent="0" algn="ctr" rtl="0">
              <a:spcBef>
                <a:spcPts val="0"/>
              </a:spcBef>
              <a:buSzPct val="25000"/>
              <a:buNone/>
            </a:pPr>
            <a:r>
              <a:rPr lang="en-US" sz="2400" b="0" i="0" u="none" strike="noStrike" cap="none" baseline="0">
                <a:solidFill>
                  <a:srgbClr val="F2F2F2"/>
                </a:solidFill>
                <a:latin typeface="Calibri"/>
                <a:ea typeface="Calibri"/>
                <a:cs typeface="Calibri"/>
                <a:sym typeface="Calibri"/>
              </a:rPr>
              <a:t>Image supporting above assertion</a:t>
            </a:r>
          </a:p>
          <a:p>
            <a:pPr marL="0" marR="0" lvl="0" indent="0" algn="ctr" rtl="0">
              <a:spcBef>
                <a:spcPts val="0"/>
              </a:spcBef>
              <a:buNone/>
            </a:pPr>
            <a:endParaRPr sz="2400" b="0" i="0" u="none" strike="noStrike" cap="none" baseline="0">
              <a:solidFill>
                <a:srgbClr val="262626"/>
              </a:solidFill>
              <a:latin typeface="Calibri"/>
              <a:ea typeface="Calibri"/>
              <a:cs typeface="Calibri"/>
              <a:sym typeface="Calibri"/>
            </a:endParaRPr>
          </a:p>
          <a:p>
            <a:pPr marL="0" marR="0" lvl="0" indent="0" algn="ctr" rtl="0">
              <a:spcBef>
                <a:spcPts val="0"/>
              </a:spcBef>
              <a:buNone/>
            </a:pPr>
            <a:endParaRPr sz="2400" b="0" i="0" u="none" strike="noStrike" cap="none" baseline="0">
              <a:solidFill>
                <a:srgbClr val="262626"/>
              </a:solidFill>
              <a:latin typeface="Calibri"/>
              <a:ea typeface="Calibri"/>
              <a:cs typeface="Calibri"/>
              <a:sym typeface="Calibri"/>
            </a:endParaRPr>
          </a:p>
          <a:p>
            <a:pPr marL="0" marR="0" lvl="0" indent="0" algn="ctr" rtl="0">
              <a:spcBef>
                <a:spcPts val="0"/>
              </a:spcBef>
              <a:buNone/>
            </a:pPr>
            <a:endParaRPr sz="2400" b="0" i="0" u="none" strike="noStrike" cap="none" baseline="0">
              <a:solidFill>
                <a:srgbClr val="262626"/>
              </a:solidFill>
              <a:latin typeface="Calibri"/>
              <a:ea typeface="Calibri"/>
              <a:cs typeface="Calibri"/>
              <a:sym typeface="Calibri"/>
            </a:endParaRPr>
          </a:p>
          <a:p>
            <a:pPr marL="0" marR="0" lvl="0" indent="0" algn="ctr" rtl="0">
              <a:spcBef>
                <a:spcPts val="0"/>
              </a:spcBef>
              <a:buNone/>
            </a:pPr>
            <a:endParaRPr sz="2400" b="0" i="0" u="none" strike="noStrike" cap="none" baseline="0">
              <a:solidFill>
                <a:srgbClr val="262626"/>
              </a:solidFill>
              <a:latin typeface="Calibri"/>
              <a:ea typeface="Calibri"/>
              <a:cs typeface="Calibri"/>
              <a:sym typeface="Calibri"/>
            </a:endParaRPr>
          </a:p>
          <a:p>
            <a:pPr marL="0" marR="0" lvl="0" indent="0" algn="ctr" rtl="0">
              <a:spcBef>
                <a:spcPts val="0"/>
              </a:spcBef>
              <a:buNone/>
            </a:pPr>
            <a:endParaRPr sz="2400" b="0" i="0" u="none" strike="noStrike" cap="none" baseline="0">
              <a:solidFill>
                <a:srgbClr val="262626"/>
              </a:solidFill>
              <a:latin typeface="Calibri"/>
              <a:ea typeface="Calibri"/>
              <a:cs typeface="Calibri"/>
              <a:sym typeface="Calibri"/>
            </a:endParaRPr>
          </a:p>
        </p:txBody>
      </p:sp>
      <p:sp>
        <p:nvSpPr>
          <p:cNvPr id="186" name="Shape 186"/>
          <p:cNvSpPr txBox="1"/>
          <p:nvPr/>
        </p:nvSpPr>
        <p:spPr>
          <a:xfrm>
            <a:off x="76200" y="57150"/>
            <a:ext cx="8997900" cy="800219"/>
          </a:xfrm>
          <a:prstGeom prst="rect">
            <a:avLst/>
          </a:prstGeom>
          <a:noFill/>
          <a:ln>
            <a:noFill/>
          </a:ln>
        </p:spPr>
        <p:txBody>
          <a:bodyPr lIns="0" tIns="0" rIns="0" bIns="0" anchor="t" anchorCtr="0">
            <a:spAutoFit/>
          </a:bodyPr>
          <a:lstStyle/>
          <a:p>
            <a:pPr marL="0" marR="0" lvl="0" indent="0" algn="l" rtl="0">
              <a:spcBef>
                <a:spcPts val="0"/>
              </a:spcBef>
              <a:buSzPct val="25000"/>
              <a:buNone/>
            </a:pPr>
            <a:r>
              <a:rPr lang="en-US" sz="2600" b="1" i="0" u="none" strike="noStrike" cap="none" baseline="0" dirty="0">
                <a:solidFill>
                  <a:srgbClr val="000000"/>
                </a:solidFill>
                <a:latin typeface="Calibri"/>
                <a:ea typeface="Calibri"/>
                <a:cs typeface="Calibri"/>
                <a:sym typeface="Calibri"/>
              </a:rPr>
              <a:t>This sentence headline makes an assertion </a:t>
            </a:r>
            <a:br>
              <a:rPr lang="en-US" sz="2600" b="1" i="0" u="none" strike="noStrike" cap="none" baseline="0" dirty="0">
                <a:solidFill>
                  <a:srgbClr val="000000"/>
                </a:solidFill>
                <a:latin typeface="Calibri"/>
                <a:ea typeface="Calibri"/>
                <a:cs typeface="Calibri"/>
                <a:sym typeface="Calibri"/>
              </a:rPr>
            </a:br>
            <a:r>
              <a:rPr lang="en-US" sz="2600" b="1" i="0" u="none" strike="noStrike" cap="none" baseline="0" dirty="0">
                <a:solidFill>
                  <a:srgbClr val="000000"/>
                </a:solidFill>
                <a:latin typeface="Calibri"/>
                <a:ea typeface="Calibri"/>
                <a:cs typeface="Calibri"/>
                <a:sym typeface="Calibri"/>
              </a:rPr>
              <a:t>on the third topic in no more than two lines</a:t>
            </a:r>
          </a:p>
        </p:txBody>
      </p:sp>
      <p:sp>
        <p:nvSpPr>
          <p:cNvPr id="187" name="Shape 187"/>
          <p:cNvSpPr/>
          <p:nvPr/>
        </p:nvSpPr>
        <p:spPr>
          <a:xfrm>
            <a:off x="5943600" y="3661172"/>
            <a:ext cx="3048000" cy="495299"/>
          </a:xfrm>
          <a:prstGeom prst="rect">
            <a:avLst/>
          </a:prstGeom>
          <a:noFill/>
          <a:ln>
            <a:noFill/>
          </a:ln>
        </p:spPr>
        <p:txBody>
          <a:bodyPr lIns="63500" tIns="25400" rIns="63500" bIns="25400" anchor="t" anchorCtr="0">
            <a:noAutofit/>
          </a:bodyPr>
          <a:lstStyle/>
          <a:p>
            <a:pPr marL="0" marR="0" lvl="0" indent="0" algn="l" rtl="0">
              <a:spcBef>
                <a:spcPts val="0"/>
              </a:spcBef>
              <a:buSzPct val="25000"/>
              <a:buNone/>
            </a:pPr>
            <a:r>
              <a:rPr lang="en-US" sz="1800" b="0" i="0" u="none" strike="noStrike" cap="none" baseline="0">
                <a:solidFill>
                  <a:srgbClr val="262626"/>
                </a:solidFill>
                <a:latin typeface="Calibri"/>
                <a:ea typeface="Calibri"/>
                <a:cs typeface="Calibri"/>
                <a:sym typeface="Calibri"/>
              </a:rPr>
              <a:t>Feature or call-out—no more than two lines</a:t>
            </a: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grpSp>
        <p:nvGrpSpPr>
          <p:cNvPr id="193" name="Shape 193"/>
          <p:cNvGrpSpPr/>
          <p:nvPr/>
        </p:nvGrpSpPr>
        <p:grpSpPr>
          <a:xfrm>
            <a:off x="301625" y="1485899"/>
            <a:ext cx="8629649" cy="3314700"/>
            <a:chOff x="162" y="1247"/>
            <a:chExt cx="5435" cy="2784"/>
          </a:xfrm>
        </p:grpSpPr>
        <p:grpSp>
          <p:nvGrpSpPr>
            <p:cNvPr id="194" name="Shape 194"/>
            <p:cNvGrpSpPr/>
            <p:nvPr/>
          </p:nvGrpSpPr>
          <p:grpSpPr>
            <a:xfrm>
              <a:off x="162" y="1247"/>
              <a:ext cx="5435" cy="2784"/>
              <a:chOff x="162" y="1247"/>
              <a:chExt cx="5435" cy="2784"/>
            </a:xfrm>
          </p:grpSpPr>
          <p:pic>
            <p:nvPicPr>
              <p:cNvPr id="195" name="Shape 195"/>
              <p:cNvPicPr preferRelativeResize="0"/>
              <p:nvPr/>
            </p:nvPicPr>
            <p:blipFill rotWithShape="1">
              <a:blip r:embed="rId3">
                <a:alphaModFix/>
              </a:blip>
              <a:srcRect t="13994"/>
              <a:stretch/>
            </p:blipFill>
            <p:spPr>
              <a:xfrm>
                <a:off x="162" y="1247"/>
                <a:ext cx="5435" cy="2784"/>
              </a:xfrm>
              <a:prstGeom prst="rect">
                <a:avLst/>
              </a:prstGeom>
              <a:noFill/>
              <a:ln>
                <a:noFill/>
              </a:ln>
            </p:spPr>
          </p:pic>
          <p:sp>
            <p:nvSpPr>
              <p:cNvPr id="196" name="Shape 196"/>
              <p:cNvSpPr/>
              <p:nvPr/>
            </p:nvSpPr>
            <p:spPr>
              <a:xfrm>
                <a:off x="815" y="1439"/>
                <a:ext cx="309" cy="227"/>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197" name="Shape 197"/>
              <p:cNvSpPr/>
              <p:nvPr/>
            </p:nvSpPr>
            <p:spPr>
              <a:xfrm>
                <a:off x="815" y="1836"/>
                <a:ext cx="309" cy="227"/>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198" name="Shape 198"/>
              <p:cNvSpPr/>
              <p:nvPr/>
            </p:nvSpPr>
            <p:spPr>
              <a:xfrm>
                <a:off x="815" y="2171"/>
                <a:ext cx="309" cy="227"/>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199" name="Shape 199"/>
              <p:cNvSpPr/>
              <p:nvPr/>
            </p:nvSpPr>
            <p:spPr>
              <a:xfrm>
                <a:off x="815" y="2555"/>
                <a:ext cx="309" cy="227"/>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200" name="Shape 200"/>
              <p:cNvSpPr/>
              <p:nvPr/>
            </p:nvSpPr>
            <p:spPr>
              <a:xfrm>
                <a:off x="815" y="2892"/>
                <a:ext cx="309" cy="227"/>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grpSp>
        <p:cxnSp>
          <p:nvCxnSpPr>
            <p:cNvPr id="201" name="Shape 201"/>
            <p:cNvCxnSpPr/>
            <p:nvPr/>
          </p:nvCxnSpPr>
          <p:spPr>
            <a:xfrm>
              <a:off x="4927" y="1392"/>
              <a:ext cx="0" cy="1823"/>
            </a:xfrm>
            <a:prstGeom prst="straightConnector1">
              <a:avLst/>
            </a:prstGeom>
            <a:noFill/>
            <a:ln w="19050" cap="flat">
              <a:solidFill>
                <a:srgbClr val="B2B2B2"/>
              </a:solidFill>
              <a:prstDash val="solid"/>
              <a:round/>
              <a:headEnd type="none" w="med" len="med"/>
              <a:tailEnd type="none" w="med" len="med"/>
            </a:ln>
          </p:spPr>
        </p:cxnSp>
      </p:grpSp>
      <p:grpSp>
        <p:nvGrpSpPr>
          <p:cNvPr id="202" name="Shape 202"/>
          <p:cNvGrpSpPr/>
          <p:nvPr/>
        </p:nvGrpSpPr>
        <p:grpSpPr>
          <a:xfrm>
            <a:off x="292099" y="1485899"/>
            <a:ext cx="8629649" cy="3314700"/>
            <a:chOff x="191" y="1247"/>
            <a:chExt cx="5435" cy="2784"/>
          </a:xfrm>
        </p:grpSpPr>
        <p:pic>
          <p:nvPicPr>
            <p:cNvPr id="203" name="Shape 203"/>
            <p:cNvPicPr preferRelativeResize="0"/>
            <p:nvPr/>
          </p:nvPicPr>
          <p:blipFill rotWithShape="1">
            <a:blip r:embed="rId3">
              <a:alphaModFix/>
            </a:blip>
            <a:srcRect t="13994"/>
            <a:stretch/>
          </p:blipFill>
          <p:spPr>
            <a:xfrm>
              <a:off x="191" y="1247"/>
              <a:ext cx="5435" cy="2784"/>
            </a:xfrm>
            <a:prstGeom prst="rect">
              <a:avLst/>
            </a:prstGeom>
            <a:noFill/>
            <a:ln>
              <a:noFill/>
            </a:ln>
          </p:spPr>
        </p:pic>
        <p:sp>
          <p:nvSpPr>
            <p:cNvPr id="204" name="Shape 204"/>
            <p:cNvSpPr/>
            <p:nvPr/>
          </p:nvSpPr>
          <p:spPr>
            <a:xfrm>
              <a:off x="846" y="1439"/>
              <a:ext cx="309" cy="227"/>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205" name="Shape 205"/>
            <p:cNvSpPr/>
            <p:nvPr/>
          </p:nvSpPr>
          <p:spPr>
            <a:xfrm>
              <a:off x="846" y="1836"/>
              <a:ext cx="309" cy="227"/>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206" name="Shape 206"/>
            <p:cNvSpPr/>
            <p:nvPr/>
          </p:nvSpPr>
          <p:spPr>
            <a:xfrm>
              <a:off x="846" y="2171"/>
              <a:ext cx="309" cy="227"/>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207" name="Shape 207"/>
            <p:cNvSpPr/>
            <p:nvPr/>
          </p:nvSpPr>
          <p:spPr>
            <a:xfrm>
              <a:off x="846" y="2555"/>
              <a:ext cx="309" cy="227"/>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208" name="Shape 208"/>
            <p:cNvSpPr/>
            <p:nvPr/>
          </p:nvSpPr>
          <p:spPr>
            <a:xfrm>
              <a:off x="846" y="2892"/>
              <a:ext cx="309" cy="227"/>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cxnSp>
          <p:nvCxnSpPr>
            <p:cNvPr id="209" name="Shape 209"/>
            <p:cNvCxnSpPr/>
            <p:nvPr/>
          </p:nvCxnSpPr>
          <p:spPr>
            <a:xfrm>
              <a:off x="4956" y="1392"/>
              <a:ext cx="0" cy="1823"/>
            </a:xfrm>
            <a:prstGeom prst="straightConnector1">
              <a:avLst/>
            </a:prstGeom>
            <a:noFill/>
            <a:ln w="19050" cap="flat">
              <a:solidFill>
                <a:srgbClr val="B2B2B2"/>
              </a:solidFill>
              <a:prstDash val="solid"/>
              <a:round/>
              <a:headEnd type="none" w="med" len="med"/>
              <a:tailEnd type="none" w="med" len="med"/>
            </a:ln>
          </p:spPr>
        </p:cxnSp>
        <p:sp>
          <p:nvSpPr>
            <p:cNvPr id="210" name="Shape 210"/>
            <p:cNvSpPr/>
            <p:nvPr/>
          </p:nvSpPr>
          <p:spPr>
            <a:xfrm>
              <a:off x="2910" y="1505"/>
              <a:ext cx="313" cy="1710"/>
            </a:xfrm>
            <a:prstGeom prst="rect">
              <a:avLst/>
            </a:prstGeom>
            <a:solidFill>
              <a:srgbClr val="B2B2B2"/>
            </a:solidFill>
            <a:ln w="9525" cap="flat">
              <a:solidFill>
                <a:srgbClr val="B2B2B2"/>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211" name="Shape 211"/>
            <p:cNvSpPr/>
            <p:nvPr/>
          </p:nvSpPr>
          <p:spPr>
            <a:xfrm>
              <a:off x="3666" y="1594"/>
              <a:ext cx="313" cy="1624"/>
            </a:xfrm>
            <a:prstGeom prst="rect">
              <a:avLst/>
            </a:prstGeom>
            <a:solidFill>
              <a:srgbClr val="B2B2B2"/>
            </a:solidFill>
            <a:ln w="9525" cap="flat">
              <a:solidFill>
                <a:srgbClr val="B2B2B2"/>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212" name="Shape 212"/>
            <p:cNvSpPr/>
            <p:nvPr/>
          </p:nvSpPr>
          <p:spPr>
            <a:xfrm>
              <a:off x="4415" y="1871"/>
              <a:ext cx="313" cy="1348"/>
            </a:xfrm>
            <a:prstGeom prst="rect">
              <a:avLst/>
            </a:prstGeom>
            <a:solidFill>
              <a:srgbClr val="B2B2B2"/>
            </a:solidFill>
            <a:ln w="9525" cap="flat">
              <a:solidFill>
                <a:srgbClr val="B2B2B2"/>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213" name="Shape 213"/>
            <p:cNvSpPr/>
            <p:nvPr/>
          </p:nvSpPr>
          <p:spPr>
            <a:xfrm>
              <a:off x="2147" y="1473"/>
              <a:ext cx="313" cy="1747"/>
            </a:xfrm>
            <a:prstGeom prst="rect">
              <a:avLst/>
            </a:prstGeom>
            <a:solidFill>
              <a:srgbClr val="B2B2B2"/>
            </a:solidFill>
            <a:ln w="9525" cap="flat">
              <a:solidFill>
                <a:srgbClr val="B2B2B2"/>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grpSp>
      <p:grpSp>
        <p:nvGrpSpPr>
          <p:cNvPr id="214" name="Shape 214"/>
          <p:cNvGrpSpPr/>
          <p:nvPr/>
        </p:nvGrpSpPr>
        <p:grpSpPr>
          <a:xfrm>
            <a:off x="304800" y="1485899"/>
            <a:ext cx="7891244" cy="3314700"/>
            <a:chOff x="191" y="1247"/>
            <a:chExt cx="5435" cy="2784"/>
          </a:xfrm>
        </p:grpSpPr>
        <p:pic>
          <p:nvPicPr>
            <p:cNvPr id="215" name="Shape 215"/>
            <p:cNvPicPr preferRelativeResize="0"/>
            <p:nvPr/>
          </p:nvPicPr>
          <p:blipFill rotWithShape="1">
            <a:blip r:embed="rId3">
              <a:alphaModFix/>
            </a:blip>
            <a:srcRect t="13994"/>
            <a:stretch/>
          </p:blipFill>
          <p:spPr>
            <a:xfrm>
              <a:off x="191" y="1247"/>
              <a:ext cx="5435" cy="2784"/>
            </a:xfrm>
            <a:prstGeom prst="rect">
              <a:avLst/>
            </a:prstGeom>
            <a:noFill/>
            <a:ln>
              <a:noFill/>
            </a:ln>
          </p:spPr>
        </p:pic>
        <p:sp>
          <p:nvSpPr>
            <p:cNvPr id="216" name="Shape 216"/>
            <p:cNvSpPr/>
            <p:nvPr/>
          </p:nvSpPr>
          <p:spPr>
            <a:xfrm>
              <a:off x="846" y="1439"/>
              <a:ext cx="309" cy="227"/>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217" name="Shape 217"/>
            <p:cNvSpPr/>
            <p:nvPr/>
          </p:nvSpPr>
          <p:spPr>
            <a:xfrm>
              <a:off x="846" y="1836"/>
              <a:ext cx="309" cy="227"/>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218" name="Shape 218"/>
            <p:cNvSpPr/>
            <p:nvPr/>
          </p:nvSpPr>
          <p:spPr>
            <a:xfrm>
              <a:off x="846" y="2171"/>
              <a:ext cx="309" cy="227"/>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219" name="Shape 219"/>
            <p:cNvSpPr/>
            <p:nvPr/>
          </p:nvSpPr>
          <p:spPr>
            <a:xfrm>
              <a:off x="846" y="2555"/>
              <a:ext cx="309" cy="227"/>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220" name="Shape 220"/>
            <p:cNvSpPr/>
            <p:nvPr/>
          </p:nvSpPr>
          <p:spPr>
            <a:xfrm>
              <a:off x="846" y="2892"/>
              <a:ext cx="309" cy="227"/>
            </a:xfrm>
            <a:prstGeom prst="rect">
              <a:avLst/>
            </a:prstGeom>
            <a:solidFill>
              <a:schemeClr val="lt1"/>
            </a:solidFill>
            <a:ln>
              <a:noFill/>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cxnSp>
          <p:nvCxnSpPr>
            <p:cNvPr id="221" name="Shape 221"/>
            <p:cNvCxnSpPr/>
            <p:nvPr/>
          </p:nvCxnSpPr>
          <p:spPr>
            <a:xfrm>
              <a:off x="4956" y="1392"/>
              <a:ext cx="0" cy="1823"/>
            </a:xfrm>
            <a:prstGeom prst="straightConnector1">
              <a:avLst/>
            </a:prstGeom>
            <a:noFill/>
            <a:ln w="19050" cap="flat">
              <a:solidFill>
                <a:srgbClr val="B2B2B2"/>
              </a:solidFill>
              <a:prstDash val="solid"/>
              <a:round/>
              <a:headEnd type="none" w="med" len="med"/>
              <a:tailEnd type="none" w="med" len="med"/>
            </a:ln>
          </p:spPr>
        </p:cxnSp>
        <p:sp>
          <p:nvSpPr>
            <p:cNvPr id="222" name="Shape 222"/>
            <p:cNvSpPr/>
            <p:nvPr/>
          </p:nvSpPr>
          <p:spPr>
            <a:xfrm>
              <a:off x="2147" y="1473"/>
              <a:ext cx="313" cy="1747"/>
            </a:xfrm>
            <a:prstGeom prst="rect">
              <a:avLst/>
            </a:prstGeom>
            <a:solidFill>
              <a:srgbClr val="B2B2B2"/>
            </a:solidFill>
            <a:ln w="9525" cap="flat">
              <a:solidFill>
                <a:srgbClr val="B2B2B2"/>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223" name="Shape 223"/>
            <p:cNvSpPr/>
            <p:nvPr/>
          </p:nvSpPr>
          <p:spPr>
            <a:xfrm>
              <a:off x="2904" y="1510"/>
              <a:ext cx="313" cy="1704"/>
            </a:xfrm>
            <a:prstGeom prst="rect">
              <a:avLst/>
            </a:prstGeom>
            <a:solidFill>
              <a:srgbClr val="B2B2B2"/>
            </a:solidFill>
            <a:ln w="9525" cap="flat">
              <a:solidFill>
                <a:srgbClr val="B2B2B2"/>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sp>
          <p:nvSpPr>
            <p:cNvPr id="224" name="Shape 224"/>
            <p:cNvSpPr/>
            <p:nvPr/>
          </p:nvSpPr>
          <p:spPr>
            <a:xfrm>
              <a:off x="3666" y="1594"/>
              <a:ext cx="313" cy="1624"/>
            </a:xfrm>
            <a:prstGeom prst="rect">
              <a:avLst/>
            </a:prstGeom>
            <a:solidFill>
              <a:srgbClr val="B2B2B2"/>
            </a:solidFill>
            <a:ln w="9525" cap="flat">
              <a:solidFill>
                <a:srgbClr val="B2B2B2"/>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2000" b="1" i="0" u="none" strike="noStrike" cap="none" baseline="0">
                <a:solidFill>
                  <a:srgbClr val="000000"/>
                </a:solidFill>
                <a:latin typeface="Calibri"/>
                <a:ea typeface="Calibri"/>
                <a:cs typeface="Calibri"/>
                <a:sym typeface="Calibri"/>
              </a:endParaRPr>
            </a:p>
          </p:txBody>
        </p:sp>
      </p:grpSp>
      <p:sp>
        <p:nvSpPr>
          <p:cNvPr id="225" name="Shape 225"/>
          <p:cNvSpPr txBox="1"/>
          <p:nvPr/>
        </p:nvSpPr>
        <p:spPr>
          <a:xfrm>
            <a:off x="76200" y="57150"/>
            <a:ext cx="9023400" cy="800219"/>
          </a:xfrm>
          <a:prstGeom prst="rect">
            <a:avLst/>
          </a:prstGeom>
          <a:noFill/>
          <a:ln>
            <a:noFill/>
          </a:ln>
        </p:spPr>
        <p:txBody>
          <a:bodyPr lIns="0" tIns="0" rIns="0" bIns="0" anchor="t" anchorCtr="0">
            <a:spAutoFit/>
          </a:bodyPr>
          <a:lstStyle/>
          <a:p>
            <a:pPr marL="0" marR="0" lvl="0" indent="0" algn="l" rtl="0">
              <a:spcBef>
                <a:spcPts val="0"/>
              </a:spcBef>
              <a:buSzPct val="25000"/>
              <a:buNone/>
            </a:pPr>
            <a:r>
              <a:rPr lang="en-US" sz="2600" b="1" i="0" u="none" strike="noStrike" cap="none" baseline="0" dirty="0">
                <a:solidFill>
                  <a:srgbClr val="000000"/>
                </a:solidFill>
                <a:latin typeface="Calibri"/>
                <a:ea typeface="Calibri"/>
                <a:cs typeface="Calibri"/>
                <a:sym typeface="Calibri"/>
              </a:rPr>
              <a:t>Early detection methods can identify small tumors </a:t>
            </a:r>
            <a:br>
              <a:rPr lang="en-US" sz="2600" b="1" i="0" u="none" strike="noStrike" cap="none" baseline="0" dirty="0">
                <a:solidFill>
                  <a:srgbClr val="000000"/>
                </a:solidFill>
                <a:latin typeface="Calibri"/>
                <a:ea typeface="Calibri"/>
                <a:cs typeface="Calibri"/>
                <a:sym typeface="Calibri"/>
              </a:rPr>
            </a:br>
            <a:r>
              <a:rPr lang="en-US" sz="2600" b="1" i="0" u="none" strike="noStrike" cap="none" baseline="0" dirty="0">
                <a:solidFill>
                  <a:srgbClr val="000000"/>
                </a:solidFill>
                <a:latin typeface="Calibri"/>
                <a:ea typeface="Calibri"/>
                <a:cs typeface="Calibri"/>
                <a:sym typeface="Calibri"/>
              </a:rPr>
              <a:t>and therefore improve survival rates of patients</a:t>
            </a:r>
          </a:p>
        </p:txBody>
      </p:sp>
      <p:sp>
        <p:nvSpPr>
          <p:cNvPr id="226" name="Shape 226"/>
          <p:cNvSpPr txBox="1"/>
          <p:nvPr/>
        </p:nvSpPr>
        <p:spPr>
          <a:xfrm>
            <a:off x="356420" y="4813687"/>
            <a:ext cx="1350900" cy="230999"/>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400" b="0" i="0" u="none" strike="noStrike" cap="none" baseline="0" dirty="0">
                <a:solidFill>
                  <a:srgbClr val="3F3F3F"/>
                </a:solidFill>
                <a:latin typeface="Calibri"/>
                <a:ea typeface="Calibri"/>
                <a:cs typeface="Calibri"/>
                <a:sym typeface="Calibri"/>
              </a:rPr>
              <a:t>[Lai et al., 2007]</a:t>
            </a:r>
          </a:p>
        </p:txBody>
      </p:sp>
      <p:pic>
        <p:nvPicPr>
          <p:cNvPr id="227" name="Shape 227"/>
          <p:cNvPicPr preferRelativeResize="0"/>
          <p:nvPr/>
        </p:nvPicPr>
        <p:blipFill rotWithShape="1">
          <a:blip r:embed="rId4">
            <a:alphaModFix/>
          </a:blip>
          <a:srcRect r="12500" b="22223"/>
          <a:stretch/>
        </p:blipFill>
        <p:spPr>
          <a:xfrm>
            <a:off x="8305101" y="4662487"/>
            <a:ext cx="838898" cy="480900"/>
          </a:xfrm>
          <a:prstGeom prst="rect">
            <a:avLst/>
          </a:prstGeom>
          <a:noFill/>
          <a:ln>
            <a:noFill/>
          </a:ln>
        </p:spPr>
      </p:pic>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2"/>
                                        </p:tgtEl>
                                        <p:attrNameLst>
                                          <p:attrName>style.visibility</p:attrName>
                                        </p:attrNameLst>
                                      </p:cBhvr>
                                      <p:to>
                                        <p:strVal val="visible"/>
                                      </p:to>
                                    </p:set>
                                    <p:animEffect transition="in" filter="fade">
                                      <p:cBhvr>
                                        <p:cTn id="7" dur="1"/>
                                        <p:tgtEl>
                                          <p:spTgt spid="20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4"/>
                                        </p:tgtEl>
                                        <p:attrNameLst>
                                          <p:attrName>style.visibility</p:attrName>
                                        </p:attrNameLst>
                                      </p:cBhvr>
                                      <p:to>
                                        <p:strVal val="visible"/>
                                      </p:to>
                                    </p:set>
                                    <p:animEffect transition="in" filter="fade">
                                      <p:cBhvr>
                                        <p:cTn id="12" dur="1"/>
                                        <p:tgtEl>
                                          <p:spTgt spid="2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6" name="Shape 236"/>
          <p:cNvSpPr txBox="1">
            <a:spLocks noGrp="1"/>
          </p:cNvSpPr>
          <p:nvPr>
            <p:ph type="title"/>
          </p:nvPr>
        </p:nvSpPr>
        <p:spPr>
          <a:xfrm>
            <a:off x="76200" y="90487"/>
            <a:ext cx="9023400" cy="492443"/>
          </a:xfrm>
          <a:prstGeom prst="rect">
            <a:avLst/>
          </a:prstGeom>
          <a:noFill/>
          <a:ln>
            <a:noFill/>
          </a:ln>
        </p:spPr>
        <p:txBody>
          <a:bodyPr lIns="0" tIns="0" rIns="0" bIns="0" anchor="t" anchorCtr="0">
            <a:spAutoFit/>
          </a:bodyPr>
          <a:lstStyle/>
          <a:p>
            <a:pPr marL="0" marR="0" lvl="0" indent="0" algn="l" rtl="0">
              <a:spcBef>
                <a:spcPts val="0"/>
              </a:spcBef>
              <a:buClr>
                <a:schemeClr val="dk1"/>
              </a:buClr>
              <a:buFont typeface="Calibri"/>
              <a:buNone/>
            </a:pPr>
            <a:endParaRPr b="1" i="0" u="none" strike="noStrike" cap="none" baseline="0" dirty="0">
              <a:solidFill>
                <a:schemeClr val="dk1"/>
              </a:solidFill>
              <a:latin typeface="Calibri"/>
              <a:ea typeface="Calibri"/>
              <a:cs typeface="Calibri"/>
              <a:sym typeface="Calibri"/>
            </a:endParaRPr>
          </a:p>
        </p:txBody>
      </p:sp>
      <p:sp>
        <p:nvSpPr>
          <p:cNvPr id="237" name="Shape 237"/>
          <p:cNvSpPr txBox="1">
            <a:spLocks noGrp="1"/>
          </p:cNvSpPr>
          <p:nvPr>
            <p:ph type="body" idx="1"/>
          </p:nvPr>
        </p:nvSpPr>
        <p:spPr>
          <a:xfrm>
            <a:off x="304800" y="1771650"/>
            <a:ext cx="3505200" cy="369332"/>
          </a:xfrm>
          <a:prstGeom prst="rect">
            <a:avLst/>
          </a:prstGeom>
          <a:noFill/>
          <a:ln>
            <a:noFill/>
          </a:ln>
        </p:spPr>
        <p:txBody>
          <a:bodyPr lIns="0" tIns="0" rIns="0" bIns="0" anchor="t" anchorCtr="0">
            <a:spAutoFit/>
          </a:bodyPr>
          <a:lstStyle/>
          <a:p>
            <a:pPr marL="0" marR="0" lvl="0" indent="0" algn="l" rtl="0">
              <a:spcBef>
                <a:spcPts val="0"/>
              </a:spcBef>
              <a:buClr>
                <a:schemeClr val="dk1"/>
              </a:buClr>
              <a:buFont typeface="Calibri"/>
              <a:buNone/>
            </a:pPr>
            <a:endParaRPr sz="2400" b="1"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4" name="Shape 244"/>
          <p:cNvSpPr/>
          <p:nvPr/>
        </p:nvSpPr>
        <p:spPr>
          <a:xfrm>
            <a:off x="76200" y="1828800"/>
            <a:ext cx="3809999" cy="2267287"/>
          </a:xfrm>
          <a:prstGeom prst="rect">
            <a:avLst/>
          </a:prstGeom>
          <a:noFill/>
          <a:ln>
            <a:noFill/>
          </a:ln>
        </p:spPr>
        <p:txBody>
          <a:bodyPr lIns="63500" tIns="25400" rIns="63500" bIns="25400" anchor="t" anchorCtr="0">
            <a:spAutoFit/>
          </a:bodyPr>
          <a:lstStyle/>
          <a:p>
            <a:pPr marL="0" marR="0" lvl="0" indent="0" algn="l" rtl="0">
              <a:spcBef>
                <a:spcPts val="0"/>
              </a:spcBef>
              <a:buSzPct val="25000"/>
              <a:buNone/>
            </a:pPr>
            <a:r>
              <a:rPr lang="en-US" sz="2400" b="1" i="0" u="none" strike="noStrike" cap="none" baseline="0" dirty="0">
                <a:solidFill>
                  <a:srgbClr val="262626"/>
                </a:solidFill>
                <a:latin typeface="Calibri"/>
                <a:ea typeface="Calibri"/>
                <a:cs typeface="Calibri"/>
                <a:sym typeface="Calibri"/>
              </a:rPr>
              <a:t>Supporting point (no more than two lines)</a:t>
            </a:r>
          </a:p>
          <a:p>
            <a:pPr marL="0" marR="0" lvl="0" indent="0" algn="l" rtl="0">
              <a:spcBef>
                <a:spcPts val="0"/>
              </a:spcBef>
              <a:buNone/>
            </a:pPr>
            <a:endParaRPr sz="2400" b="1" i="0" u="none" strike="noStrike" cap="none" baseline="0" dirty="0">
              <a:solidFill>
                <a:srgbClr val="262626"/>
              </a:solidFill>
              <a:latin typeface="Calibri"/>
              <a:ea typeface="Calibri"/>
              <a:cs typeface="Calibri"/>
              <a:sym typeface="Calibri"/>
            </a:endParaRPr>
          </a:p>
          <a:p>
            <a:pPr marL="0" marR="0" lvl="0" indent="0" algn="l" rtl="0">
              <a:spcBef>
                <a:spcPts val="0"/>
              </a:spcBef>
              <a:buNone/>
            </a:pPr>
            <a:endParaRPr sz="2400" b="1" i="0" u="none" strike="noStrike" cap="none" baseline="0" dirty="0">
              <a:solidFill>
                <a:srgbClr val="262626"/>
              </a:solidFill>
              <a:latin typeface="Calibri"/>
              <a:ea typeface="Calibri"/>
              <a:cs typeface="Calibri"/>
              <a:sym typeface="Calibri"/>
            </a:endParaRPr>
          </a:p>
          <a:p>
            <a:pPr marL="0" marR="0" lvl="0" indent="0" algn="l" rtl="0">
              <a:spcBef>
                <a:spcPts val="0"/>
              </a:spcBef>
              <a:buSzPct val="25000"/>
              <a:buNone/>
            </a:pPr>
            <a:r>
              <a:rPr lang="en-US" sz="2400" b="1" i="0" u="none" strike="noStrike" cap="none" baseline="0" dirty="0">
                <a:solidFill>
                  <a:srgbClr val="262626"/>
                </a:solidFill>
                <a:latin typeface="Calibri"/>
                <a:ea typeface="Calibri"/>
                <a:cs typeface="Calibri"/>
                <a:sym typeface="Calibri"/>
              </a:rPr>
              <a:t>Another supporting point (parallel to the first)</a:t>
            </a:r>
          </a:p>
        </p:txBody>
      </p:sp>
      <p:sp>
        <p:nvSpPr>
          <p:cNvPr id="245" name="Shape 245"/>
          <p:cNvSpPr/>
          <p:nvPr/>
        </p:nvSpPr>
        <p:spPr>
          <a:xfrm>
            <a:off x="4800600" y="1515666"/>
            <a:ext cx="3962399" cy="2409900"/>
          </a:xfrm>
          <a:prstGeom prst="rect">
            <a:avLst/>
          </a:prstGeom>
          <a:solidFill>
            <a:srgbClr val="262626"/>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4800" b="0" i="0" u="none" strike="noStrike" cap="none" baseline="0">
              <a:solidFill>
                <a:srgbClr val="EAEAEA"/>
              </a:solidFill>
              <a:latin typeface="Calibri"/>
              <a:ea typeface="Calibri"/>
              <a:cs typeface="Calibri"/>
              <a:sym typeface="Calibri"/>
            </a:endParaRPr>
          </a:p>
          <a:p>
            <a:pPr marL="0" marR="0" lvl="0" indent="0" algn="ctr" rtl="0">
              <a:spcBef>
                <a:spcPts val="0"/>
              </a:spcBef>
              <a:buSzPct val="25000"/>
              <a:buNone/>
            </a:pPr>
            <a:r>
              <a:rPr lang="en-US" sz="3600" b="0" i="0" u="none" strike="noStrike" cap="none" baseline="0">
                <a:solidFill>
                  <a:srgbClr val="EAEAEA"/>
                </a:solidFill>
                <a:latin typeface="Calibri"/>
                <a:ea typeface="Calibri"/>
                <a:cs typeface="Calibri"/>
                <a:sym typeface="Calibri"/>
              </a:rPr>
              <a:t>Image that supports conclusion</a:t>
            </a:r>
          </a:p>
          <a:p>
            <a:pPr marL="0" marR="0" lvl="0" indent="0" algn="ctr" rtl="0">
              <a:spcBef>
                <a:spcPts val="0"/>
              </a:spcBef>
              <a:buNone/>
            </a:pPr>
            <a:endParaRPr sz="4800" b="0" i="0" u="none" strike="noStrike" cap="none" baseline="0">
              <a:solidFill>
                <a:schemeClr val="dk1"/>
              </a:solidFill>
              <a:latin typeface="Calibri"/>
              <a:ea typeface="Calibri"/>
              <a:cs typeface="Calibri"/>
              <a:sym typeface="Calibri"/>
            </a:endParaRPr>
          </a:p>
        </p:txBody>
      </p:sp>
      <p:sp>
        <p:nvSpPr>
          <p:cNvPr id="246" name="Shape 246"/>
          <p:cNvSpPr txBox="1"/>
          <p:nvPr/>
        </p:nvSpPr>
        <p:spPr>
          <a:xfrm>
            <a:off x="3773487" y="4558903"/>
            <a:ext cx="1616099" cy="3465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400" b="1" i="0" u="none" strike="noStrike" cap="none" baseline="0">
                <a:solidFill>
                  <a:schemeClr val="dk1"/>
                </a:solidFill>
                <a:latin typeface="Calibri"/>
                <a:ea typeface="Calibri"/>
                <a:cs typeface="Calibri"/>
                <a:sym typeface="Calibri"/>
              </a:rPr>
              <a:t>Questions?</a:t>
            </a:r>
          </a:p>
        </p:txBody>
      </p:sp>
      <p:sp>
        <p:nvSpPr>
          <p:cNvPr id="247" name="Shape 247"/>
          <p:cNvSpPr txBox="1"/>
          <p:nvPr/>
        </p:nvSpPr>
        <p:spPr>
          <a:xfrm>
            <a:off x="76200" y="57150"/>
            <a:ext cx="8997900" cy="800219"/>
          </a:xfrm>
          <a:prstGeom prst="rect">
            <a:avLst/>
          </a:prstGeom>
          <a:noFill/>
          <a:ln>
            <a:noFill/>
          </a:ln>
        </p:spPr>
        <p:txBody>
          <a:bodyPr lIns="0" tIns="0" rIns="0" bIns="0" anchor="t" anchorCtr="0">
            <a:spAutoFit/>
          </a:bodyPr>
          <a:lstStyle/>
          <a:p>
            <a:pPr marL="0" marR="0" lvl="0" indent="0" algn="l" rtl="0">
              <a:spcBef>
                <a:spcPts val="0"/>
              </a:spcBef>
              <a:buSzPct val="25000"/>
              <a:buNone/>
            </a:pPr>
            <a:r>
              <a:rPr lang="en-US" sz="2600" b="1" i="0" u="none" strike="noStrike" cap="none" baseline="0" dirty="0">
                <a:solidFill>
                  <a:srgbClr val="000000"/>
                </a:solidFill>
                <a:latin typeface="Calibri"/>
                <a:ea typeface="Calibri"/>
                <a:cs typeface="Calibri"/>
                <a:sym typeface="Calibri"/>
              </a:rPr>
              <a:t>In summary, this sentence headline states the most important assertion of the presentation</a:t>
            </a:r>
          </a:p>
        </p:txBody>
      </p:sp>
      <p:sp>
        <p:nvSpPr>
          <p:cNvPr id="248" name="Shape 248"/>
          <p:cNvSpPr txBox="1"/>
          <p:nvPr/>
        </p:nvSpPr>
        <p:spPr>
          <a:xfrm>
            <a:off x="8077200" y="4686300"/>
            <a:ext cx="936600" cy="350100"/>
          </a:xfrm>
          <a:prstGeom prst="rect">
            <a:avLst/>
          </a:prstGeom>
          <a:solidFill>
            <a:srgbClr val="262626"/>
          </a:solidFill>
          <a:ln w="9525" cap="flat">
            <a:solidFill>
              <a:srgbClr val="000000"/>
            </a:solidFill>
            <a:prstDash val="solid"/>
            <a:miter/>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US" sz="2400" b="0" i="0" u="none" strike="noStrike" cap="none" baseline="0">
                <a:solidFill>
                  <a:schemeClr val="lt1"/>
                </a:solidFill>
                <a:latin typeface="Calibri"/>
                <a:ea typeface="Calibri"/>
                <a:cs typeface="Calibri"/>
                <a:sym typeface="Calibri"/>
              </a:rPr>
              <a:t>Logo</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6"/>
                                        </p:tgtEl>
                                        <p:attrNameLst>
                                          <p:attrName>style.visibility</p:attrName>
                                        </p:attrNameLst>
                                      </p:cBhvr>
                                      <p:to>
                                        <p:strVal val="visible"/>
                                      </p:to>
                                    </p:set>
                                    <p:animEffect transition="in" filter="fade">
                                      <p:cBhvr>
                                        <p:cTn id="7" dur="1"/>
                                        <p:tgtEl>
                                          <p:spTgt spid="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5" name="Shape 255"/>
          <p:cNvSpPr txBox="1"/>
          <p:nvPr/>
        </p:nvSpPr>
        <p:spPr>
          <a:xfrm>
            <a:off x="3906837" y="4689872"/>
            <a:ext cx="1616099" cy="3465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400" b="1" i="0" u="none" strike="noStrike" cap="none" baseline="0">
                <a:solidFill>
                  <a:schemeClr val="dk1"/>
                </a:solidFill>
                <a:latin typeface="Calibri"/>
                <a:ea typeface="Calibri"/>
                <a:cs typeface="Calibri"/>
                <a:sym typeface="Calibri"/>
              </a:rPr>
              <a:t>Questions?</a:t>
            </a:r>
          </a:p>
        </p:txBody>
      </p:sp>
      <p:sp>
        <p:nvSpPr>
          <p:cNvPr id="256" name="Shape 256"/>
          <p:cNvSpPr/>
          <p:nvPr/>
        </p:nvSpPr>
        <p:spPr>
          <a:xfrm>
            <a:off x="76200" y="1885950"/>
            <a:ext cx="4495800" cy="605294"/>
          </a:xfrm>
          <a:prstGeom prst="rect">
            <a:avLst/>
          </a:prstGeom>
          <a:noFill/>
          <a:ln>
            <a:noFill/>
          </a:ln>
        </p:spPr>
        <p:txBody>
          <a:bodyPr lIns="63500" tIns="25400" rIns="63500" bIns="25400" anchor="t" anchorCtr="0">
            <a:spAutoFit/>
          </a:bodyPr>
          <a:lstStyle/>
          <a:p>
            <a:pPr marL="0" marR="0" lvl="0" indent="0" algn="l" rtl="0">
              <a:spcBef>
                <a:spcPts val="0"/>
              </a:spcBef>
              <a:buSzPct val="25000"/>
              <a:buNone/>
            </a:pPr>
            <a:r>
              <a:rPr lang="en-US" sz="1800" b="1" i="0" u="none" strike="noStrike" cap="none" baseline="0" dirty="0">
                <a:solidFill>
                  <a:srgbClr val="262626"/>
                </a:solidFill>
                <a:latin typeface="Calibri"/>
                <a:ea typeface="Calibri"/>
                <a:cs typeface="Calibri"/>
                <a:sym typeface="Calibri"/>
              </a:rPr>
              <a:t>Wires not harnessed to prevent </a:t>
            </a:r>
            <a:br>
              <a:rPr lang="en-US" sz="1800" b="1" i="0" u="none" strike="noStrike" cap="none" baseline="0" dirty="0">
                <a:solidFill>
                  <a:srgbClr val="262626"/>
                </a:solidFill>
                <a:latin typeface="Calibri"/>
                <a:ea typeface="Calibri"/>
                <a:cs typeface="Calibri"/>
                <a:sym typeface="Calibri"/>
              </a:rPr>
            </a:br>
            <a:r>
              <a:rPr lang="en-US" sz="1800" b="1" i="0" u="none" strike="noStrike" cap="none" baseline="0" dirty="0">
                <a:solidFill>
                  <a:srgbClr val="262626"/>
                </a:solidFill>
                <a:latin typeface="Calibri"/>
                <a:ea typeface="Calibri"/>
                <a:cs typeface="Calibri"/>
                <a:sym typeface="Calibri"/>
              </a:rPr>
              <a:t>contact with housing</a:t>
            </a:r>
          </a:p>
        </p:txBody>
      </p:sp>
      <p:grpSp>
        <p:nvGrpSpPr>
          <p:cNvPr id="257" name="Shape 257"/>
          <p:cNvGrpSpPr/>
          <p:nvPr/>
        </p:nvGrpSpPr>
        <p:grpSpPr>
          <a:xfrm>
            <a:off x="109537" y="2627708"/>
            <a:ext cx="3929061" cy="1082277"/>
            <a:chOff x="47" y="2062"/>
            <a:chExt cx="2474" cy="909"/>
          </a:xfrm>
        </p:grpSpPr>
        <p:sp>
          <p:nvSpPr>
            <p:cNvPr id="258" name="Shape 258"/>
            <p:cNvSpPr/>
            <p:nvPr/>
          </p:nvSpPr>
          <p:spPr>
            <a:xfrm>
              <a:off x="47" y="2463"/>
              <a:ext cx="2474" cy="508"/>
            </a:xfrm>
            <a:prstGeom prst="rect">
              <a:avLst/>
            </a:prstGeom>
            <a:noFill/>
            <a:ln>
              <a:noFill/>
            </a:ln>
          </p:spPr>
          <p:txBody>
            <a:bodyPr lIns="63500" tIns="25400" rIns="63500" bIns="25400" anchor="t" anchorCtr="0">
              <a:spAutoFit/>
            </a:bodyPr>
            <a:lstStyle/>
            <a:p>
              <a:pPr marL="0" marR="0" lvl="0" indent="0" algn="l" rtl="0">
                <a:spcBef>
                  <a:spcPts val="0"/>
                </a:spcBef>
                <a:buSzPct val="25000"/>
                <a:buNone/>
              </a:pPr>
              <a:r>
                <a:rPr lang="en-US" sz="1800" b="1" i="0" u="none" strike="noStrike" cap="none" baseline="0" dirty="0">
                  <a:solidFill>
                    <a:srgbClr val="262626"/>
                  </a:solidFill>
                  <a:latin typeface="Calibri"/>
                  <a:ea typeface="Calibri"/>
                  <a:cs typeface="Calibri"/>
                  <a:sym typeface="Calibri"/>
                </a:rPr>
                <a:t>Short circuit to ground created </a:t>
              </a:r>
              <a:br>
                <a:rPr lang="en-US" sz="1800" b="1" i="0" u="none" strike="noStrike" cap="none" baseline="0" dirty="0">
                  <a:solidFill>
                    <a:srgbClr val="262626"/>
                  </a:solidFill>
                  <a:latin typeface="Calibri"/>
                  <a:ea typeface="Calibri"/>
                  <a:cs typeface="Calibri"/>
                  <a:sym typeface="Calibri"/>
                </a:rPr>
              </a:br>
              <a:r>
                <a:rPr lang="en-US" sz="1800" b="1" i="0" u="none" strike="noStrike" cap="none" baseline="0" dirty="0">
                  <a:solidFill>
                    <a:srgbClr val="262626"/>
                  </a:solidFill>
                  <a:latin typeface="Calibri"/>
                  <a:ea typeface="Calibri"/>
                  <a:cs typeface="Calibri"/>
                  <a:sym typeface="Calibri"/>
                </a:rPr>
                <a:t>where wire contacted housing</a:t>
              </a:r>
            </a:p>
          </p:txBody>
        </p:sp>
        <p:sp>
          <p:nvSpPr>
            <p:cNvPr id="259" name="Shape 259"/>
            <p:cNvSpPr/>
            <p:nvPr/>
          </p:nvSpPr>
          <p:spPr>
            <a:xfrm>
              <a:off x="959" y="2062"/>
              <a:ext cx="166" cy="256"/>
            </a:xfrm>
            <a:prstGeom prst="downArrow">
              <a:avLst>
                <a:gd name="adj1" fmla="val 50000"/>
                <a:gd name="adj2" fmla="val 30218"/>
              </a:avLst>
            </a:prstGeom>
            <a:solidFill>
              <a:srgbClr val="262626"/>
            </a:solidFill>
            <a:ln>
              <a:noFill/>
            </a:ln>
          </p:spPr>
          <p:txBody>
            <a:bodyPr lIns="91425" tIns="45700" rIns="91425" bIns="45700" anchor="ctr" anchorCtr="0">
              <a:noAutofit/>
            </a:bodyPr>
            <a:lstStyle/>
            <a:p>
              <a:pPr marL="0" marR="0" lvl="0" indent="0" algn="l" rtl="0">
                <a:spcBef>
                  <a:spcPts val="0"/>
                </a:spcBef>
                <a:buNone/>
              </a:pPr>
              <a:endParaRPr sz="1800" b="1" i="0" u="none" strike="noStrike" cap="none" baseline="0">
                <a:solidFill>
                  <a:srgbClr val="262626"/>
                </a:solidFill>
                <a:latin typeface="Calibri"/>
                <a:ea typeface="Calibri"/>
                <a:cs typeface="Calibri"/>
                <a:sym typeface="Calibri"/>
              </a:endParaRPr>
            </a:p>
          </p:txBody>
        </p:sp>
      </p:grpSp>
      <p:pic>
        <p:nvPicPr>
          <p:cNvPr id="260" name="Shape 260"/>
          <p:cNvPicPr preferRelativeResize="0"/>
          <p:nvPr/>
        </p:nvPicPr>
        <p:blipFill rotWithShape="1">
          <a:blip r:embed="rId3">
            <a:alphaModFix/>
          </a:blip>
          <a:srcRect/>
          <a:stretch/>
        </p:blipFill>
        <p:spPr>
          <a:xfrm>
            <a:off x="4566449" y="1437159"/>
            <a:ext cx="4285925" cy="2685899"/>
          </a:xfrm>
          <a:prstGeom prst="rect">
            <a:avLst/>
          </a:prstGeom>
          <a:noFill/>
          <a:ln>
            <a:noFill/>
          </a:ln>
        </p:spPr>
      </p:pic>
      <p:sp>
        <p:nvSpPr>
          <p:cNvPr id="261" name="Shape 261"/>
          <p:cNvSpPr txBox="1"/>
          <p:nvPr/>
        </p:nvSpPr>
        <p:spPr>
          <a:xfrm>
            <a:off x="136525" y="8334"/>
            <a:ext cx="184200" cy="2976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262" name="Shape 262"/>
          <p:cNvSpPr txBox="1"/>
          <p:nvPr/>
        </p:nvSpPr>
        <p:spPr>
          <a:xfrm>
            <a:off x="76200" y="90487"/>
            <a:ext cx="8980499" cy="800219"/>
          </a:xfrm>
          <a:prstGeom prst="rect">
            <a:avLst/>
          </a:prstGeom>
          <a:noFill/>
          <a:ln>
            <a:noFill/>
          </a:ln>
        </p:spPr>
        <p:txBody>
          <a:bodyPr lIns="0" tIns="0" rIns="0" bIns="0" anchor="t" anchorCtr="0">
            <a:spAutoFit/>
          </a:bodyPr>
          <a:lstStyle/>
          <a:p>
            <a:pPr marL="0" marR="0" lvl="0" indent="0" algn="l" rtl="0">
              <a:spcBef>
                <a:spcPts val="0"/>
              </a:spcBef>
              <a:buSzPct val="25000"/>
              <a:buNone/>
            </a:pPr>
            <a:r>
              <a:rPr lang="en-US" sz="2600" b="1" i="0" u="none" strike="noStrike" cap="none" baseline="0" dirty="0">
                <a:solidFill>
                  <a:srgbClr val="000000"/>
                </a:solidFill>
                <a:latin typeface="Calibri"/>
                <a:ea typeface="Calibri"/>
                <a:cs typeface="Calibri"/>
                <a:sym typeface="Calibri"/>
              </a:rPr>
              <a:t>In summary, the detector failed because of a short-circuit created by the abrasion of wire insulation</a:t>
            </a:r>
          </a:p>
        </p:txBody>
      </p:sp>
      <p:pic>
        <p:nvPicPr>
          <p:cNvPr id="263" name="Shape 263"/>
          <p:cNvPicPr preferRelativeResize="0"/>
          <p:nvPr/>
        </p:nvPicPr>
        <p:blipFill rotWithShape="1">
          <a:blip r:embed="rId4">
            <a:alphaModFix/>
          </a:blip>
          <a:srcRect/>
          <a:stretch/>
        </p:blipFill>
        <p:spPr>
          <a:xfrm>
            <a:off x="7239698" y="4629150"/>
            <a:ext cx="1904301" cy="514199"/>
          </a:xfrm>
          <a:prstGeom prst="rect">
            <a:avLst/>
          </a:prstGeom>
          <a:noFill/>
          <a:ln>
            <a:noFill/>
          </a:ln>
        </p:spPr>
      </p:pic>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7"/>
                                        </p:tgtEl>
                                        <p:attrNameLst>
                                          <p:attrName>style.visibility</p:attrName>
                                        </p:attrNameLst>
                                      </p:cBhvr>
                                      <p:to>
                                        <p:strVal val="visible"/>
                                      </p:to>
                                    </p:set>
                                    <p:animEffect transition="in" filter="fade">
                                      <p:cBhvr>
                                        <p:cTn id="7" dur="1"/>
                                        <p:tgtEl>
                                          <p:spTgt spid="25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5"/>
                                        </p:tgtEl>
                                        <p:attrNameLst>
                                          <p:attrName>style.visibility</p:attrName>
                                        </p:attrNameLst>
                                      </p:cBhvr>
                                      <p:to>
                                        <p:strVal val="visible"/>
                                      </p:to>
                                    </p:set>
                                    <p:animEffect transition="in" filter="fade">
                                      <p:cBhvr>
                                        <p:cTn id="12" dur="1"/>
                                        <p:tgtEl>
                                          <p:spTgt spid="2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US"/>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517526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Shape 32"/>
          <p:cNvSpPr txBox="1"/>
          <p:nvPr/>
        </p:nvSpPr>
        <p:spPr>
          <a:xfrm>
            <a:off x="106363" y="1885950"/>
            <a:ext cx="3563999" cy="1742999"/>
          </a:xfrm>
          <a:prstGeom prst="rect">
            <a:avLst/>
          </a:prstGeom>
          <a:noFill/>
          <a:ln>
            <a:noFill/>
          </a:ln>
        </p:spPr>
        <p:txBody>
          <a:bodyPr lIns="91425" tIns="45700" rIns="91425" bIns="45700" anchor="t" anchorCtr="0">
            <a:noAutofit/>
          </a:bodyPr>
          <a:lstStyle/>
          <a:p>
            <a:pPr marL="225425" marR="0" lvl="0" indent="-225425" algn="l" rtl="0">
              <a:spcBef>
                <a:spcPts val="0"/>
              </a:spcBef>
              <a:buSzPct val="25000"/>
              <a:buNone/>
            </a:pPr>
            <a:r>
              <a:rPr lang="en-US" sz="2000" b="1" i="0" u="none" strike="noStrike" cap="none" baseline="0">
                <a:solidFill>
                  <a:srgbClr val="262626"/>
                </a:solidFill>
                <a:latin typeface="Calibri"/>
                <a:ea typeface="Calibri"/>
                <a:cs typeface="Calibri"/>
                <a:sym typeface="Calibri"/>
              </a:rPr>
              <a:t>Katrine Aspmo</a:t>
            </a:r>
          </a:p>
          <a:p>
            <a:pPr marL="225425" marR="0" lvl="0" indent="-225425" algn="l" rtl="0">
              <a:spcBef>
                <a:spcPts val="0"/>
              </a:spcBef>
              <a:buSzPct val="25000"/>
              <a:buNone/>
            </a:pPr>
            <a:r>
              <a:rPr lang="en-US" sz="2000" b="1" i="0" u="none" strike="noStrike" cap="none" baseline="0">
                <a:solidFill>
                  <a:srgbClr val="262626"/>
                </a:solidFill>
                <a:latin typeface="Calibri"/>
                <a:ea typeface="Calibri"/>
                <a:cs typeface="Calibri"/>
                <a:sym typeface="Calibri"/>
              </a:rPr>
              <a:t>Torunn Berg</a:t>
            </a:r>
          </a:p>
          <a:p>
            <a:pPr marL="225425" marR="0" lvl="0" indent="-225425" algn="l" rtl="0">
              <a:spcBef>
                <a:spcPts val="0"/>
              </a:spcBef>
              <a:buSzPct val="25000"/>
              <a:buNone/>
            </a:pPr>
            <a:r>
              <a:rPr lang="en-US" sz="1600" b="1" i="0" u="none" strike="noStrike" cap="none" baseline="0">
                <a:solidFill>
                  <a:srgbClr val="262626"/>
                </a:solidFill>
                <a:latin typeface="Calibri"/>
                <a:ea typeface="Calibri"/>
                <a:cs typeface="Calibri"/>
                <a:sym typeface="Calibri"/>
              </a:rPr>
              <a:t>Norwegian Institute for Air Research</a:t>
            </a:r>
            <a:r>
              <a:rPr lang="en-US" sz="1700" b="1" i="0" u="none" strike="noStrike" cap="none" baseline="0">
                <a:solidFill>
                  <a:srgbClr val="262626"/>
                </a:solidFill>
                <a:latin typeface="Calibri"/>
                <a:ea typeface="Calibri"/>
                <a:cs typeface="Calibri"/>
                <a:sym typeface="Calibri"/>
              </a:rPr>
              <a:t> </a:t>
            </a:r>
          </a:p>
          <a:p>
            <a:pPr marL="225425" marR="0" lvl="0" indent="-225425" algn="l" rtl="0">
              <a:spcBef>
                <a:spcPts val="0"/>
              </a:spcBef>
              <a:buNone/>
            </a:pPr>
            <a:endParaRPr sz="1800" b="1" i="0" u="none" strike="noStrike" cap="none" baseline="0">
              <a:solidFill>
                <a:srgbClr val="262626"/>
              </a:solidFill>
              <a:latin typeface="Calibri"/>
              <a:ea typeface="Calibri"/>
              <a:cs typeface="Calibri"/>
              <a:sym typeface="Calibri"/>
            </a:endParaRPr>
          </a:p>
          <a:p>
            <a:pPr marL="225425" marR="0" lvl="0" indent="-225425" algn="l" rtl="0">
              <a:spcBef>
                <a:spcPts val="0"/>
              </a:spcBef>
              <a:buSzPct val="25000"/>
              <a:buNone/>
            </a:pPr>
            <a:r>
              <a:rPr lang="en-US" sz="2000" b="1" i="0" u="none" strike="noStrike" cap="none" baseline="0">
                <a:solidFill>
                  <a:srgbClr val="262626"/>
                </a:solidFill>
                <a:latin typeface="Calibri"/>
                <a:ea typeface="Calibri"/>
                <a:cs typeface="Calibri"/>
                <a:sym typeface="Calibri"/>
              </a:rPr>
              <a:t>Grethe Wibetoe</a:t>
            </a:r>
          </a:p>
          <a:p>
            <a:pPr marL="225425" marR="0" lvl="0" indent="-225425" algn="l" rtl="0">
              <a:spcBef>
                <a:spcPts val="0"/>
              </a:spcBef>
              <a:buSzPct val="25000"/>
              <a:buNone/>
            </a:pPr>
            <a:r>
              <a:rPr lang="en-US" sz="1600" b="1" i="0" u="none" strike="noStrike" cap="none" baseline="0">
                <a:solidFill>
                  <a:srgbClr val="262626"/>
                </a:solidFill>
                <a:latin typeface="Calibri"/>
                <a:ea typeface="Calibri"/>
                <a:cs typeface="Calibri"/>
                <a:sym typeface="Calibri"/>
              </a:rPr>
              <a:t>University of Oslo, Dept. of Chemistry</a:t>
            </a:r>
          </a:p>
          <a:p>
            <a:pPr marL="225425" marR="0" lvl="0" indent="-225425" algn="l" rtl="0">
              <a:spcBef>
                <a:spcPts val="0"/>
              </a:spcBef>
              <a:buNone/>
            </a:pPr>
            <a:endParaRPr sz="1800" b="1" i="0" u="none" strike="noStrike" cap="none" baseline="0">
              <a:solidFill>
                <a:srgbClr val="262626"/>
              </a:solidFill>
              <a:latin typeface="Calibri"/>
              <a:ea typeface="Calibri"/>
              <a:cs typeface="Calibri"/>
              <a:sym typeface="Calibri"/>
            </a:endParaRPr>
          </a:p>
          <a:p>
            <a:pPr marL="225425" marR="0" lvl="0" indent="-225425" algn="l" rtl="0">
              <a:spcBef>
                <a:spcPts val="0"/>
              </a:spcBef>
              <a:buSzPct val="25000"/>
              <a:buNone/>
            </a:pPr>
            <a:r>
              <a:rPr lang="en-US" sz="1600" b="1" i="0" u="none" strike="noStrike" cap="none" baseline="0">
                <a:solidFill>
                  <a:srgbClr val="262626"/>
                </a:solidFill>
                <a:latin typeface="Calibri"/>
                <a:ea typeface="Calibri"/>
                <a:cs typeface="Calibri"/>
                <a:sym typeface="Calibri"/>
              </a:rPr>
              <a:t>16 June 2004</a:t>
            </a:r>
          </a:p>
        </p:txBody>
      </p:sp>
      <p:pic>
        <p:nvPicPr>
          <p:cNvPr id="33" name="Shape 33"/>
          <p:cNvPicPr preferRelativeResize="0"/>
          <p:nvPr/>
        </p:nvPicPr>
        <p:blipFill rotWithShape="1">
          <a:blip r:embed="rId3">
            <a:alphaModFix/>
          </a:blip>
          <a:srcRect/>
          <a:stretch/>
        </p:blipFill>
        <p:spPr>
          <a:xfrm>
            <a:off x="179388" y="4462462"/>
            <a:ext cx="642900" cy="608400"/>
          </a:xfrm>
          <a:prstGeom prst="rect">
            <a:avLst/>
          </a:prstGeom>
          <a:noFill/>
          <a:ln>
            <a:noFill/>
          </a:ln>
        </p:spPr>
      </p:pic>
      <p:pic>
        <p:nvPicPr>
          <p:cNvPr id="34" name="Shape 34"/>
          <p:cNvPicPr preferRelativeResize="0"/>
          <p:nvPr/>
        </p:nvPicPr>
        <p:blipFill rotWithShape="1">
          <a:blip r:embed="rId4">
            <a:alphaModFix/>
          </a:blip>
          <a:srcRect l="13936" t="16127" r="17612" b="12577"/>
          <a:stretch/>
        </p:blipFill>
        <p:spPr>
          <a:xfrm>
            <a:off x="946150" y="4454128"/>
            <a:ext cx="445499" cy="450000"/>
          </a:xfrm>
          <a:prstGeom prst="rect">
            <a:avLst/>
          </a:prstGeom>
          <a:noFill/>
          <a:ln>
            <a:noFill/>
          </a:ln>
        </p:spPr>
      </p:pic>
      <p:sp>
        <p:nvSpPr>
          <p:cNvPr id="35" name="Shape 35"/>
          <p:cNvSpPr txBox="1"/>
          <p:nvPr/>
        </p:nvSpPr>
        <p:spPr>
          <a:xfrm>
            <a:off x="50800" y="36909"/>
            <a:ext cx="9047100" cy="1107996"/>
          </a:xfrm>
          <a:prstGeom prst="rect">
            <a:avLst/>
          </a:prstGeom>
          <a:noFill/>
          <a:ln>
            <a:noFill/>
          </a:ln>
        </p:spPr>
        <p:txBody>
          <a:bodyPr lIns="0" tIns="0" rIns="0" bIns="0" anchor="t" anchorCtr="0">
            <a:spAutoFit/>
          </a:bodyPr>
          <a:lstStyle>
            <a:defPPr marR="0" algn="l" rtl="0">
              <a:lnSpc>
                <a:spcPct val="100000"/>
              </a:lnSpc>
              <a:spcBef>
                <a:spcPts val="0"/>
              </a:spcBef>
              <a:spcAft>
                <a:spcPts val="0"/>
              </a:spcAft>
            </a:defPPr>
            <a:lvl1pPr marL="0" lvl="0" indent="0">
              <a:buSzPct val="25000"/>
              <a:defRPr sz="3200" b="1">
                <a:latin typeface="Calibri"/>
                <a:ea typeface="Calibri"/>
                <a:cs typeface="Calibri"/>
              </a:defRPr>
            </a:lvl1pPr>
          </a:lstStyle>
          <a:p>
            <a:r>
              <a:rPr lang="en-US" sz="3600" dirty="0">
                <a:sym typeface="Calibri"/>
              </a:rPr>
              <a:t>Atmospheric Mercury Depletion Events </a:t>
            </a:r>
            <a:br>
              <a:rPr lang="en-US" sz="3600" dirty="0">
                <a:sym typeface="Calibri"/>
              </a:rPr>
            </a:br>
            <a:r>
              <a:rPr lang="en-US" sz="3600" dirty="0">
                <a:sym typeface="Calibri"/>
              </a:rPr>
              <a:t>in Polar Regions during Arctic Spring</a:t>
            </a:r>
          </a:p>
        </p:txBody>
      </p:sp>
      <p:pic>
        <p:nvPicPr>
          <p:cNvPr id="36" name="Shape 36"/>
          <p:cNvPicPr preferRelativeResize="0"/>
          <p:nvPr/>
        </p:nvPicPr>
        <p:blipFill rotWithShape="1">
          <a:blip r:embed="rId5">
            <a:alphaModFix/>
          </a:blip>
          <a:srcRect/>
          <a:stretch/>
        </p:blipFill>
        <p:spPr>
          <a:xfrm>
            <a:off x="4072971" y="1472595"/>
            <a:ext cx="4920027" cy="3141000"/>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3" name="Shape 43"/>
          <p:cNvSpPr/>
          <p:nvPr/>
        </p:nvSpPr>
        <p:spPr>
          <a:xfrm>
            <a:off x="3074988" y="1420416"/>
            <a:ext cx="1192199" cy="420628"/>
          </a:xfrm>
          <a:prstGeom prst="rect">
            <a:avLst/>
          </a:prstGeom>
          <a:noFill/>
          <a:ln>
            <a:noFill/>
          </a:ln>
        </p:spPr>
        <p:txBody>
          <a:bodyPr lIns="63500" tIns="25400" rIns="63500" bIns="25400" anchor="t" anchorCtr="0">
            <a:spAutoFit/>
          </a:bodyPr>
          <a:lstStyle/>
          <a:p>
            <a:pPr marL="0" marR="0" lvl="0" indent="0" algn="l" rtl="0">
              <a:spcBef>
                <a:spcPts val="0"/>
              </a:spcBef>
              <a:buSzPct val="25000"/>
              <a:buNone/>
            </a:pPr>
            <a:r>
              <a:rPr lang="en-US" sz="2400" b="1" i="0" u="none" strike="noStrike" cap="none" baseline="0" dirty="0">
                <a:solidFill>
                  <a:srgbClr val="262626"/>
                </a:solidFill>
                <a:latin typeface="Calibri"/>
                <a:ea typeface="Calibri"/>
                <a:cs typeface="Calibri"/>
                <a:sym typeface="Calibri"/>
              </a:rPr>
              <a:t>Topic 1</a:t>
            </a:r>
          </a:p>
        </p:txBody>
      </p:sp>
      <p:sp>
        <p:nvSpPr>
          <p:cNvPr id="44" name="Shape 44"/>
          <p:cNvSpPr/>
          <p:nvPr/>
        </p:nvSpPr>
        <p:spPr>
          <a:xfrm>
            <a:off x="228600" y="1229916"/>
            <a:ext cx="2666999" cy="715499"/>
          </a:xfrm>
          <a:prstGeom prst="rect">
            <a:avLst/>
          </a:prstGeom>
          <a:solidFill>
            <a:srgbClr val="262626"/>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2400" b="1" i="0" u="none" strike="noStrike" cap="none" baseline="0">
                <a:solidFill>
                  <a:srgbClr val="EAEAEA"/>
                </a:solidFill>
                <a:latin typeface="Calibri"/>
                <a:ea typeface="Calibri"/>
                <a:cs typeface="Calibri"/>
                <a:sym typeface="Calibri"/>
              </a:rPr>
              <a:t>Image for</a:t>
            </a:r>
          </a:p>
          <a:p>
            <a:pPr marL="0" marR="0" lvl="0" indent="0" algn="ctr" rtl="0">
              <a:spcBef>
                <a:spcPts val="0"/>
              </a:spcBef>
              <a:buSzPct val="25000"/>
              <a:buNone/>
            </a:pPr>
            <a:r>
              <a:rPr lang="en-US" sz="2400" b="1" i="0" u="none" strike="noStrike" cap="none" baseline="0">
                <a:solidFill>
                  <a:srgbClr val="EAEAEA"/>
                </a:solidFill>
                <a:latin typeface="Calibri"/>
                <a:ea typeface="Calibri"/>
                <a:cs typeface="Calibri"/>
                <a:sym typeface="Calibri"/>
              </a:rPr>
              <a:t>Topic 1</a:t>
            </a:r>
          </a:p>
        </p:txBody>
      </p:sp>
      <p:sp>
        <p:nvSpPr>
          <p:cNvPr id="45" name="Shape 45"/>
          <p:cNvSpPr/>
          <p:nvPr/>
        </p:nvSpPr>
        <p:spPr>
          <a:xfrm>
            <a:off x="4713287" y="2870597"/>
            <a:ext cx="1192199" cy="420628"/>
          </a:xfrm>
          <a:prstGeom prst="rect">
            <a:avLst/>
          </a:prstGeom>
          <a:noFill/>
          <a:ln>
            <a:noFill/>
          </a:ln>
        </p:spPr>
        <p:txBody>
          <a:bodyPr lIns="63500" tIns="25400" rIns="63500" bIns="25400" anchor="t" anchorCtr="0">
            <a:spAutoFit/>
          </a:bodyPr>
          <a:lstStyle/>
          <a:p>
            <a:pPr marL="0" marR="0" lvl="0" indent="0" algn="l" rtl="0">
              <a:spcBef>
                <a:spcPts val="0"/>
              </a:spcBef>
              <a:buSzPct val="25000"/>
              <a:buNone/>
            </a:pPr>
            <a:r>
              <a:rPr lang="en-US" sz="2400" b="1" i="0" u="none" strike="noStrike" cap="none" baseline="0">
                <a:solidFill>
                  <a:srgbClr val="262626"/>
                </a:solidFill>
                <a:latin typeface="Calibri"/>
                <a:ea typeface="Calibri"/>
                <a:cs typeface="Calibri"/>
                <a:sym typeface="Calibri"/>
              </a:rPr>
              <a:t>Topic 2</a:t>
            </a:r>
          </a:p>
        </p:txBody>
      </p:sp>
      <p:sp>
        <p:nvSpPr>
          <p:cNvPr id="46" name="Shape 46"/>
          <p:cNvSpPr/>
          <p:nvPr/>
        </p:nvSpPr>
        <p:spPr>
          <a:xfrm>
            <a:off x="1665288" y="2680097"/>
            <a:ext cx="2666999" cy="715499"/>
          </a:xfrm>
          <a:prstGeom prst="rect">
            <a:avLst/>
          </a:prstGeom>
          <a:solidFill>
            <a:srgbClr val="262626"/>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2400" b="1" i="0" u="none" strike="noStrike" cap="none" baseline="0">
                <a:solidFill>
                  <a:srgbClr val="EAEAEA"/>
                </a:solidFill>
                <a:latin typeface="Calibri"/>
                <a:ea typeface="Calibri"/>
                <a:cs typeface="Calibri"/>
                <a:sym typeface="Calibri"/>
              </a:rPr>
              <a:t>Image for</a:t>
            </a:r>
          </a:p>
          <a:p>
            <a:pPr marL="0" marR="0" lvl="0" indent="0" algn="ctr" rtl="0">
              <a:spcBef>
                <a:spcPts val="0"/>
              </a:spcBef>
              <a:buSzPct val="25000"/>
              <a:buNone/>
            </a:pPr>
            <a:r>
              <a:rPr lang="en-US" sz="2400" b="1" i="0" u="none" strike="noStrike" cap="none" baseline="0">
                <a:solidFill>
                  <a:srgbClr val="EAEAEA"/>
                </a:solidFill>
                <a:latin typeface="Calibri"/>
                <a:ea typeface="Calibri"/>
                <a:cs typeface="Calibri"/>
                <a:sym typeface="Calibri"/>
              </a:rPr>
              <a:t>Topic 2</a:t>
            </a:r>
          </a:p>
        </p:txBody>
      </p:sp>
      <p:sp>
        <p:nvSpPr>
          <p:cNvPr id="47" name="Shape 47"/>
          <p:cNvSpPr/>
          <p:nvPr/>
        </p:nvSpPr>
        <p:spPr>
          <a:xfrm>
            <a:off x="6275387" y="4329112"/>
            <a:ext cx="1192199" cy="420628"/>
          </a:xfrm>
          <a:prstGeom prst="rect">
            <a:avLst/>
          </a:prstGeom>
          <a:noFill/>
          <a:ln>
            <a:noFill/>
          </a:ln>
        </p:spPr>
        <p:txBody>
          <a:bodyPr lIns="63500" tIns="25400" rIns="63500" bIns="25400" anchor="t" anchorCtr="0">
            <a:spAutoFit/>
          </a:bodyPr>
          <a:lstStyle/>
          <a:p>
            <a:pPr marL="0" marR="0" lvl="0" indent="0" algn="l" rtl="0">
              <a:spcBef>
                <a:spcPts val="0"/>
              </a:spcBef>
              <a:buSzPct val="25000"/>
              <a:buNone/>
            </a:pPr>
            <a:r>
              <a:rPr lang="en-US" sz="2400" b="1" i="0" u="none" strike="noStrike" cap="none" baseline="0">
                <a:solidFill>
                  <a:srgbClr val="262626"/>
                </a:solidFill>
                <a:latin typeface="Calibri"/>
                <a:ea typeface="Calibri"/>
                <a:cs typeface="Calibri"/>
                <a:sym typeface="Calibri"/>
              </a:rPr>
              <a:t>Topic 3</a:t>
            </a:r>
          </a:p>
        </p:txBody>
      </p:sp>
      <p:sp>
        <p:nvSpPr>
          <p:cNvPr id="48" name="Shape 48"/>
          <p:cNvSpPr/>
          <p:nvPr/>
        </p:nvSpPr>
        <p:spPr>
          <a:xfrm>
            <a:off x="3302000" y="4118372"/>
            <a:ext cx="2666999" cy="716700"/>
          </a:xfrm>
          <a:prstGeom prst="rect">
            <a:avLst/>
          </a:prstGeom>
          <a:solidFill>
            <a:srgbClr val="262626"/>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2400" b="1" i="0" u="none" strike="noStrike" cap="none" baseline="0">
                <a:solidFill>
                  <a:srgbClr val="EAEAEA"/>
                </a:solidFill>
                <a:latin typeface="Calibri"/>
                <a:ea typeface="Calibri"/>
                <a:cs typeface="Calibri"/>
                <a:sym typeface="Calibri"/>
              </a:rPr>
              <a:t>Image for</a:t>
            </a:r>
          </a:p>
          <a:p>
            <a:pPr marL="0" marR="0" lvl="0" indent="0" algn="ctr" rtl="0">
              <a:spcBef>
                <a:spcPts val="0"/>
              </a:spcBef>
              <a:buSzPct val="25000"/>
              <a:buNone/>
            </a:pPr>
            <a:r>
              <a:rPr lang="en-US" sz="2400" b="1" i="0" u="none" strike="noStrike" cap="none" baseline="0">
                <a:solidFill>
                  <a:srgbClr val="EAEAEA"/>
                </a:solidFill>
                <a:latin typeface="Calibri"/>
                <a:ea typeface="Calibri"/>
                <a:cs typeface="Calibri"/>
                <a:sym typeface="Calibri"/>
              </a:rPr>
              <a:t>Topic 3</a:t>
            </a:r>
          </a:p>
        </p:txBody>
      </p:sp>
      <p:sp>
        <p:nvSpPr>
          <p:cNvPr id="49" name="Shape 49"/>
          <p:cNvSpPr txBox="1"/>
          <p:nvPr/>
        </p:nvSpPr>
        <p:spPr>
          <a:xfrm>
            <a:off x="76200" y="57150"/>
            <a:ext cx="9029700" cy="800219"/>
          </a:xfrm>
          <a:prstGeom prst="rect">
            <a:avLst/>
          </a:prstGeom>
          <a:noFill/>
          <a:ln>
            <a:noFill/>
          </a:ln>
        </p:spPr>
        <p:txBody>
          <a:bodyPr lIns="0" tIns="0" rIns="0" bIns="0" anchor="t" anchorCtr="0">
            <a:spAutoFit/>
          </a:bodyPr>
          <a:lstStyle/>
          <a:p>
            <a:pPr marL="0" marR="0" lvl="0" indent="0" algn="l" rtl="0">
              <a:spcBef>
                <a:spcPts val="0"/>
              </a:spcBef>
              <a:buSzPct val="25000"/>
              <a:buNone/>
            </a:pPr>
            <a:r>
              <a:rPr lang="en-US" sz="2600" b="1" i="0" u="none" strike="noStrike" cap="none" baseline="0" dirty="0">
                <a:solidFill>
                  <a:srgbClr val="000000"/>
                </a:solidFill>
                <a:latin typeface="Calibri"/>
                <a:ea typeface="Calibri"/>
                <a:cs typeface="Calibri"/>
                <a:sym typeface="Calibri"/>
              </a:rPr>
              <a:t>This presentation focuses on… (complete sentence, </a:t>
            </a:r>
            <a:r>
              <a:rPr lang="en-US" sz="2600" b="1" i="0" u="none" strike="noStrike" cap="none" baseline="0" dirty="0" smtClean="0">
                <a:solidFill>
                  <a:srgbClr val="000000"/>
                </a:solidFill>
                <a:latin typeface="Calibri"/>
                <a:ea typeface="Calibri"/>
                <a:cs typeface="Calibri"/>
                <a:sym typeface="Calibri"/>
              </a:rPr>
              <a:t/>
            </a:r>
            <a:br>
              <a:rPr lang="en-US" sz="2600" b="1" i="0" u="none" strike="noStrike" cap="none" baseline="0" dirty="0" smtClean="0">
                <a:solidFill>
                  <a:srgbClr val="000000"/>
                </a:solidFill>
                <a:latin typeface="Calibri"/>
                <a:ea typeface="Calibri"/>
                <a:cs typeface="Calibri"/>
                <a:sym typeface="Calibri"/>
              </a:rPr>
            </a:br>
            <a:r>
              <a:rPr lang="en-US" sz="2600" b="1" i="0" u="none" strike="noStrike" cap="none" baseline="0" dirty="0" smtClean="0">
                <a:solidFill>
                  <a:srgbClr val="000000"/>
                </a:solidFill>
                <a:latin typeface="Calibri"/>
                <a:ea typeface="Calibri"/>
                <a:cs typeface="Calibri"/>
                <a:sym typeface="Calibri"/>
              </a:rPr>
              <a:t>but </a:t>
            </a:r>
            <a:r>
              <a:rPr lang="en-US" sz="2600" b="1" i="0" u="none" strike="noStrike" cap="none" baseline="0" dirty="0">
                <a:solidFill>
                  <a:srgbClr val="000000"/>
                </a:solidFill>
                <a:latin typeface="Calibri"/>
                <a:ea typeface="Calibri"/>
                <a:cs typeface="Calibri"/>
                <a:sym typeface="Calibri"/>
              </a:rPr>
              <a:t>go no </a:t>
            </a:r>
            <a:r>
              <a:rPr lang="en-US" sz="2600" b="1" dirty="0">
                <a:latin typeface="Calibri"/>
                <a:ea typeface="Calibri"/>
                <a:cs typeface="Calibri"/>
                <a:sym typeface="Calibri"/>
              </a:rPr>
              <a:t>more</a:t>
            </a:r>
            <a:r>
              <a:rPr lang="en-US" sz="2600" b="1" i="0" u="none" strike="noStrike" cap="none" baseline="0" dirty="0">
                <a:solidFill>
                  <a:srgbClr val="000000"/>
                </a:solidFill>
                <a:latin typeface="Calibri"/>
                <a:ea typeface="Calibri"/>
                <a:cs typeface="Calibri"/>
                <a:sym typeface="Calibri"/>
              </a:rPr>
              <a:t> than two lines)</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pic>
        <p:nvPicPr>
          <p:cNvPr id="55" name="Shape 55"/>
          <p:cNvPicPr preferRelativeResize="0"/>
          <p:nvPr/>
        </p:nvPicPr>
        <p:blipFill rotWithShape="1">
          <a:blip r:embed="rId3">
            <a:alphaModFix/>
          </a:blip>
          <a:srcRect b="6058"/>
          <a:stretch/>
        </p:blipFill>
        <p:spPr>
          <a:xfrm>
            <a:off x="3044825" y="3300412"/>
            <a:ext cx="2982900" cy="1482300"/>
          </a:xfrm>
          <a:prstGeom prst="rect">
            <a:avLst/>
          </a:prstGeom>
          <a:noFill/>
          <a:ln w="9525" cap="flat">
            <a:solidFill>
              <a:schemeClr val="dk1"/>
            </a:solidFill>
            <a:prstDash val="solid"/>
            <a:miter/>
            <a:headEnd type="none" w="med" len="med"/>
            <a:tailEnd type="none" w="med" len="med"/>
          </a:ln>
        </p:spPr>
      </p:pic>
      <p:pic>
        <p:nvPicPr>
          <p:cNvPr id="56" name="Shape 56"/>
          <p:cNvPicPr preferRelativeResize="0"/>
          <p:nvPr/>
        </p:nvPicPr>
        <p:blipFill rotWithShape="1">
          <a:blip r:embed="rId4">
            <a:alphaModFix/>
          </a:blip>
          <a:srcRect/>
          <a:stretch/>
        </p:blipFill>
        <p:spPr>
          <a:xfrm>
            <a:off x="5741987" y="1157943"/>
            <a:ext cx="2790899" cy="1466700"/>
          </a:xfrm>
          <a:prstGeom prst="rect">
            <a:avLst/>
          </a:prstGeom>
          <a:noFill/>
          <a:ln>
            <a:noFill/>
          </a:ln>
        </p:spPr>
      </p:pic>
      <p:pic>
        <p:nvPicPr>
          <p:cNvPr id="57" name="Shape 57"/>
          <p:cNvPicPr preferRelativeResize="0"/>
          <p:nvPr/>
        </p:nvPicPr>
        <p:blipFill rotWithShape="1">
          <a:blip r:embed="rId5">
            <a:alphaModFix/>
          </a:blip>
          <a:srcRect l="24094" t="42396" r="26170" b="-1"/>
          <a:stretch/>
        </p:blipFill>
        <p:spPr>
          <a:xfrm>
            <a:off x="368300" y="1151990"/>
            <a:ext cx="2789100" cy="1472700"/>
          </a:xfrm>
          <a:prstGeom prst="rect">
            <a:avLst/>
          </a:prstGeom>
          <a:noFill/>
          <a:ln w="9525" cap="flat">
            <a:solidFill>
              <a:srgbClr val="262626"/>
            </a:solidFill>
            <a:prstDash val="solid"/>
            <a:miter/>
            <a:headEnd type="none" w="med" len="med"/>
            <a:tailEnd type="none" w="med" len="med"/>
          </a:ln>
        </p:spPr>
      </p:pic>
      <p:sp>
        <p:nvSpPr>
          <p:cNvPr id="59" name="Shape 59"/>
          <p:cNvSpPr txBox="1"/>
          <p:nvPr/>
        </p:nvSpPr>
        <p:spPr>
          <a:xfrm>
            <a:off x="228600" y="114300"/>
            <a:ext cx="184200" cy="2976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60" name="Shape 60"/>
          <p:cNvSpPr txBox="1"/>
          <p:nvPr/>
        </p:nvSpPr>
        <p:spPr>
          <a:xfrm>
            <a:off x="76200" y="57150"/>
            <a:ext cx="9017100" cy="861774"/>
          </a:xfrm>
          <a:prstGeom prst="rect">
            <a:avLst/>
          </a:prstGeom>
          <a:noFill/>
          <a:ln>
            <a:noFill/>
          </a:ln>
        </p:spPr>
        <p:txBody>
          <a:bodyPr lIns="0" tIns="0" rIns="0" bIns="0" anchor="t" anchorCtr="0">
            <a:spAutoFit/>
          </a:bodyPr>
          <a:lstStyle>
            <a:defPPr marR="0" algn="l" rtl="0">
              <a:lnSpc>
                <a:spcPct val="100000"/>
              </a:lnSpc>
              <a:spcBef>
                <a:spcPts val="0"/>
              </a:spcBef>
              <a:spcAft>
                <a:spcPts val="0"/>
              </a:spcAft>
            </a:defPPr>
            <a:lvl1pPr marL="0" lvl="0" indent="0">
              <a:buSzPct val="25000"/>
              <a:defRPr sz="3200" b="1">
                <a:latin typeface="Calibri"/>
                <a:ea typeface="Calibri"/>
                <a:cs typeface="Calibri"/>
              </a:defRPr>
            </a:lvl1pPr>
          </a:lstStyle>
          <a:p>
            <a:r>
              <a:rPr lang="en-US" sz="2800" dirty="0">
                <a:sym typeface="Calibri"/>
              </a:rPr>
              <a:t>This talk traces what happens to mercury after it depletes from the atmosphere in arctic regions</a:t>
            </a:r>
          </a:p>
        </p:txBody>
      </p:sp>
      <p:grpSp>
        <p:nvGrpSpPr>
          <p:cNvPr id="61" name="Shape 61"/>
          <p:cNvGrpSpPr/>
          <p:nvPr/>
        </p:nvGrpSpPr>
        <p:grpSpPr>
          <a:xfrm>
            <a:off x="3043198" y="3300413"/>
            <a:ext cx="2987636" cy="1785937"/>
            <a:chOff x="3048242" y="4400867"/>
            <a:chExt cx="2989130" cy="2380932"/>
          </a:xfrm>
        </p:grpSpPr>
        <p:sp>
          <p:nvSpPr>
            <p:cNvPr id="62" name="Shape 62"/>
            <p:cNvSpPr txBox="1"/>
            <p:nvPr/>
          </p:nvSpPr>
          <p:spPr>
            <a:xfrm>
              <a:off x="3048242" y="6412482"/>
              <a:ext cx="2989130" cy="36931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0" u="none" strike="noStrike" cap="none" baseline="0">
                  <a:solidFill>
                    <a:srgbClr val="111111"/>
                  </a:solidFill>
                  <a:latin typeface="Calibri"/>
                  <a:ea typeface="Calibri"/>
                  <a:cs typeface="Calibri"/>
                  <a:sym typeface="Calibri"/>
                </a:rPr>
                <a:t>Environmental implications </a:t>
              </a:r>
            </a:p>
          </p:txBody>
        </p:sp>
        <p:pic>
          <p:nvPicPr>
            <p:cNvPr id="63" name="Shape 63"/>
            <p:cNvPicPr preferRelativeResize="0"/>
            <p:nvPr/>
          </p:nvPicPr>
          <p:blipFill rotWithShape="1">
            <a:blip r:embed="rId6">
              <a:alphaModFix/>
            </a:blip>
            <a:srcRect b="6058"/>
            <a:stretch/>
          </p:blipFill>
          <p:spPr>
            <a:xfrm>
              <a:off x="3048246" y="4400867"/>
              <a:ext cx="2982532" cy="1976781"/>
            </a:xfrm>
            <a:prstGeom prst="rect">
              <a:avLst/>
            </a:prstGeom>
            <a:noFill/>
            <a:ln w="9525" cap="flat">
              <a:solidFill>
                <a:schemeClr val="dk1"/>
              </a:solidFill>
              <a:prstDash val="solid"/>
              <a:miter/>
              <a:headEnd type="none" w="med" len="med"/>
              <a:tailEnd type="none" w="med" len="med"/>
            </a:ln>
          </p:spPr>
        </p:pic>
      </p:grpSp>
      <p:grpSp>
        <p:nvGrpSpPr>
          <p:cNvPr id="64" name="Shape 64"/>
          <p:cNvGrpSpPr/>
          <p:nvPr/>
        </p:nvGrpSpPr>
        <p:grpSpPr>
          <a:xfrm>
            <a:off x="5334000" y="1156854"/>
            <a:ext cx="3606800" cy="1801588"/>
            <a:chOff x="5334000" y="1407721"/>
            <a:chExt cx="3606800" cy="2402438"/>
          </a:xfrm>
        </p:grpSpPr>
        <p:sp>
          <p:nvSpPr>
            <p:cNvPr id="65" name="Shape 65"/>
            <p:cNvSpPr txBox="1"/>
            <p:nvPr/>
          </p:nvSpPr>
          <p:spPr>
            <a:xfrm>
              <a:off x="5334000" y="3440667"/>
              <a:ext cx="3606800" cy="369493"/>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800" b="1" i="0" u="none" strike="noStrike" cap="none" baseline="0">
                  <a:solidFill>
                    <a:srgbClr val="111111"/>
                  </a:solidFill>
                  <a:latin typeface="Calibri"/>
                  <a:ea typeface="Calibri"/>
                  <a:cs typeface="Calibri"/>
                  <a:sym typeface="Calibri"/>
                </a:rPr>
                <a:t>Measurements from Station</a:t>
              </a:r>
            </a:p>
          </p:txBody>
        </p:sp>
        <p:pic>
          <p:nvPicPr>
            <p:cNvPr id="66" name="Shape 66"/>
            <p:cNvPicPr preferRelativeResize="0"/>
            <p:nvPr/>
          </p:nvPicPr>
          <p:blipFill rotWithShape="1">
            <a:blip r:embed="rId7">
              <a:alphaModFix/>
            </a:blip>
            <a:srcRect/>
            <a:stretch/>
          </p:blipFill>
          <p:spPr>
            <a:xfrm>
              <a:off x="5742573" y="1407721"/>
              <a:ext cx="2789652" cy="1955964"/>
            </a:xfrm>
            <a:prstGeom prst="rect">
              <a:avLst/>
            </a:prstGeom>
            <a:noFill/>
            <a:ln>
              <a:noFill/>
            </a:ln>
          </p:spPr>
        </p:pic>
      </p:grpSp>
      <p:grpSp>
        <p:nvGrpSpPr>
          <p:cNvPr id="67" name="Shape 67"/>
          <p:cNvGrpSpPr/>
          <p:nvPr/>
        </p:nvGrpSpPr>
        <p:grpSpPr>
          <a:xfrm>
            <a:off x="0" y="1142443"/>
            <a:ext cx="3525838" cy="1815665"/>
            <a:chOff x="0" y="1388790"/>
            <a:chExt cx="3525838" cy="2421209"/>
          </a:xfrm>
        </p:grpSpPr>
        <p:sp>
          <p:nvSpPr>
            <p:cNvPr id="68" name="Shape 68"/>
            <p:cNvSpPr txBox="1"/>
            <p:nvPr/>
          </p:nvSpPr>
          <p:spPr>
            <a:xfrm>
              <a:off x="0" y="3440667"/>
              <a:ext cx="3525838" cy="369332"/>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800" b="1" i="0" u="none" strike="noStrike" cap="none" baseline="0">
                  <a:solidFill>
                    <a:srgbClr val="111111"/>
                  </a:solidFill>
                  <a:latin typeface="Calibri"/>
                  <a:ea typeface="Calibri"/>
                  <a:cs typeface="Calibri"/>
                  <a:sym typeface="Calibri"/>
                </a:rPr>
                <a:t>Theory for mercury cycling </a:t>
              </a:r>
            </a:p>
          </p:txBody>
        </p:sp>
        <p:pic>
          <p:nvPicPr>
            <p:cNvPr id="69" name="Shape 69"/>
            <p:cNvPicPr preferRelativeResize="0"/>
            <p:nvPr/>
          </p:nvPicPr>
          <p:blipFill rotWithShape="1">
            <a:blip r:embed="rId8">
              <a:alphaModFix/>
            </a:blip>
            <a:srcRect l="24094" t="42396" r="26170" b="-1"/>
            <a:stretch/>
          </p:blipFill>
          <p:spPr>
            <a:xfrm>
              <a:off x="368300" y="1388790"/>
              <a:ext cx="2789237" cy="1963957"/>
            </a:xfrm>
            <a:prstGeom prst="rect">
              <a:avLst/>
            </a:prstGeom>
            <a:noFill/>
            <a:ln w="9525" cap="flat">
              <a:solidFill>
                <a:srgbClr val="262626"/>
              </a:solidFill>
              <a:prstDash val="solid"/>
              <a:miter/>
              <a:headEnd type="none" w="med" len="med"/>
              <a:tailEnd type="none" w="med" len="med"/>
            </a:ln>
          </p:spPr>
        </p:pic>
      </p:gr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fade">
                                      <p:cBhvr>
                                        <p:cTn id="7" dur="1"/>
                                        <p:tgtEl>
                                          <p:spTgt spid="6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4"/>
                                        </p:tgtEl>
                                        <p:attrNameLst>
                                          <p:attrName>style.visibility</p:attrName>
                                        </p:attrNameLst>
                                      </p:cBhvr>
                                      <p:to>
                                        <p:strVal val="visible"/>
                                      </p:to>
                                    </p:set>
                                    <p:animEffect transition="in" filter="fade">
                                      <p:cBhvr>
                                        <p:cTn id="12" dur="1"/>
                                        <p:tgtEl>
                                          <p:spTgt spid="6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1"/>
                                        </p:tgtEl>
                                        <p:attrNameLst>
                                          <p:attrName>style.visibility</p:attrName>
                                        </p:attrNameLst>
                                      </p:cBhvr>
                                      <p:to>
                                        <p:strVal val="visible"/>
                                      </p:to>
                                    </p:set>
                                    <p:animEffect transition="in" filter="fade">
                                      <p:cBhvr>
                                        <p:cTn id="17" dur="1"/>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6" name="Shape 76"/>
          <p:cNvSpPr txBox="1">
            <a:spLocks noGrp="1"/>
          </p:cNvSpPr>
          <p:nvPr>
            <p:ph type="title"/>
          </p:nvPr>
        </p:nvSpPr>
        <p:spPr>
          <a:xfrm>
            <a:off x="76200" y="90487"/>
            <a:ext cx="9023400" cy="389400"/>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Font typeface="Calibri"/>
              <a:buNone/>
            </a:pPr>
            <a:endParaRPr b="1" i="0" u="none" strike="noStrike" cap="none" baseline="0" dirty="0">
              <a:solidFill>
                <a:schemeClr val="dk1"/>
              </a:solidFill>
              <a:latin typeface="Calibri"/>
              <a:ea typeface="Calibri"/>
              <a:cs typeface="Calibri"/>
              <a:sym typeface="Calibri"/>
            </a:endParaRPr>
          </a:p>
        </p:txBody>
      </p:sp>
      <p:sp>
        <p:nvSpPr>
          <p:cNvPr id="77" name="Shape 77"/>
          <p:cNvSpPr txBox="1">
            <a:spLocks noGrp="1"/>
          </p:cNvSpPr>
          <p:nvPr>
            <p:ph type="body" idx="1"/>
          </p:nvPr>
        </p:nvSpPr>
        <p:spPr>
          <a:xfrm>
            <a:off x="304800" y="1771650"/>
            <a:ext cx="3505200" cy="3428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Font typeface="Calibri"/>
              <a:buNone/>
            </a:pPr>
            <a:endParaRPr sz="2400" b="1"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4" name="Shape 84"/>
          <p:cNvSpPr/>
          <p:nvPr/>
        </p:nvSpPr>
        <p:spPr>
          <a:xfrm>
            <a:off x="152400" y="4100512"/>
            <a:ext cx="8001000" cy="592800"/>
          </a:xfrm>
          <a:prstGeom prst="rect">
            <a:avLst/>
          </a:prstGeom>
          <a:noFill/>
          <a:ln>
            <a:noFill/>
          </a:ln>
        </p:spPr>
        <p:txBody>
          <a:bodyPr lIns="63500" tIns="25400" rIns="63500" bIns="25400" anchor="t" anchorCtr="0">
            <a:noAutofit/>
          </a:bodyPr>
          <a:lstStyle/>
          <a:p>
            <a:pPr marL="0" marR="0" lvl="0" indent="0" algn="l" rtl="0">
              <a:spcBef>
                <a:spcPts val="0"/>
              </a:spcBef>
              <a:buSzPct val="25000"/>
              <a:buNone/>
            </a:pPr>
            <a:r>
              <a:rPr lang="en-US" sz="2400" b="0" i="0" u="none" strike="noStrike" cap="none" baseline="0">
                <a:solidFill>
                  <a:srgbClr val="262626"/>
                </a:solidFill>
                <a:latin typeface="Calibri"/>
                <a:ea typeface="Calibri"/>
                <a:cs typeface="Calibri"/>
                <a:sym typeface="Calibri"/>
              </a:rPr>
              <a:t>If necessary, identify key assumption or background for audience—keep to two lines (18–24 point type)</a:t>
            </a:r>
          </a:p>
        </p:txBody>
      </p:sp>
      <p:sp>
        <p:nvSpPr>
          <p:cNvPr id="85" name="Shape 85"/>
          <p:cNvSpPr/>
          <p:nvPr/>
        </p:nvSpPr>
        <p:spPr>
          <a:xfrm>
            <a:off x="228600" y="1204912"/>
            <a:ext cx="8305799" cy="2681400"/>
          </a:xfrm>
          <a:prstGeom prst="rect">
            <a:avLst/>
          </a:prstGeom>
          <a:solidFill>
            <a:srgbClr val="262626"/>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2400" b="0" i="0" u="none" strike="noStrike" cap="none" baseline="0">
              <a:solidFill>
                <a:schemeClr val="lt1"/>
              </a:solidFill>
              <a:latin typeface="Calibri"/>
              <a:ea typeface="Calibri"/>
              <a:cs typeface="Calibri"/>
              <a:sym typeface="Calibri"/>
            </a:endParaRPr>
          </a:p>
          <a:p>
            <a:pPr marL="0" marR="0" lvl="0" indent="0" algn="ctr" rtl="0">
              <a:spcBef>
                <a:spcPts val="0"/>
              </a:spcBef>
              <a:buNone/>
            </a:pPr>
            <a:endParaRPr sz="2400" b="0" i="0" u="none" strike="noStrike" cap="none" baseline="0">
              <a:solidFill>
                <a:schemeClr val="lt1"/>
              </a:solidFill>
              <a:latin typeface="Calibri"/>
              <a:ea typeface="Calibri"/>
              <a:cs typeface="Calibri"/>
              <a:sym typeface="Calibri"/>
            </a:endParaRPr>
          </a:p>
          <a:p>
            <a:pPr marL="0" marR="0" lvl="0" indent="0" algn="ctr" rtl="0">
              <a:spcBef>
                <a:spcPts val="0"/>
              </a:spcBef>
              <a:buSzPct val="25000"/>
              <a:buNone/>
            </a:pPr>
            <a:r>
              <a:rPr lang="en-US" sz="3600" b="0" i="0" u="none" strike="noStrike" cap="none" baseline="0">
                <a:solidFill>
                  <a:schemeClr val="lt1"/>
                </a:solidFill>
                <a:latin typeface="Calibri"/>
                <a:ea typeface="Calibri"/>
                <a:cs typeface="Calibri"/>
                <a:sym typeface="Calibri"/>
              </a:rPr>
              <a:t>Image(s)</a:t>
            </a:r>
          </a:p>
          <a:p>
            <a:pPr marL="0" marR="0" lvl="0" indent="0" algn="ctr" rtl="0">
              <a:spcBef>
                <a:spcPts val="0"/>
              </a:spcBef>
              <a:buSzPct val="25000"/>
              <a:buNone/>
            </a:pPr>
            <a:r>
              <a:rPr lang="en-US" sz="3600" b="0" i="0" u="none" strike="noStrike" cap="none" baseline="0">
                <a:solidFill>
                  <a:schemeClr val="lt1"/>
                </a:solidFill>
                <a:latin typeface="Calibri"/>
                <a:ea typeface="Calibri"/>
                <a:cs typeface="Calibri"/>
                <a:sym typeface="Calibri"/>
              </a:rPr>
              <a:t>supporting </a:t>
            </a:r>
            <a:br>
              <a:rPr lang="en-US" sz="3600" b="0" i="0" u="none" strike="noStrike" cap="none" baseline="0">
                <a:solidFill>
                  <a:schemeClr val="lt1"/>
                </a:solidFill>
                <a:latin typeface="Calibri"/>
                <a:ea typeface="Calibri"/>
                <a:cs typeface="Calibri"/>
                <a:sym typeface="Calibri"/>
              </a:rPr>
            </a:br>
            <a:r>
              <a:rPr lang="en-US" sz="3600" b="0" i="0" u="none" strike="noStrike" cap="none" baseline="0">
                <a:solidFill>
                  <a:schemeClr val="lt1"/>
                </a:solidFill>
                <a:latin typeface="Calibri"/>
                <a:ea typeface="Calibri"/>
                <a:cs typeface="Calibri"/>
                <a:sym typeface="Calibri"/>
              </a:rPr>
              <a:t>above assertion</a:t>
            </a:r>
          </a:p>
          <a:p>
            <a:pPr marL="0" marR="0" lvl="0" indent="0" algn="ctr" rtl="0">
              <a:spcBef>
                <a:spcPts val="0"/>
              </a:spcBef>
              <a:buNone/>
            </a:pPr>
            <a:endParaRPr sz="2400" b="0" i="0" u="none" strike="noStrike" cap="none" baseline="0">
              <a:solidFill>
                <a:schemeClr val="lt1"/>
              </a:solidFill>
              <a:latin typeface="Calibri"/>
              <a:ea typeface="Calibri"/>
              <a:cs typeface="Calibri"/>
              <a:sym typeface="Calibri"/>
            </a:endParaRPr>
          </a:p>
          <a:p>
            <a:pPr marL="0" marR="0" lvl="0" indent="0" algn="ctr" rtl="0">
              <a:spcBef>
                <a:spcPts val="0"/>
              </a:spcBef>
              <a:buNone/>
            </a:pPr>
            <a:endParaRPr sz="2400" b="0" i="0" u="none" strike="noStrike" cap="none" baseline="0">
              <a:solidFill>
                <a:schemeClr val="lt1"/>
              </a:solidFill>
              <a:latin typeface="Calibri"/>
              <a:ea typeface="Calibri"/>
              <a:cs typeface="Calibri"/>
              <a:sym typeface="Calibri"/>
            </a:endParaRPr>
          </a:p>
          <a:p>
            <a:pPr marL="0" marR="0" lvl="0" indent="0" algn="ctr" rtl="0">
              <a:spcBef>
                <a:spcPts val="0"/>
              </a:spcBef>
              <a:buNone/>
            </a:pPr>
            <a:endParaRPr sz="2400" b="0" i="0" u="none" strike="noStrike" cap="none" baseline="0">
              <a:solidFill>
                <a:schemeClr val="lt1"/>
              </a:solidFill>
              <a:latin typeface="Calibri"/>
              <a:ea typeface="Calibri"/>
              <a:cs typeface="Calibri"/>
              <a:sym typeface="Calibri"/>
            </a:endParaRPr>
          </a:p>
        </p:txBody>
      </p:sp>
      <p:sp>
        <p:nvSpPr>
          <p:cNvPr id="86" name="Shape 86"/>
          <p:cNvSpPr txBox="1"/>
          <p:nvPr/>
        </p:nvSpPr>
        <p:spPr>
          <a:xfrm>
            <a:off x="288925" y="45243"/>
            <a:ext cx="184200" cy="2976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87" name="Shape 87"/>
          <p:cNvSpPr txBox="1"/>
          <p:nvPr/>
        </p:nvSpPr>
        <p:spPr>
          <a:xfrm>
            <a:off x="76200" y="57150"/>
            <a:ext cx="8997900" cy="861774"/>
          </a:xfrm>
          <a:prstGeom prst="rect">
            <a:avLst/>
          </a:prstGeom>
          <a:noFill/>
          <a:ln>
            <a:noFill/>
          </a:ln>
        </p:spPr>
        <p:txBody>
          <a:bodyPr lIns="0" tIns="0" rIns="0" bIns="0" anchor="t" anchorCtr="0">
            <a:spAutoFit/>
          </a:bodyPr>
          <a:lstStyle/>
          <a:p>
            <a:pPr marL="0" marR="0" lvl="0" indent="0" algn="l" rtl="0">
              <a:spcBef>
                <a:spcPts val="0"/>
              </a:spcBef>
              <a:buSzPct val="25000"/>
              <a:buNone/>
            </a:pPr>
            <a:r>
              <a:rPr lang="en-US" sz="2800" b="1" i="0" u="none" strike="noStrike" cap="none" baseline="0" dirty="0">
                <a:solidFill>
                  <a:srgbClr val="000000"/>
                </a:solidFill>
                <a:latin typeface="Calibri"/>
                <a:ea typeface="Calibri"/>
                <a:cs typeface="Calibri"/>
                <a:sym typeface="Calibri"/>
              </a:rPr>
              <a:t>This sentence headline makes an assertion on the first topic in no more than two lines</a:t>
            </a: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4" name="Shape 94"/>
          <p:cNvSpPr txBox="1">
            <a:spLocks noGrp="1"/>
          </p:cNvSpPr>
          <p:nvPr>
            <p:ph type="title"/>
          </p:nvPr>
        </p:nvSpPr>
        <p:spPr>
          <a:xfrm>
            <a:off x="151701" y="72628"/>
            <a:ext cx="8599499" cy="984885"/>
          </a:xfrm>
          <a:prstGeom prst="rect">
            <a:avLst/>
          </a:prstGeom>
          <a:noFill/>
          <a:ln>
            <a:noFill/>
          </a:ln>
        </p:spPr>
        <p:txBody>
          <a:bodyPr lIns="0" tIns="0" rIns="0" bIns="0" anchor="t" anchorCtr="0">
            <a:spAutoFit/>
          </a:bodyPr>
          <a:lstStyle/>
          <a:p>
            <a:pPr marL="0" marR="0" lvl="0" indent="0" algn="l" rtl="0">
              <a:spcBef>
                <a:spcPts val="0"/>
              </a:spcBef>
              <a:buClr>
                <a:srgbClr val="000000"/>
              </a:buClr>
              <a:buSzPct val="25000"/>
              <a:buFont typeface="Calibri"/>
              <a:buNone/>
            </a:pPr>
            <a:r>
              <a:rPr lang="en-US" b="1" i="0" u="none" strike="noStrike" cap="none" baseline="0" dirty="0">
                <a:solidFill>
                  <a:srgbClr val="000000"/>
                </a:solidFill>
                <a:latin typeface="Calibri"/>
                <a:ea typeface="Calibri"/>
                <a:cs typeface="Calibri"/>
                <a:sym typeface="Calibri"/>
              </a:rPr>
              <a:t>Fragments quickly outpace the blast wave and </a:t>
            </a:r>
            <a:br>
              <a:rPr lang="en-US" b="1" i="0" u="none" strike="noStrike" cap="none" baseline="0" dirty="0">
                <a:solidFill>
                  <a:srgbClr val="000000"/>
                </a:solidFill>
                <a:latin typeface="Calibri"/>
                <a:ea typeface="Calibri"/>
                <a:cs typeface="Calibri"/>
                <a:sym typeface="Calibri"/>
              </a:rPr>
            </a:br>
            <a:r>
              <a:rPr lang="en-US" b="1" i="0" u="none" strike="noStrike" cap="none" baseline="0" dirty="0">
                <a:solidFill>
                  <a:srgbClr val="000000"/>
                </a:solidFill>
                <a:latin typeface="Calibri"/>
                <a:ea typeface="Calibri"/>
                <a:cs typeface="Calibri"/>
                <a:sym typeface="Calibri"/>
              </a:rPr>
              <a:t>become the primary hazard to personnel</a:t>
            </a:r>
          </a:p>
        </p:txBody>
      </p:sp>
      <p:pic>
        <p:nvPicPr>
          <p:cNvPr id="95" name="Shape 95"/>
          <p:cNvPicPr preferRelativeResize="0"/>
          <p:nvPr/>
        </p:nvPicPr>
        <p:blipFill rotWithShape="1">
          <a:blip r:embed="rId3">
            <a:alphaModFix/>
          </a:blip>
          <a:srcRect/>
          <a:stretch/>
        </p:blipFill>
        <p:spPr>
          <a:xfrm>
            <a:off x="8229600" y="4686300"/>
            <a:ext cx="814499" cy="392999"/>
          </a:xfrm>
          <a:prstGeom prst="rect">
            <a:avLst/>
          </a:prstGeom>
          <a:noFill/>
          <a:ln>
            <a:noFill/>
          </a:ln>
        </p:spPr>
      </p:pic>
      <p:pic>
        <p:nvPicPr>
          <p:cNvPr id="96" name="Shape 96"/>
          <p:cNvPicPr preferRelativeResize="0"/>
          <p:nvPr/>
        </p:nvPicPr>
        <p:blipFill rotWithShape="1">
          <a:blip r:embed="rId4">
            <a:alphaModFix/>
          </a:blip>
          <a:srcRect/>
          <a:stretch/>
        </p:blipFill>
        <p:spPr>
          <a:xfrm>
            <a:off x="1351717" y="1182457"/>
            <a:ext cx="6048463" cy="3378899"/>
          </a:xfrm>
          <a:prstGeom prst="rect">
            <a:avLst/>
          </a:prstGeom>
          <a:noFill/>
          <a:ln>
            <a:noFill/>
          </a:ln>
        </p:spPr>
      </p:pic>
      <p:sp>
        <p:nvSpPr>
          <p:cNvPr id="2" name="Rectangle 1"/>
          <p:cNvSpPr/>
          <p:nvPr/>
        </p:nvSpPr>
        <p:spPr>
          <a:xfrm>
            <a:off x="0" y="0"/>
            <a:ext cx="9144000" cy="51435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3" name="Shape 103"/>
          <p:cNvSpPr txBox="1">
            <a:spLocks noGrp="1"/>
          </p:cNvSpPr>
          <p:nvPr>
            <p:ph type="title"/>
          </p:nvPr>
        </p:nvSpPr>
        <p:spPr>
          <a:xfrm>
            <a:off x="76200" y="90487"/>
            <a:ext cx="9023400" cy="492443"/>
          </a:xfrm>
          <a:prstGeom prst="rect">
            <a:avLst/>
          </a:prstGeom>
          <a:noFill/>
          <a:ln>
            <a:noFill/>
          </a:ln>
        </p:spPr>
        <p:txBody>
          <a:bodyPr lIns="0" tIns="0" rIns="0" bIns="0" anchor="t" anchorCtr="0">
            <a:spAutoFit/>
          </a:bodyPr>
          <a:lstStyle/>
          <a:p>
            <a:pPr marL="0" marR="0" lvl="0" indent="0" algn="l" rtl="0">
              <a:spcBef>
                <a:spcPts val="0"/>
              </a:spcBef>
              <a:buClr>
                <a:schemeClr val="dk1"/>
              </a:buClr>
              <a:buFont typeface="Calibri"/>
              <a:buNone/>
            </a:pPr>
            <a:endParaRPr b="1" i="0" u="none" strike="noStrike" cap="none" baseline="0" dirty="0">
              <a:solidFill>
                <a:schemeClr val="dk1"/>
              </a:solidFill>
              <a:latin typeface="Calibri"/>
              <a:ea typeface="Calibri"/>
              <a:cs typeface="Calibri"/>
              <a:sym typeface="Calibri"/>
            </a:endParaRPr>
          </a:p>
        </p:txBody>
      </p:sp>
      <p:sp>
        <p:nvSpPr>
          <p:cNvPr id="104" name="Shape 104"/>
          <p:cNvSpPr txBox="1">
            <a:spLocks noGrp="1"/>
          </p:cNvSpPr>
          <p:nvPr>
            <p:ph type="body" idx="1"/>
          </p:nvPr>
        </p:nvSpPr>
        <p:spPr>
          <a:xfrm>
            <a:off x="304800" y="1771650"/>
            <a:ext cx="3505200" cy="3428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Font typeface="Calibri"/>
              <a:buNone/>
            </a:pPr>
            <a:endParaRPr sz="2000" b="1"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cxnSp>
        <p:nvCxnSpPr>
          <p:cNvPr id="111" name="Shape 111"/>
          <p:cNvCxnSpPr/>
          <p:nvPr/>
        </p:nvCxnSpPr>
        <p:spPr>
          <a:xfrm>
            <a:off x="4267200" y="3733800"/>
            <a:ext cx="0" cy="457200"/>
          </a:xfrm>
          <a:prstGeom prst="straightConnector1">
            <a:avLst/>
          </a:prstGeom>
          <a:noFill/>
          <a:ln w="28575" cap="flat">
            <a:solidFill>
              <a:srgbClr val="262626"/>
            </a:solidFill>
            <a:prstDash val="solid"/>
            <a:round/>
            <a:headEnd type="none" w="med" len="med"/>
            <a:tailEnd type="none" w="med" len="med"/>
          </a:ln>
        </p:spPr>
      </p:cxnSp>
      <p:sp>
        <p:nvSpPr>
          <p:cNvPr id="112" name="Shape 112"/>
          <p:cNvSpPr/>
          <p:nvPr/>
        </p:nvSpPr>
        <p:spPr>
          <a:xfrm>
            <a:off x="152400" y="1295400"/>
            <a:ext cx="3276600" cy="453599"/>
          </a:xfrm>
          <a:prstGeom prst="rect">
            <a:avLst/>
          </a:prstGeom>
          <a:noFill/>
          <a:ln>
            <a:noFill/>
          </a:ln>
        </p:spPr>
        <p:txBody>
          <a:bodyPr lIns="63500" tIns="25400" rIns="63500" bIns="25400" anchor="t" anchorCtr="0">
            <a:noAutofit/>
          </a:bodyPr>
          <a:lstStyle/>
          <a:p>
            <a:pPr marL="0" marR="0" lvl="0" indent="0" algn="l" rtl="0">
              <a:spcBef>
                <a:spcPts val="0"/>
              </a:spcBef>
              <a:buSzPct val="25000"/>
              <a:buNone/>
            </a:pPr>
            <a:r>
              <a:rPr lang="en-US" sz="1800" b="0" i="0" u="none" strike="noStrike" cap="none" baseline="0">
                <a:solidFill>
                  <a:srgbClr val="262626"/>
                </a:solidFill>
                <a:latin typeface="Calibri"/>
                <a:ea typeface="Calibri"/>
                <a:cs typeface="Calibri"/>
                <a:sym typeface="Calibri"/>
              </a:rPr>
              <a:t>Call-out, if necessary: keep to one or two lines</a:t>
            </a:r>
          </a:p>
        </p:txBody>
      </p:sp>
      <p:sp>
        <p:nvSpPr>
          <p:cNvPr id="113" name="Shape 113"/>
          <p:cNvSpPr/>
          <p:nvPr/>
        </p:nvSpPr>
        <p:spPr>
          <a:xfrm>
            <a:off x="1143000" y="2128837"/>
            <a:ext cx="6781800" cy="1719299"/>
          </a:xfrm>
          <a:prstGeom prst="rect">
            <a:avLst/>
          </a:prstGeom>
          <a:solidFill>
            <a:srgbClr val="262626"/>
          </a:solidFill>
          <a:ln w="9525" cap="flat">
            <a:solidFill>
              <a:srgbClr val="000000"/>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2400" b="0" i="0" u="none" strike="noStrike" cap="none" baseline="0">
              <a:solidFill>
                <a:schemeClr val="lt1"/>
              </a:solidFill>
              <a:latin typeface="Calibri"/>
              <a:ea typeface="Calibri"/>
              <a:cs typeface="Calibri"/>
              <a:sym typeface="Calibri"/>
            </a:endParaRPr>
          </a:p>
          <a:p>
            <a:pPr marL="0" marR="0" lvl="0" indent="0" algn="ctr" rtl="0">
              <a:spcBef>
                <a:spcPts val="0"/>
              </a:spcBef>
              <a:buNone/>
            </a:pPr>
            <a:endParaRPr sz="2400" b="0" i="0" u="none" strike="noStrike" cap="none" baseline="0">
              <a:solidFill>
                <a:schemeClr val="lt1"/>
              </a:solidFill>
              <a:latin typeface="Calibri"/>
              <a:ea typeface="Calibri"/>
              <a:cs typeface="Calibri"/>
              <a:sym typeface="Calibri"/>
            </a:endParaRPr>
          </a:p>
          <a:p>
            <a:pPr marL="0" marR="0" lvl="0" indent="0" algn="ctr" rtl="0">
              <a:spcBef>
                <a:spcPts val="0"/>
              </a:spcBef>
              <a:buSzPct val="25000"/>
              <a:buNone/>
            </a:pPr>
            <a:r>
              <a:rPr lang="en-US" sz="2400" b="0" i="0" u="none" strike="noStrike" cap="none" baseline="0">
                <a:solidFill>
                  <a:schemeClr val="lt1"/>
                </a:solidFill>
                <a:latin typeface="Calibri"/>
                <a:ea typeface="Calibri"/>
                <a:cs typeface="Calibri"/>
                <a:sym typeface="Calibri"/>
              </a:rPr>
              <a:t>Image or equations supporting </a:t>
            </a:r>
            <a:br>
              <a:rPr lang="en-US" sz="2400" b="0" i="0" u="none" strike="noStrike" cap="none" baseline="0">
                <a:solidFill>
                  <a:schemeClr val="lt1"/>
                </a:solidFill>
                <a:latin typeface="Calibri"/>
                <a:ea typeface="Calibri"/>
                <a:cs typeface="Calibri"/>
                <a:sym typeface="Calibri"/>
              </a:rPr>
            </a:br>
            <a:r>
              <a:rPr lang="en-US" sz="2400" b="0" i="0" u="none" strike="noStrike" cap="none" baseline="0">
                <a:solidFill>
                  <a:schemeClr val="lt1"/>
                </a:solidFill>
                <a:latin typeface="Calibri"/>
                <a:ea typeface="Calibri"/>
                <a:cs typeface="Calibri"/>
                <a:sym typeface="Calibri"/>
              </a:rPr>
              <a:t>the headline assertion</a:t>
            </a:r>
          </a:p>
          <a:p>
            <a:pPr marL="0" marR="0" lvl="0" indent="0" algn="ctr" rtl="0">
              <a:spcBef>
                <a:spcPts val="0"/>
              </a:spcBef>
              <a:buNone/>
            </a:pPr>
            <a:endParaRPr sz="2400" b="0" i="0" u="none" strike="noStrike" cap="none" baseline="0">
              <a:solidFill>
                <a:schemeClr val="lt1"/>
              </a:solidFill>
              <a:latin typeface="Calibri"/>
              <a:ea typeface="Calibri"/>
              <a:cs typeface="Calibri"/>
              <a:sym typeface="Calibri"/>
            </a:endParaRPr>
          </a:p>
          <a:p>
            <a:pPr marL="0" marR="0" lvl="0" indent="0" algn="ctr" rtl="0">
              <a:spcBef>
                <a:spcPts val="0"/>
              </a:spcBef>
              <a:buNone/>
            </a:pPr>
            <a:endParaRPr sz="2400" b="0" i="0" u="none" strike="noStrike" cap="none" baseline="0">
              <a:solidFill>
                <a:schemeClr val="lt1"/>
              </a:solidFill>
              <a:latin typeface="Calibri"/>
              <a:ea typeface="Calibri"/>
              <a:cs typeface="Calibri"/>
              <a:sym typeface="Calibri"/>
            </a:endParaRPr>
          </a:p>
        </p:txBody>
      </p:sp>
      <p:cxnSp>
        <p:nvCxnSpPr>
          <p:cNvPr id="114" name="Shape 114"/>
          <p:cNvCxnSpPr/>
          <p:nvPr/>
        </p:nvCxnSpPr>
        <p:spPr>
          <a:xfrm>
            <a:off x="1295400" y="1847850"/>
            <a:ext cx="381000" cy="285899"/>
          </a:xfrm>
          <a:prstGeom prst="straightConnector1">
            <a:avLst/>
          </a:prstGeom>
          <a:noFill/>
          <a:ln w="28575" cap="flat">
            <a:solidFill>
              <a:srgbClr val="262626"/>
            </a:solidFill>
            <a:prstDash val="solid"/>
            <a:round/>
            <a:headEnd type="none" w="med" len="med"/>
            <a:tailEnd type="none" w="med" len="med"/>
          </a:ln>
        </p:spPr>
      </p:cxnSp>
      <p:cxnSp>
        <p:nvCxnSpPr>
          <p:cNvPr id="115" name="Shape 115"/>
          <p:cNvCxnSpPr/>
          <p:nvPr/>
        </p:nvCxnSpPr>
        <p:spPr>
          <a:xfrm flipH="1">
            <a:off x="6857999" y="1847850"/>
            <a:ext cx="381000" cy="285899"/>
          </a:xfrm>
          <a:prstGeom prst="straightConnector1">
            <a:avLst/>
          </a:prstGeom>
          <a:noFill/>
          <a:ln w="28575" cap="flat">
            <a:solidFill>
              <a:srgbClr val="262626"/>
            </a:solidFill>
            <a:prstDash val="solid"/>
            <a:round/>
            <a:headEnd type="none" w="med" len="med"/>
            <a:tailEnd type="none" w="med" len="med"/>
          </a:ln>
        </p:spPr>
      </p:cxnSp>
      <p:sp>
        <p:nvSpPr>
          <p:cNvPr id="116" name="Shape 116"/>
          <p:cNvSpPr/>
          <p:nvPr/>
        </p:nvSpPr>
        <p:spPr>
          <a:xfrm>
            <a:off x="5791200" y="1276350"/>
            <a:ext cx="3276600" cy="453599"/>
          </a:xfrm>
          <a:prstGeom prst="rect">
            <a:avLst/>
          </a:prstGeom>
          <a:noFill/>
          <a:ln>
            <a:noFill/>
          </a:ln>
        </p:spPr>
        <p:txBody>
          <a:bodyPr lIns="63500" tIns="25400" rIns="63500" bIns="25400" anchor="t" anchorCtr="0">
            <a:noAutofit/>
          </a:bodyPr>
          <a:lstStyle/>
          <a:p>
            <a:pPr marL="0" marR="0" lvl="0" indent="0" algn="l" rtl="0">
              <a:spcBef>
                <a:spcPts val="0"/>
              </a:spcBef>
              <a:buSzPct val="25000"/>
              <a:buNone/>
            </a:pPr>
            <a:r>
              <a:rPr lang="en-US" sz="1800" b="0" i="0" u="none" strike="noStrike" cap="none" baseline="0">
                <a:solidFill>
                  <a:srgbClr val="262626"/>
                </a:solidFill>
                <a:latin typeface="Calibri"/>
                <a:ea typeface="Calibri"/>
                <a:cs typeface="Calibri"/>
                <a:sym typeface="Calibri"/>
              </a:rPr>
              <a:t>Call-out, if necessary: keep to one or two lines</a:t>
            </a:r>
          </a:p>
        </p:txBody>
      </p:sp>
      <p:sp>
        <p:nvSpPr>
          <p:cNvPr id="117" name="Shape 117"/>
          <p:cNvSpPr/>
          <p:nvPr/>
        </p:nvSpPr>
        <p:spPr>
          <a:xfrm>
            <a:off x="2590800" y="4248150"/>
            <a:ext cx="3276600" cy="453599"/>
          </a:xfrm>
          <a:prstGeom prst="rect">
            <a:avLst/>
          </a:prstGeom>
          <a:noFill/>
          <a:ln>
            <a:noFill/>
          </a:ln>
        </p:spPr>
        <p:txBody>
          <a:bodyPr lIns="63500" tIns="25400" rIns="63500" bIns="25400" anchor="t" anchorCtr="0">
            <a:noAutofit/>
          </a:bodyPr>
          <a:lstStyle/>
          <a:p>
            <a:pPr marL="0" marR="0" lvl="0" indent="0" algn="l" rtl="0">
              <a:spcBef>
                <a:spcPts val="0"/>
              </a:spcBef>
              <a:buSzPct val="25000"/>
              <a:buNone/>
            </a:pPr>
            <a:r>
              <a:rPr lang="en-US" sz="1800" b="0" i="0" u="none" strike="noStrike" cap="none" baseline="0">
                <a:solidFill>
                  <a:srgbClr val="262626"/>
                </a:solidFill>
                <a:latin typeface="Calibri"/>
                <a:ea typeface="Calibri"/>
                <a:cs typeface="Calibri"/>
                <a:sym typeface="Calibri"/>
              </a:rPr>
              <a:t>Call-out, if necessary: keep to one or two lines</a:t>
            </a:r>
          </a:p>
        </p:txBody>
      </p:sp>
      <p:sp>
        <p:nvSpPr>
          <p:cNvPr id="118" name="Shape 118"/>
          <p:cNvSpPr txBox="1"/>
          <p:nvPr/>
        </p:nvSpPr>
        <p:spPr>
          <a:xfrm>
            <a:off x="76200" y="57150"/>
            <a:ext cx="8915400" cy="861774"/>
          </a:xfrm>
          <a:prstGeom prst="rect">
            <a:avLst/>
          </a:prstGeom>
          <a:noFill/>
          <a:ln>
            <a:noFill/>
          </a:ln>
        </p:spPr>
        <p:txBody>
          <a:bodyPr lIns="0" tIns="0" rIns="0" bIns="0" anchor="t" anchorCtr="0">
            <a:spAutoFit/>
          </a:bodyPr>
          <a:lstStyle/>
          <a:p>
            <a:pPr marL="0" marR="0" lvl="0" indent="0" algn="l" rtl="0">
              <a:spcBef>
                <a:spcPts val="0"/>
              </a:spcBef>
              <a:buSzPct val="25000"/>
              <a:buNone/>
            </a:pPr>
            <a:r>
              <a:rPr lang="en-US" sz="2800" b="1" i="0" u="none" strike="noStrike" cap="none" baseline="0" dirty="0">
                <a:solidFill>
                  <a:srgbClr val="000000"/>
                </a:solidFill>
                <a:latin typeface="Calibri"/>
                <a:ea typeface="Calibri"/>
                <a:cs typeface="Calibri"/>
                <a:sym typeface="Calibri"/>
              </a:rPr>
              <a:t>This sentence headline makes an assertion </a:t>
            </a:r>
            <a:br>
              <a:rPr lang="en-US" sz="2800" b="1" i="0" u="none" strike="noStrike" cap="none" baseline="0" dirty="0">
                <a:solidFill>
                  <a:srgbClr val="000000"/>
                </a:solidFill>
                <a:latin typeface="Calibri"/>
                <a:ea typeface="Calibri"/>
                <a:cs typeface="Calibri"/>
                <a:sym typeface="Calibri"/>
              </a:rPr>
            </a:br>
            <a:r>
              <a:rPr lang="en-US" sz="2800" b="1" i="0" u="none" strike="noStrike" cap="none" baseline="0" dirty="0">
                <a:solidFill>
                  <a:srgbClr val="000000"/>
                </a:solidFill>
                <a:latin typeface="Calibri"/>
                <a:ea typeface="Calibri"/>
                <a:cs typeface="Calibri"/>
                <a:sym typeface="Calibri"/>
              </a:rPr>
              <a:t>on the second topic in no more than two lines</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000" b="1" dirty="0">
            <a:latin typeface="Calibri" panose="020F0502020204030204" pitchFamily="34" charset="0"/>
          </a:defRPr>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1626</Words>
  <Application>Microsoft Office PowerPoint</Application>
  <PresentationFormat>On-screen Show (16:9)</PresentationFormat>
  <Paragraphs>192</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Fragments quickly outpace the blast wave and  become the primary hazard to personnel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Shawn Siroka</dc:creator>
  <cp:lastModifiedBy>Michael Alley</cp:lastModifiedBy>
  <cp:revision>38</cp:revision>
  <cp:lastPrinted>2016-08-29T17:06:47Z</cp:lastPrinted>
  <dcterms:modified xsi:type="dcterms:W3CDTF">2016-08-29T17:37:15Z</dcterms:modified>
</cp:coreProperties>
</file>