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84" r:id="rId3"/>
    <p:sldId id="288" r:id="rId4"/>
    <p:sldId id="267" r:id="rId5"/>
    <p:sldId id="283" r:id="rId6"/>
    <p:sldId id="268" r:id="rId7"/>
    <p:sldId id="269" r:id="rId8"/>
    <p:sldId id="270" r:id="rId9"/>
    <p:sldId id="301" r:id="rId10"/>
    <p:sldId id="298" r:id="rId11"/>
    <p:sldId id="299" r:id="rId12"/>
    <p:sldId id="300" r:id="rId13"/>
    <p:sldId id="291" r:id="rId14"/>
    <p:sldId id="292" r:id="rId15"/>
    <p:sldId id="293" r:id="rId16"/>
    <p:sldId id="272" r:id="rId17"/>
    <p:sldId id="289" r:id="rId18"/>
    <p:sldId id="290" r:id="rId19"/>
    <p:sldId id="276" r:id="rId20"/>
    <p:sldId id="277" r:id="rId21"/>
    <p:sldId id="278" r:id="rId22"/>
    <p:sldId id="294" r:id="rId23"/>
    <p:sldId id="295" r:id="rId24"/>
    <p:sldId id="279" r:id="rId25"/>
    <p:sldId id="287" r:id="rId26"/>
    <p:sldId id="281" r:id="rId27"/>
    <p:sldId id="296" r:id="rId28"/>
    <p:sldId id="29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311" autoAdjust="0"/>
  </p:normalViewPr>
  <p:slideViewPr>
    <p:cSldViewPr>
      <p:cViewPr varScale="1">
        <p:scale>
          <a:sx n="52" d="100"/>
          <a:sy n="52" d="100"/>
        </p:scale>
        <p:origin x="116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92"/>
    </p:cViewPr>
  </p:sorterViewPr>
  <p:notesViewPr>
    <p:cSldViewPr>
      <p:cViewPr>
        <p:scale>
          <a:sx n="100" d="100"/>
          <a:sy n="100" d="100"/>
        </p:scale>
        <p:origin x="1758" y="-264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E8D732-111D-48B4-9865-3BD64E8B178A}" type="datetimeFigureOut">
              <a:rPr lang="en-US" smtClean="0"/>
              <a:t>8/31/2016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51EA0F-5DF0-43BA-8D61-B322E0849891}" type="slidenum">
              <a:rPr lang="en-US" smtClean="0"/>
              <a:t>‹#›</a:t>
            </a:fld>
            <a:endParaRPr lang="en-US"/>
          </a:p>
        </p:txBody>
      </p:sp>
    </p:spTree>
    <p:extLst>
      <p:ext uri="{BB962C8B-B14F-4D97-AF65-F5344CB8AC3E}">
        <p14:creationId xmlns:p14="http://schemas.microsoft.com/office/powerpoint/2010/main" val="5159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ssertion-evidence.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785372" indent="-302066" eaLnBrk="0" hangingPunct="0">
              <a:spcBef>
                <a:spcPct val="30000"/>
              </a:spcBef>
              <a:defRPr sz="1300">
                <a:solidFill>
                  <a:schemeClr val="tx1"/>
                </a:solidFill>
                <a:latin typeface="Calibri" panose="020F0502020204030204" pitchFamily="34" charset="0"/>
              </a:defRPr>
            </a:lvl2pPr>
            <a:lvl3pPr marL="1208265" indent="-241653" eaLnBrk="0" hangingPunct="0">
              <a:spcBef>
                <a:spcPct val="30000"/>
              </a:spcBef>
              <a:defRPr sz="1300">
                <a:solidFill>
                  <a:schemeClr val="tx1"/>
                </a:solidFill>
                <a:latin typeface="Calibri" panose="020F0502020204030204" pitchFamily="34" charset="0"/>
              </a:defRPr>
            </a:lvl3pPr>
            <a:lvl4pPr marL="1691571" indent="-241653" eaLnBrk="0" hangingPunct="0">
              <a:spcBef>
                <a:spcPct val="30000"/>
              </a:spcBef>
              <a:defRPr sz="1300">
                <a:solidFill>
                  <a:schemeClr val="tx1"/>
                </a:solidFill>
                <a:latin typeface="Calibri" panose="020F0502020204030204" pitchFamily="34" charset="0"/>
              </a:defRPr>
            </a:lvl4pPr>
            <a:lvl5pPr marL="2174878" indent="-241653" eaLnBrk="0" hangingPunct="0">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3B634CF1-BA75-408A-B5BF-AF1B18688D26}"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3" tIns="46978" rIns="95633" bIns="46978" numCol="1" anchor="t" anchorCtr="0" compatLnSpc="1">
            <a:prstTxWarp prst="textNoShape">
              <a:avLst/>
            </a:prstTxWarp>
          </a:bodyPr>
          <a:lstStyle/>
          <a:p>
            <a:pPr defTabSz="985072">
              <a:spcBef>
                <a:spcPct val="0"/>
              </a:spcBef>
            </a:pPr>
            <a:r>
              <a:rPr lang="en-US" altLang="en-US" dirty="0" smtClean="0"/>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altLang="en-US" i="1" dirty="0" smtClean="0"/>
              <a:t>The Craft of Scientific Presentations, </a:t>
            </a:r>
            <a:r>
              <a:rPr lang="en-US" altLang="en-US" dirty="0" smtClean="0"/>
              <a:t>2</a:t>
            </a:r>
            <a:r>
              <a:rPr lang="en-US" altLang="en-US" baseline="30000" dirty="0" smtClean="0"/>
              <a:t>nd</a:t>
            </a:r>
            <a:r>
              <a:rPr lang="en-US" altLang="en-US" dirty="0" smtClean="0"/>
              <a:t> edition</a:t>
            </a:r>
            <a:r>
              <a:rPr lang="en-US" altLang="en-US" i="1" dirty="0" smtClean="0"/>
              <a:t> </a:t>
            </a:r>
            <a:r>
              <a:rPr lang="en-US" altLang="en-US" dirty="0" smtClean="0"/>
              <a:t>(Springer, 2013). The homepage for this template exists at the following</a:t>
            </a:r>
            <a:r>
              <a:rPr lang="en-US" altLang="en-US" baseline="0" dirty="0" smtClean="0"/>
              <a:t> website</a:t>
            </a:r>
            <a:r>
              <a:rPr lang="en-US" altLang="en-US" dirty="0" smtClean="0"/>
              <a:t>:</a:t>
            </a:r>
          </a:p>
          <a:p>
            <a:pPr defTabSz="985072">
              <a:spcBef>
                <a:spcPct val="0"/>
              </a:spcBef>
            </a:pPr>
            <a:r>
              <a:rPr lang="en-US" altLang="en-US" dirty="0" smtClean="0"/>
              <a:t>	http://www.assertion-evidence.com/templates.html </a:t>
            </a:r>
          </a:p>
          <a:p>
            <a:pPr defTabSz="985072">
              <a:spcBef>
                <a:spcPct val="0"/>
              </a:spcBef>
            </a:pPr>
            <a:r>
              <a:rPr lang="en-US" altLang="en-US" dirty="0" smtClean="0"/>
              <a:t> Right now you are viewing the notes pages. To work on the slides, click on “Slide” under “View.” </a:t>
            </a:r>
            <a:r>
              <a:rPr lang="en-US" altLang="en-US" baseline="0" dirty="0" smtClean="0"/>
              <a:t> </a:t>
            </a:r>
            <a:r>
              <a:rPr lang="en-US" altLang="en-US" dirty="0" smtClean="0"/>
              <a:t>Tip: When creating a new presentation, </a:t>
            </a:r>
            <a:r>
              <a:rPr lang="en-US" altLang="en-US" b="1" dirty="0" smtClean="0"/>
              <a:t>save</a:t>
            </a:r>
            <a:r>
              <a:rPr lang="en-US" altLang="en-US" dirty="0" smtClean="0"/>
              <a:t> this file </a:t>
            </a:r>
            <a:r>
              <a:rPr lang="en-US" altLang="en-US" b="1" dirty="0" smtClean="0"/>
              <a:t>as</a:t>
            </a:r>
            <a:r>
              <a:rPr lang="en-US" altLang="en-US" dirty="0" smtClean="0"/>
              <a:t> the name of your presentation.  Warning: </a:t>
            </a:r>
            <a:r>
              <a:rPr lang="en-US" altLang="en-US" sz="1300" i="1" dirty="0"/>
              <a:t>You are more than welcome to use this template for your presentation slides. You may not, though, distribute this template for profit or distribute this template without giving credit to the source: http://www.assertion-evidence.com/</a:t>
            </a:r>
          </a:p>
          <a:p>
            <a:pPr defTabSz="985072">
              <a:spcBef>
                <a:spcPct val="0"/>
              </a:spcBef>
            </a:pPr>
            <a:endParaRPr lang="en-US" altLang="en-US" dirty="0" smtClean="0"/>
          </a:p>
          <a:p>
            <a:pPr eaLnBrk="1" hangingPunct="1">
              <a:spcBef>
                <a:spcPct val="0"/>
              </a:spcBef>
            </a:pPr>
            <a:r>
              <a:rPr lang="en-US" altLang="en-US" dirty="0" smtClean="0"/>
              <a:t>This slide is for the title slide of a presentation. Consider inserting an image that helps</a:t>
            </a:r>
            <a:r>
              <a:rPr lang="en-US" altLang="en-US" baseline="0" dirty="0" smtClean="0"/>
              <a:t> orient the audience to the title. You should not leave this slide until the audience feel comfortable with the title. </a:t>
            </a:r>
            <a:r>
              <a:rPr lang="en-US" altLang="en-US" dirty="0" smtClean="0"/>
              <a:t>Forcing yourself to spend more time with this slide is good because a common mistake in presentations is to leave the title slide too</a:t>
            </a:r>
            <a:r>
              <a:rPr lang="en-US" altLang="en-US" baseline="0" dirty="0" smtClean="0"/>
              <a:t> soon</a:t>
            </a:r>
            <a:r>
              <a:rPr lang="en-US" altLang="en-US" dirty="0" smtClean="0"/>
              <a:t>. Because of this mistake, many in the audience do not have the chance to comprehend the key details of the title. See pages 172-184 in </a:t>
            </a:r>
            <a:r>
              <a:rPr lang="en-US" altLang="en-US" i="1" dirty="0" smtClean="0"/>
              <a:t>The Craft of Scientific Presentations, </a:t>
            </a:r>
            <a:r>
              <a:rPr lang="en-US" altLang="en-US" dirty="0" smtClean="0"/>
              <a:t>2</a:t>
            </a:r>
            <a:r>
              <a:rPr lang="en-US" altLang="en-US" baseline="30000" dirty="0" smtClean="0"/>
              <a:t>nd</a:t>
            </a:r>
            <a:r>
              <a:rPr lang="en-US" altLang="en-US" dirty="0" smtClean="0"/>
              <a:t> ed. (</a:t>
            </a:r>
            <a:r>
              <a:rPr lang="en-US" altLang="en-US" i="1" dirty="0" smtClean="0"/>
              <a:t>CSP</a:t>
            </a:r>
            <a:r>
              <a:rPr lang="en-US" altLang="en-US"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324394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10</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5955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11</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327832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12</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21822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34A5EAC-DABE-483C-965B-1A742D07DAA6}" type="slidenum">
              <a:rPr lang="en-US" altLang="en-US" sz="1300" b="0">
                <a:solidFill>
                  <a:prstClr val="black"/>
                </a:solidFill>
              </a:rPr>
              <a:pPr eaLnBrk="1" hangingPunct="1"/>
              <a:t>13</a:t>
            </a:fld>
            <a:endParaRPr lang="en-US" altLang="en-US" sz="1300" b="0">
              <a:solidFill>
                <a:prstClr val="black"/>
              </a:solidFill>
            </a:endParaRPr>
          </a:p>
        </p:txBody>
      </p:sp>
      <p:sp>
        <p:nvSpPr>
          <p:cNvPr id="32771"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91549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smtClean="0"/>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smtClean="0"/>
          </a:p>
          <a:p>
            <a:pPr>
              <a:tabLst>
                <a:tab pos="491740" algn="l"/>
              </a:tabLst>
              <a:defRPr/>
            </a:pPr>
            <a:r>
              <a:rPr lang="en-US" dirty="0" smtClean="0"/>
              <a:t> </a:t>
            </a:r>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defTabSz="966612">
              <a:buFontTx/>
              <a:buAutoNum type="arabicPeriod"/>
              <a:tabLst>
                <a:tab pos="491740" algn="l"/>
              </a:tabLst>
              <a:defRPr/>
            </a:pPr>
            <a:r>
              <a:rPr lang="en-US" sz="1100" dirty="0" err="1"/>
              <a:t>Atz</a:t>
            </a:r>
            <a:r>
              <a:rPr lang="en-US" sz="1100" dirty="0"/>
              <a:t>, Emil, &amp; </a:t>
            </a:r>
            <a:r>
              <a:rPr lang="en-US" sz="1100" dirty="0" err="1"/>
              <a:t>Nomin</a:t>
            </a:r>
            <a:r>
              <a:rPr lang="en-US" sz="1100" dirty="0"/>
              <a:t> </a:t>
            </a:r>
            <a:r>
              <a:rPr lang="en-US" sz="1100" dirty="0" err="1"/>
              <a:t>Munkhbat</a:t>
            </a:r>
            <a:r>
              <a:rPr lang="en-US" sz="1100" dirty="0"/>
              <a:t> (2016). Nuclear Power. Storrs, CT: University of Connecticut, Engineering Ambassadors.</a:t>
            </a:r>
            <a:endParaRPr lang="en-US" sz="1100" dirty="0"/>
          </a:p>
        </p:txBody>
      </p:sp>
      <p:sp>
        <p:nvSpPr>
          <p:cNvPr id="4" name="Slide Number Placeholder 3"/>
          <p:cNvSpPr>
            <a:spLocks noGrp="1"/>
          </p:cNvSpPr>
          <p:nvPr>
            <p:ph type="sldNum" sz="quarter" idx="10"/>
          </p:nvPr>
        </p:nvSpPr>
        <p:spPr/>
        <p:txBody>
          <a:bodyPr/>
          <a:lstStyle/>
          <a:p>
            <a:fld id="{95B9714D-3DA1-5C4A-AE24-97CFDADF8CD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5461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15</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48371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16</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9896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17</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06101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18</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5320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E7B02EC-FB75-4F47-8A6F-A73A8A663488}" type="slidenum">
              <a:rPr lang="en-US" altLang="en-US" sz="1300" b="0">
                <a:solidFill>
                  <a:schemeClr val="tx1"/>
                </a:solidFill>
              </a:rPr>
              <a:pPr eaLnBrk="1" hangingPunct="1"/>
              <a:t>19</a:t>
            </a:fld>
            <a:endParaRPr lang="en-US" altLang="en-US" sz="1300" b="0">
              <a:solidFill>
                <a:schemeClr val="tx1"/>
              </a:solidFill>
            </a:endParaRPr>
          </a:p>
        </p:txBody>
      </p:sp>
      <p:sp>
        <p:nvSpPr>
          <p:cNvPr id="35843"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a:spcBef>
                <a:spcPct val="0"/>
              </a:spcBef>
            </a:pPr>
            <a:r>
              <a:rPr lang="en-US" altLang="en-US" dirty="0" smtClean="0"/>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lang="en-US" altLang="en-US" i="1" dirty="0"/>
              <a:t>The Craft of Scientific Presentations, 2</a:t>
            </a:r>
            <a:r>
              <a:rPr lang="en-US" altLang="en-US" i="1" baseline="30000" dirty="0"/>
              <a:t>nd</a:t>
            </a:r>
            <a:r>
              <a:rPr lang="en-US" altLang="en-US" i="1" dirty="0"/>
              <a:t> ed</a:t>
            </a:r>
            <a:r>
              <a:rPr lang="en-US" altLang="en-US" dirty="0"/>
              <a:t>.</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16336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p:txBody>
          <a:bodyPr/>
          <a:lstStyle/>
          <a:p>
            <a:pPr eaLnBrk="1" hangingPunct="1">
              <a:defRPr/>
            </a:pPr>
            <a:r>
              <a:rPr lang="en-US" dirty="0" smtClean="0"/>
              <a:t>The beginning of a presentation is important for making the audience excited about and have the audience feel comfortable with the topic. If you are using a slide to open a presentation, include an image or series of images that provides a good entry point to the talk. An effective image helps orient the audience to the key words in the title. An effective image, such as what Kim Harrison and Katie Kirsch included, also gives you the opportunity to say a few things about your work</a:t>
            </a:r>
            <a:r>
              <a:rPr lang="en-US" dirty="0" smtClean="0">
                <a:cs typeface="Times New Roman" pitchFamily="18" charset="0"/>
              </a:rPr>
              <a:t>—</a:t>
            </a:r>
            <a:r>
              <a:rPr lang="en-US" dirty="0" smtClean="0"/>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On this slide, Katie tells a story about seeing the launch of a rocket carrying a satellite. That experience made her interested in space launches.</a:t>
            </a:r>
          </a:p>
          <a:p>
            <a:pPr eaLnBrk="1" hangingPunct="1">
              <a:defRPr/>
            </a:pPr>
            <a:endParaRPr lang="en-US" b="1" dirty="0"/>
          </a:p>
          <a:p>
            <a:pPr>
              <a:tabLst>
                <a:tab pos="491740" algn="l"/>
              </a:tabLst>
              <a:defRPr/>
            </a:pPr>
            <a:r>
              <a:rPr lang="en-US" sz="1100" b="1" dirty="0"/>
              <a:t>References</a:t>
            </a:r>
            <a:r>
              <a:rPr lang="en-US" sz="1100" b="1" dirty="0"/>
              <a:t>:</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a:t>
            </a:r>
            <a:r>
              <a:rPr lang="en-US" sz="1100" dirty="0"/>
              <a:t>2016). Rethinking scientific 9resentations: </a:t>
            </a:r>
            <a:r>
              <a:rPr lang="en-US" sz="1100" dirty="0"/>
              <a:t>The assertion-evidence </a:t>
            </a:r>
            <a:r>
              <a:rPr lang="en-US" sz="1100" dirty="0"/>
              <a:t>approach. </a:t>
            </a:r>
            <a:r>
              <a:rPr lang="en-US" sz="1100" dirty="0">
                <a:hlinkClick r:id="rId3"/>
              </a:rPr>
              <a:t>http://</a:t>
            </a:r>
            <a:r>
              <a:rPr lang="en-US" sz="1100" dirty="0">
                <a:hlinkClick r:id="rId3"/>
              </a:rPr>
              <a:t>www.assertion-evidence.com</a:t>
            </a:r>
            <a:r>
              <a:rPr lang="en-US" sz="1100" dirty="0"/>
              <a:t>.    </a:t>
            </a:r>
          </a:p>
          <a:p>
            <a:pPr marL="232930" indent="-232930">
              <a:buFontTx/>
              <a:buAutoNum type="arabicPeriod"/>
              <a:tabLst>
                <a:tab pos="491740" algn="l"/>
              </a:tabLst>
              <a:defRPr/>
            </a:pPr>
            <a:r>
              <a:rPr lang="en-US" sz="1100" dirty="0"/>
              <a:t>Harrison, Kim &amp; Kirsch, Kathryn (2010). Space exploration: To infinity and beyond. University Park: Penn State Engineering Ambassadors.</a:t>
            </a:r>
            <a:endParaRPr lang="en-US" sz="1100" dirty="0"/>
          </a:p>
          <a:p>
            <a:pPr>
              <a:defRPr/>
            </a:pPr>
            <a:endParaRPr lang="en-US" dirty="0" smtClean="0">
              <a:latin typeface="Times New Roman" pitchFamily="18" charset="0"/>
            </a:endParaRPr>
          </a:p>
        </p:txBody>
      </p:sp>
      <p:sp>
        <p:nvSpPr>
          <p:cNvPr id="13316" name="Rectangle 7"/>
          <p:cNvSpPr txBox="1">
            <a:spLocks noGrp="1" noChangeArrowheads="1"/>
          </p:cNvSpPr>
          <p:nvPr/>
        </p:nvSpPr>
        <p:spPr bwMode="auto">
          <a:xfrm>
            <a:off x="4235028" y="9272826"/>
            <a:ext cx="3241040" cy="48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6" tIns="49239" rIns="98476" bIns="4923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8558889-2264-4D17-AC9E-D9269932FA74}" type="slidenum">
              <a:rPr lang="en-US" altLang="en-US" sz="1100">
                <a:solidFill>
                  <a:srgbClr val="000000"/>
                </a:solidFill>
              </a:rPr>
              <a:pPr algn="r" eaLnBrk="1" hangingPunct="1">
                <a:spcBef>
                  <a:spcPct val="0"/>
                </a:spcBef>
              </a:pPr>
              <a:t>2</a:t>
            </a:fld>
            <a:endParaRPr lang="en-US" altLang="en-US" sz="1100">
              <a:solidFill>
                <a:srgbClr val="000000"/>
              </a:solidFill>
            </a:endParaRPr>
          </a:p>
        </p:txBody>
      </p:sp>
    </p:spTree>
    <p:extLst>
      <p:ext uri="{BB962C8B-B14F-4D97-AF65-F5344CB8AC3E}">
        <p14:creationId xmlns:p14="http://schemas.microsoft.com/office/powerpoint/2010/main" val="25892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785372" indent="-302066" eaLnBrk="0" hangingPunct="0">
              <a:spcBef>
                <a:spcPct val="30000"/>
              </a:spcBef>
              <a:defRPr sz="1300">
                <a:solidFill>
                  <a:schemeClr val="tx1"/>
                </a:solidFill>
                <a:latin typeface="Calibri" panose="020F0502020204030204" pitchFamily="34" charset="0"/>
              </a:defRPr>
            </a:lvl2pPr>
            <a:lvl3pPr marL="1208265" indent="-241653" eaLnBrk="0" hangingPunct="0">
              <a:spcBef>
                <a:spcPct val="30000"/>
              </a:spcBef>
              <a:defRPr sz="1300">
                <a:solidFill>
                  <a:schemeClr val="tx1"/>
                </a:solidFill>
                <a:latin typeface="Calibri" panose="020F0502020204030204" pitchFamily="34" charset="0"/>
              </a:defRPr>
            </a:lvl3pPr>
            <a:lvl4pPr marL="1691571" indent="-241653" eaLnBrk="0" hangingPunct="0">
              <a:spcBef>
                <a:spcPct val="30000"/>
              </a:spcBef>
              <a:defRPr sz="1300">
                <a:solidFill>
                  <a:schemeClr val="tx1"/>
                </a:solidFill>
                <a:latin typeface="Calibri" panose="020F0502020204030204" pitchFamily="34" charset="0"/>
              </a:defRPr>
            </a:lvl4pPr>
            <a:lvl5pPr marL="2174878" indent="-241653" eaLnBrk="0" hangingPunct="0">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0632E4C2-2EC0-4521-81B3-9002D3E09CAE}" type="slidenum">
              <a:rPr lang="en-US" altLang="en-US">
                <a:solidFill>
                  <a:srgbClr val="000000"/>
                </a:solidFill>
                <a:latin typeface="Times New Roman" panose="02020603050405020304" pitchFamily="18" charset="0"/>
              </a:rPr>
              <a:pPr eaLnBrk="1" hangingPunct="1">
                <a:spcBef>
                  <a:spcPct val="0"/>
                </a:spcBef>
              </a:pPr>
              <a:t>20</a:t>
            </a:fld>
            <a:endParaRPr lang="en-US" altLang="en-US">
              <a:solidFill>
                <a:srgbClr val="000000"/>
              </a:solidFill>
              <a:latin typeface="Times New Roman" panose="02020603050405020304" pitchFamily="18" charset="0"/>
            </a:endParaRPr>
          </a:p>
        </p:txBody>
      </p:sp>
      <p:sp>
        <p:nvSpPr>
          <p:cNvPr id="36867"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5" rIns="96651" bIns="48325" anchor="b"/>
          <a:lstStyle>
            <a:lvl1pPr defTabSz="901700" eaLnBrk="0" hangingPunct="0">
              <a:spcBef>
                <a:spcPct val="30000"/>
              </a:spcBef>
              <a:defRPr sz="1200">
                <a:solidFill>
                  <a:schemeClr val="tx1"/>
                </a:solidFill>
                <a:latin typeface="Calibri" panose="020F0502020204030204" pitchFamily="34" charset="0"/>
              </a:defRPr>
            </a:lvl1pPr>
            <a:lvl2pPr marL="742950" indent="-285750" defTabSz="901700" eaLnBrk="0" hangingPunct="0">
              <a:spcBef>
                <a:spcPct val="30000"/>
              </a:spcBef>
              <a:defRPr sz="1200">
                <a:solidFill>
                  <a:schemeClr val="tx1"/>
                </a:solidFill>
                <a:latin typeface="Calibri" panose="020F0502020204030204" pitchFamily="34" charset="0"/>
              </a:defRPr>
            </a:lvl2pPr>
            <a:lvl3pPr marL="1143000" indent="-228600" defTabSz="901700" eaLnBrk="0" hangingPunct="0">
              <a:spcBef>
                <a:spcPct val="30000"/>
              </a:spcBef>
              <a:defRPr sz="1200">
                <a:solidFill>
                  <a:schemeClr val="tx1"/>
                </a:solidFill>
                <a:latin typeface="Calibri" panose="020F0502020204030204" pitchFamily="34" charset="0"/>
              </a:defRPr>
            </a:lvl3pPr>
            <a:lvl4pPr marL="1600200" indent="-228600" defTabSz="901700" eaLnBrk="0" hangingPunct="0">
              <a:spcBef>
                <a:spcPct val="30000"/>
              </a:spcBef>
              <a:defRPr sz="1200">
                <a:solidFill>
                  <a:schemeClr val="tx1"/>
                </a:solidFill>
                <a:latin typeface="Calibri" panose="020F0502020204030204" pitchFamily="34" charset="0"/>
              </a:defRPr>
            </a:lvl4pPr>
            <a:lvl5pPr marL="2057400" indent="-228600" defTabSz="901700" eaLnBrk="0" hangingPunct="0">
              <a:spcBef>
                <a:spcPct val="30000"/>
              </a:spcBef>
              <a:defRPr sz="1200">
                <a:solidFill>
                  <a:schemeClr val="tx1"/>
                </a:solidFill>
                <a:latin typeface="Calibri" panose="020F0502020204030204" pitchFamily="34" charset="0"/>
              </a:defRPr>
            </a:lvl5pPr>
            <a:lvl6pPr marL="2514600" indent="-228600" defTabSz="9017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17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17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17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1BB0A61-0BE8-4BE7-9F06-06AF60410D65}" type="slidenum">
              <a:rPr lang="en-US" altLang="en-US" b="0">
                <a:solidFill>
                  <a:srgbClr val="000000"/>
                </a:solidFill>
                <a:latin typeface="Times New Roman" panose="02020603050405020304" pitchFamily="18" charset="0"/>
              </a:rPr>
              <a:pPr algn="r" eaLnBrk="1" hangingPunct="1">
                <a:spcBef>
                  <a:spcPct val="0"/>
                </a:spcBef>
              </a:pPr>
              <a:t>20</a:t>
            </a:fld>
            <a:endParaRPr lang="en-US" altLang="en-US" b="0">
              <a:solidFill>
                <a:srgbClr val="000000"/>
              </a:solidFill>
              <a:latin typeface="Times New Roman" panose="02020603050405020304" pitchFamily="18" charset="0"/>
            </a:endParaRPr>
          </a:p>
        </p:txBody>
      </p:sp>
      <p:sp>
        <p:nvSpPr>
          <p:cNvPr id="3686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Notes Placeholder 2"/>
          <p:cNvSpPr>
            <a:spLocks noGrp="1"/>
          </p:cNvSpPr>
          <p:nvPr>
            <p:ph type="body" idx="1"/>
          </p:nvPr>
        </p:nvSpPr>
        <p:spPr bwMode="auto">
          <a:xfrm>
            <a:off x="689187" y="4485561"/>
            <a:ext cx="5850466" cy="440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1" tIns="48320" rIns="96641" bIns="48320" numCol="1" anchor="t" anchorCtr="0" compatLnSpc="1">
            <a:prstTxWarp prst="textNoShape">
              <a:avLst/>
            </a:prstTxWarp>
          </a:bodyPr>
          <a:lstStyle/>
          <a:p>
            <a:pPr>
              <a:defRPr/>
            </a:pPr>
            <a:r>
              <a:rPr lang="en-US" altLang="en-US" dirty="0" smtClean="0">
                <a:latin typeface="+mj-lt"/>
              </a:rPr>
              <a:t>This slide was created by Lauren </a:t>
            </a:r>
            <a:r>
              <a:rPr lang="en-US" altLang="en-US" dirty="0" err="1" smtClean="0">
                <a:latin typeface="+mj-lt"/>
              </a:rPr>
              <a:t>Sawarynski</a:t>
            </a:r>
            <a:r>
              <a:rPr lang="en-US" altLang="en-US" dirty="0" smtClean="0">
                <a:latin typeface="+mj-lt"/>
              </a:rPr>
              <a:t>, who earned her B.S. in Bioengineering at Penn State in 2010 and is now in the Physician Assistant Program at Yale Medical School.</a:t>
            </a:r>
          </a:p>
          <a:p>
            <a:pPr>
              <a:defRPr/>
            </a:pPr>
            <a:endParaRPr lang="en-US" altLang="en-US" dirty="0" smtClean="0">
              <a:latin typeface="+mj-lt"/>
            </a:endParaRPr>
          </a:p>
          <a:p>
            <a:pPr>
              <a:defRPr/>
            </a:pPr>
            <a:endParaRPr lang="en-US" altLang="en-US" dirty="0" smtClean="0">
              <a:latin typeface="+mj-lt"/>
            </a:endParaRPr>
          </a:p>
          <a:p>
            <a:pPr>
              <a:defRPr/>
            </a:pPr>
            <a:r>
              <a:rPr lang="en-US" altLang="en-US" sz="1100" dirty="0">
                <a:latin typeface="+mj-lt"/>
              </a:rPr>
              <a:t>Reference for data:</a:t>
            </a:r>
          </a:p>
          <a:p>
            <a:pPr>
              <a:defRPr/>
            </a:pPr>
            <a:r>
              <a:rPr lang="en-US" altLang="en-US" sz="1100" dirty="0">
                <a:latin typeface="+mj-lt"/>
              </a:rPr>
              <a:t>J.K. Lai, M.A. Martin, R. </a:t>
            </a:r>
            <a:r>
              <a:rPr lang="en-US" altLang="en-US" sz="1100" dirty="0" err="1">
                <a:latin typeface="+mj-lt"/>
              </a:rPr>
              <a:t>Meyricke</a:t>
            </a:r>
            <a:r>
              <a:rPr lang="en-US" altLang="en-US" sz="1100" dirty="0">
                <a:latin typeface="+mj-lt"/>
              </a:rPr>
              <a:t>, T. </a:t>
            </a:r>
            <a:r>
              <a:rPr lang="en-US" altLang="en-US" sz="1100" dirty="0" err="1">
                <a:latin typeface="+mj-lt"/>
              </a:rPr>
              <a:t>O’neill</a:t>
            </a:r>
            <a:r>
              <a:rPr lang="en-US" altLang="en-US" sz="1100" dirty="0">
                <a:latin typeface="+mj-lt"/>
              </a:rPr>
              <a:t>, and S. Roberts (2007, February). Factors associated with short-term hospital readmission rates for breast cancer patients in Western Australia: an observational study. </a:t>
            </a:r>
            <a:r>
              <a:rPr lang="en-US" altLang="en-US" sz="1100" i="1" dirty="0">
                <a:latin typeface="+mj-lt"/>
              </a:rPr>
              <a:t>J Am </a:t>
            </a:r>
            <a:r>
              <a:rPr lang="en-US" altLang="en-US" sz="1100" i="1" dirty="0" err="1">
                <a:latin typeface="+mj-lt"/>
              </a:rPr>
              <a:t>Coll</a:t>
            </a:r>
            <a:r>
              <a:rPr lang="en-US" altLang="en-US" sz="1100" i="1" dirty="0">
                <a:latin typeface="+mj-lt"/>
              </a:rPr>
              <a:t> Surg.</a:t>
            </a:r>
            <a:r>
              <a:rPr lang="en-US" altLang="en-US" sz="1100" dirty="0">
                <a:latin typeface="+mj-lt"/>
              </a:rPr>
              <a:t> 204 (2):193-200. </a:t>
            </a:r>
          </a:p>
        </p:txBody>
      </p:sp>
      <p:sp>
        <p:nvSpPr>
          <p:cNvPr id="3687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0" rIns="96641" bIns="48320" anchor="b"/>
          <a:lstStyle>
            <a:lvl1pPr defTabSz="901700" eaLnBrk="0" hangingPunct="0">
              <a:spcBef>
                <a:spcPct val="30000"/>
              </a:spcBef>
              <a:defRPr sz="1200">
                <a:solidFill>
                  <a:schemeClr val="tx1"/>
                </a:solidFill>
                <a:latin typeface="Calibri" panose="020F0502020204030204" pitchFamily="34" charset="0"/>
              </a:defRPr>
            </a:lvl1pPr>
            <a:lvl2pPr marL="742950" indent="-285750" defTabSz="901700" eaLnBrk="0" hangingPunct="0">
              <a:spcBef>
                <a:spcPct val="30000"/>
              </a:spcBef>
              <a:defRPr sz="1200">
                <a:solidFill>
                  <a:schemeClr val="tx1"/>
                </a:solidFill>
                <a:latin typeface="Calibri" panose="020F0502020204030204" pitchFamily="34" charset="0"/>
              </a:defRPr>
            </a:lvl2pPr>
            <a:lvl3pPr marL="1143000" indent="-228600" defTabSz="901700" eaLnBrk="0" hangingPunct="0">
              <a:spcBef>
                <a:spcPct val="30000"/>
              </a:spcBef>
              <a:defRPr sz="1200">
                <a:solidFill>
                  <a:schemeClr val="tx1"/>
                </a:solidFill>
                <a:latin typeface="Calibri" panose="020F0502020204030204" pitchFamily="34" charset="0"/>
              </a:defRPr>
            </a:lvl3pPr>
            <a:lvl4pPr marL="1600200" indent="-228600" defTabSz="901700" eaLnBrk="0" hangingPunct="0">
              <a:spcBef>
                <a:spcPct val="30000"/>
              </a:spcBef>
              <a:defRPr sz="1200">
                <a:solidFill>
                  <a:schemeClr val="tx1"/>
                </a:solidFill>
                <a:latin typeface="Calibri" panose="020F0502020204030204" pitchFamily="34" charset="0"/>
              </a:defRPr>
            </a:lvl4pPr>
            <a:lvl5pPr marL="2057400" indent="-228600" defTabSz="901700" eaLnBrk="0" hangingPunct="0">
              <a:spcBef>
                <a:spcPct val="30000"/>
              </a:spcBef>
              <a:defRPr sz="1200">
                <a:solidFill>
                  <a:schemeClr val="tx1"/>
                </a:solidFill>
                <a:latin typeface="Calibri" panose="020F0502020204030204" pitchFamily="34" charset="0"/>
              </a:defRPr>
            </a:lvl5pPr>
            <a:lvl6pPr marL="2514600" indent="-228600" defTabSz="9017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17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17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17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C784F5-3587-4499-9CC7-25C9B51A109A}" type="slidenum">
              <a:rPr lang="en-US" altLang="en-US">
                <a:solidFill>
                  <a:srgbClr val="000000"/>
                </a:solidFill>
                <a:latin typeface="Times New Roman" panose="02020603050405020304" pitchFamily="18" charset="0"/>
              </a:rPr>
              <a:pPr algn="r" eaLnBrk="1" hangingPunct="1">
                <a:spcBef>
                  <a:spcPct val="0"/>
                </a:spcBef>
              </a:pPr>
              <a:t>20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3361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F19E541B-18BF-4FE6-8690-48364BA2C625}" type="slidenum">
              <a:rPr lang="en-US" altLang="en-US" sz="1300" b="0">
                <a:solidFill>
                  <a:schemeClr val="tx1"/>
                </a:solidFill>
              </a:rPr>
              <a:pPr eaLnBrk="1" hangingPunct="1"/>
              <a:t>21</a:t>
            </a:fld>
            <a:endParaRPr lang="en-US" altLang="en-US" sz="13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90879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22</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3741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23</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86929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AFC6425D-EBD0-4F05-BAAB-A9F650A0A876}" type="slidenum">
              <a:rPr lang="en-US" altLang="en-US" sz="1300" b="0">
                <a:solidFill>
                  <a:schemeClr val="tx1"/>
                </a:solidFill>
              </a:rPr>
              <a:pPr eaLnBrk="1" hangingPunct="1"/>
              <a:t>24</a:t>
            </a:fld>
            <a:endParaRPr lang="en-US" altLang="en-US" sz="1300" b="0">
              <a:solidFill>
                <a:schemeClr val="tx1"/>
              </a:solidFill>
            </a:endParaRPr>
          </a:p>
        </p:txBody>
      </p:sp>
      <p:sp>
        <p:nvSpPr>
          <p:cNvPr id="38915"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Conclusion slide. Use the headline (no more than two lines) to state your most important conclusion. Begin the headline with </a:t>
            </a:r>
            <a:r>
              <a:rPr lang="en-US" altLang="en-US" i="1" dirty="0" smtClean="0"/>
              <a:t>In summary</a:t>
            </a:r>
            <a:r>
              <a:rPr lang="en-US" altLang="en-US" dirty="0" smtClean="0"/>
              <a:t> or </a:t>
            </a:r>
            <a:r>
              <a:rPr lang="en-US" altLang="en-US" i="1" dirty="0" smtClean="0"/>
              <a:t>In conclusion</a:t>
            </a:r>
            <a:r>
              <a:rPr lang="en-US" altLang="en-US" dirty="0" smtClean="0"/>
              <a:t> to ensure that the audience knows they have come to the presentation’s end. Support that headline with an image and parallel points. </a:t>
            </a:r>
          </a:p>
          <a:p>
            <a:pPr eaLnBrk="1" hangingPunct="1">
              <a:spcBef>
                <a:spcPct val="0"/>
              </a:spcBef>
            </a:pPr>
            <a:endParaRPr lang="en-US" altLang="en-US" dirty="0" smtClean="0"/>
          </a:p>
          <a:p>
            <a:pPr eaLnBrk="1" hangingPunct="1">
              <a:spcBef>
                <a:spcPct val="0"/>
              </a:spcBef>
            </a:pPr>
            <a:r>
              <a:rPr lang="en-US" altLang="en-US" dirty="0" smtClean="0"/>
              <a:t>This slide should be your last slide. Audiences lose patience when they believe that they have come to the end, but other slides follow. </a:t>
            </a:r>
          </a:p>
          <a:p>
            <a:pPr eaLnBrk="1" hangingPunct="1">
              <a:spcBef>
                <a:spcPct val="0"/>
              </a:spcBef>
            </a:pPr>
            <a:endParaRPr lang="en-US" altLang="en-US" dirty="0" smtClean="0"/>
          </a:p>
          <a:p>
            <a:pPr>
              <a:spcBef>
                <a:spcPct val="0"/>
              </a:spcBef>
            </a:pPr>
            <a:r>
              <a:rPr lang="en-US" altLang="en-US" dirty="0" smtClean="0"/>
              <a:t>Notice that the word </a:t>
            </a:r>
            <a:r>
              <a:rPr lang="en-US" altLang="en-US" i="1" dirty="0" smtClean="0"/>
              <a:t>Questions</a:t>
            </a:r>
            <a:r>
              <a:rPr lang="en-US" altLang="en-US" dirty="0" smtClean="0"/>
              <a:t> appears at the bottom of this slide. That strategy is much more effective than burning a slide with just the word </a:t>
            </a:r>
            <a:r>
              <a:rPr lang="en-US" altLang="en-US" i="1" dirty="0" smtClean="0"/>
              <a:t>Questions</a:t>
            </a:r>
            <a:r>
              <a:rPr lang="en-US" altLang="en-US" dirty="0" smtClean="0"/>
              <a:t>. This slide allows the audience to look at the most important slide of the presentation during the question period. See </a:t>
            </a:r>
            <a:r>
              <a:rPr lang="en-US" altLang="en-US" i="1" dirty="0"/>
              <a:t>The Craft of Scientific Presentations, 2</a:t>
            </a:r>
            <a:r>
              <a:rPr lang="en-US" altLang="en-US" i="1" baseline="30000" dirty="0"/>
              <a:t>nd</a:t>
            </a:r>
            <a:r>
              <a:rPr lang="en-US" altLang="en-US" i="1" dirty="0"/>
              <a:t> ed</a:t>
            </a:r>
            <a:r>
              <a:rPr lang="en-US" altLang="en-US" dirty="0"/>
              <a:t>.</a:t>
            </a:r>
            <a:r>
              <a:rPr lang="en-US" altLang="en-US" i="1" dirty="0" smtClean="0"/>
              <a:t>, </a:t>
            </a:r>
            <a:r>
              <a:rPr lang="en-US" altLang="en-US" dirty="0" smtClean="0"/>
              <a:t>pages 182-183. </a:t>
            </a:r>
          </a:p>
        </p:txBody>
      </p:sp>
    </p:spTree>
    <p:extLst>
      <p:ext uri="{BB962C8B-B14F-4D97-AF65-F5344CB8AC3E}">
        <p14:creationId xmlns:p14="http://schemas.microsoft.com/office/powerpoint/2010/main" val="153044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DBAAC1-C897-42B7-97F8-09213E655E06}" type="slidenum">
              <a:rPr lang="en-US" smtClean="0">
                <a:solidFill>
                  <a:srgbClr val="000000"/>
                </a:solidFill>
              </a:rPr>
              <a:pPr>
                <a:defRPr/>
              </a:pPr>
              <a:t>25</a:t>
            </a:fld>
            <a:endParaRPr lang="en-US" dirty="0" smtClean="0">
              <a:solidFill>
                <a:srgbClr val="000000"/>
              </a:solidFill>
            </a:endParaRPr>
          </a:p>
        </p:txBody>
      </p:sp>
      <p:sp>
        <p:nvSpPr>
          <p:cNvPr id="39939" name="Rectangle 2"/>
          <p:cNvSpPr>
            <a:spLocks noGrp="1" noRot="1" noChangeAspect="1" noChangeArrowheads="1" noTextEdit="1"/>
          </p:cNvSpPr>
          <p:nvPr>
            <p:ph type="sldImg"/>
          </p:nvPr>
        </p:nvSpPr>
        <p:spPr bwMode="auto">
          <a:xfrm>
            <a:off x="1400175" y="769938"/>
            <a:ext cx="5005388" cy="3752850"/>
          </a:xfrm>
          <a:noFill/>
          <a:ln>
            <a:solidFill>
              <a:srgbClr val="000000"/>
            </a:solidFill>
            <a:miter lim="800000"/>
            <a:headEnd/>
            <a:tailEnd/>
          </a:ln>
        </p:spPr>
      </p:sp>
      <p:sp>
        <p:nvSpPr>
          <p:cNvPr id="39940" name="Rectangle 3"/>
          <p:cNvSpPr>
            <a:spLocks noGrp="1" noChangeArrowheads="1"/>
          </p:cNvSpPr>
          <p:nvPr>
            <p:ph type="body" idx="1"/>
          </p:nvPr>
        </p:nvSpPr>
        <p:spPr bwMode="auto">
          <a:xfrm>
            <a:off x="1038581" y="4788598"/>
            <a:ext cx="5725725" cy="4534818"/>
          </a:xfrm>
          <a:noFill/>
        </p:spPr>
        <p:txBody>
          <a:bodyPr wrap="square" lIns="102142" tIns="51071" rIns="102142" bIns="51071" numCol="1" anchor="t" anchorCtr="0" compatLnSpc="1">
            <a:prstTxWarp prst="textNoShape">
              <a:avLst/>
            </a:prstTxWarp>
          </a:bodyPr>
          <a:lstStyle/>
          <a:p>
            <a:pPr eaLnBrk="1" hangingPunct="1">
              <a:spcBef>
                <a:spcPct val="0"/>
              </a:spcBef>
            </a:pPr>
            <a:r>
              <a:rPr lang="en-US" dirty="0" smtClean="0"/>
              <a:t>Sample conclusion</a:t>
            </a:r>
            <a:r>
              <a:rPr lang="en-US" baseline="0" dirty="0" smtClean="0"/>
              <a:t> slide from WPI Engineering Ambassadors.</a:t>
            </a:r>
            <a:endParaRPr lang="en-US" dirty="0" smtClean="0"/>
          </a:p>
        </p:txBody>
      </p:sp>
    </p:spTree>
    <p:extLst>
      <p:ext uri="{BB962C8B-B14F-4D97-AF65-F5344CB8AC3E}">
        <p14:creationId xmlns:p14="http://schemas.microsoft.com/office/powerpoint/2010/main" val="51727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90182FD5-56D9-422B-A7B3-721386D03708}" type="slidenum">
              <a:rPr lang="en-US" altLang="en-US" sz="1300" b="0">
                <a:solidFill>
                  <a:schemeClr val="tx1"/>
                </a:solidFill>
              </a:rPr>
              <a:pPr eaLnBrk="1" hangingPunct="1"/>
              <a:t>26</a:t>
            </a:fld>
            <a:endParaRPr lang="en-US" altLang="en-US" sz="1300" b="0">
              <a:solidFill>
                <a:schemeClr val="tx1"/>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52641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27</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13227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prstClr val="black"/>
                </a:solidFill>
              </a:rPr>
              <a:pPr eaLnBrk="1" hangingPunct="1"/>
              <a:t>28</a:t>
            </a:fld>
            <a:endParaRPr lang="en-US" altLang="en-US" sz="1300" b="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30763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a:solidFill>
                  <a:schemeClr val="tx1"/>
                </a:solidFill>
                <a:latin typeface="Calibri" pitchFamily="34" charset="0"/>
              </a:defRPr>
            </a:lvl1pPr>
            <a:lvl2pPr marL="785372" indent="-302066" eaLnBrk="0" hangingPunct="0">
              <a:defRPr sz="2100" b="1">
                <a:solidFill>
                  <a:schemeClr val="tx1"/>
                </a:solidFill>
                <a:latin typeface="Calibri" pitchFamily="34" charset="0"/>
              </a:defRPr>
            </a:lvl2pPr>
            <a:lvl3pPr marL="1208265" indent="-241653" eaLnBrk="0" hangingPunct="0">
              <a:defRPr sz="2100" b="1">
                <a:solidFill>
                  <a:schemeClr val="tx1"/>
                </a:solidFill>
                <a:latin typeface="Calibri" pitchFamily="34" charset="0"/>
              </a:defRPr>
            </a:lvl3pPr>
            <a:lvl4pPr marL="1691571" indent="-241653" eaLnBrk="0" hangingPunct="0">
              <a:defRPr sz="2100" b="1">
                <a:solidFill>
                  <a:schemeClr val="tx1"/>
                </a:solidFill>
                <a:latin typeface="Calibri" pitchFamily="34" charset="0"/>
              </a:defRPr>
            </a:lvl4pPr>
            <a:lvl5pPr marL="2174878" indent="-241653" eaLnBrk="0" hangingPunct="0">
              <a:defRPr sz="2100" b="1">
                <a:solidFill>
                  <a:schemeClr val="tx1"/>
                </a:solidFill>
                <a:latin typeface="Calibri" pitchFamily="34" charset="0"/>
              </a:defRPr>
            </a:lvl5pPr>
            <a:lvl6pPr marL="2658184" indent="-241653" eaLnBrk="0" fontAlgn="base" hangingPunct="0">
              <a:spcBef>
                <a:spcPct val="0"/>
              </a:spcBef>
              <a:spcAft>
                <a:spcPct val="0"/>
              </a:spcAft>
              <a:defRPr sz="2100" b="1">
                <a:solidFill>
                  <a:schemeClr val="tx1"/>
                </a:solidFill>
                <a:latin typeface="Calibri" pitchFamily="34" charset="0"/>
              </a:defRPr>
            </a:lvl6pPr>
            <a:lvl7pPr marL="3141490" indent="-241653" eaLnBrk="0" fontAlgn="base" hangingPunct="0">
              <a:spcBef>
                <a:spcPct val="0"/>
              </a:spcBef>
              <a:spcAft>
                <a:spcPct val="0"/>
              </a:spcAft>
              <a:defRPr sz="2100" b="1">
                <a:solidFill>
                  <a:schemeClr val="tx1"/>
                </a:solidFill>
                <a:latin typeface="Calibri" pitchFamily="34" charset="0"/>
              </a:defRPr>
            </a:lvl7pPr>
            <a:lvl8pPr marL="3624796" indent="-241653" eaLnBrk="0" fontAlgn="base" hangingPunct="0">
              <a:spcBef>
                <a:spcPct val="0"/>
              </a:spcBef>
              <a:spcAft>
                <a:spcPct val="0"/>
              </a:spcAft>
              <a:defRPr sz="2100" b="1">
                <a:solidFill>
                  <a:schemeClr val="tx1"/>
                </a:solidFill>
                <a:latin typeface="Calibri" pitchFamily="34" charset="0"/>
              </a:defRPr>
            </a:lvl8pPr>
            <a:lvl9pPr marL="4108102" indent="-241653" eaLnBrk="0" fontAlgn="base" hangingPunct="0">
              <a:spcBef>
                <a:spcPct val="0"/>
              </a:spcBef>
              <a:spcAft>
                <a:spcPct val="0"/>
              </a:spcAft>
              <a:defRPr sz="2100" b="1">
                <a:solidFill>
                  <a:schemeClr val="tx1"/>
                </a:solidFill>
                <a:latin typeface="Calibri" pitchFamily="34" charset="0"/>
              </a:defRPr>
            </a:lvl9pPr>
          </a:lstStyle>
          <a:p>
            <a:pPr eaLnBrk="1" hangingPunct="1"/>
            <a:fld id="{0BD3505C-9DD3-432A-952D-CF6399F8D32D}" type="slidenum">
              <a:rPr lang="en-US" sz="1300" b="0">
                <a:solidFill>
                  <a:srgbClr val="000000"/>
                </a:solidFill>
                <a:latin typeface="Times New Roman" pitchFamily="18" charset="0"/>
              </a:rPr>
              <a:pPr eaLnBrk="1" hangingPunct="1"/>
              <a:t>3</a:t>
            </a:fld>
            <a:endParaRPr lang="en-US" sz="1300" b="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The beginning of a presentation is important for making the audience excited about and have the audience feel comfortable with the topic. If you are using a slide to open a presentation, include an image or series of images that provides a good entry point to the talk. An effective image helps orient the audience to the key words in the title. An effective image, such as what Lauren Murphy and Sarah</a:t>
            </a:r>
            <a:r>
              <a:rPr lang="en-US" baseline="0" dirty="0" smtClean="0"/>
              <a:t> </a:t>
            </a:r>
            <a:r>
              <a:rPr lang="en-US" baseline="0" dirty="0" err="1" smtClean="0"/>
              <a:t>Krishner</a:t>
            </a:r>
            <a:r>
              <a:rPr lang="en-US" baseline="0" dirty="0" smtClean="0"/>
              <a:t> </a:t>
            </a:r>
            <a:r>
              <a:rPr lang="en-US" dirty="0" smtClean="0"/>
              <a:t>included, also gives you the opportunity to say a few things about your work</a:t>
            </a:r>
            <a:r>
              <a:rPr lang="en-US" dirty="0" smtClean="0">
                <a:cs typeface="Times New Roman" pitchFamily="18" charset="0"/>
              </a:rPr>
              <a:t>—</a:t>
            </a:r>
            <a:r>
              <a:rPr lang="en-US" dirty="0" smtClean="0"/>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a:t>
            </a:r>
          </a:p>
          <a:p>
            <a:pPr eaLnBrk="1" hangingPunct="1">
              <a:defRPr/>
            </a:pPr>
            <a:endParaRPr lang="en-US" b="1" dirty="0" smtClean="0"/>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a:t>
            </a:r>
            <a:r>
              <a:rPr lang="en-US" sz="1100" dirty="0">
                <a:hlinkClick r:id="rId3"/>
              </a:rPr>
              <a:t>www.assertion-evidence.com</a:t>
            </a:r>
            <a:r>
              <a:rPr lang="en-US" sz="1100" dirty="0"/>
              <a:t>.  </a:t>
            </a:r>
          </a:p>
          <a:p>
            <a:pPr marL="232930" indent="-232930">
              <a:buFontTx/>
              <a:buAutoNum type="arabicPeriod"/>
              <a:tabLst>
                <a:tab pos="491740" algn="l"/>
              </a:tabLst>
              <a:defRPr/>
            </a:pPr>
            <a:r>
              <a:rPr lang="en-US" sz="1100" dirty="0"/>
              <a:t>Murphy, Lauren &amp; Sarah </a:t>
            </a:r>
            <a:r>
              <a:rPr lang="en-US" sz="1100" dirty="0" err="1"/>
              <a:t>Krishner</a:t>
            </a:r>
            <a:r>
              <a:rPr lang="en-US" sz="1100" dirty="0"/>
              <a:t> (2011). Taking Engineering to New Heights. University Park: Penn State Engineering Ambassadors.</a:t>
            </a:r>
            <a:endParaRPr lang="en-US" sz="1100" dirty="0"/>
          </a:p>
        </p:txBody>
      </p:sp>
    </p:spTree>
    <p:extLst>
      <p:ext uri="{BB962C8B-B14F-4D97-AF65-F5344CB8AC3E}">
        <p14:creationId xmlns:p14="http://schemas.microsoft.com/office/powerpoint/2010/main" val="274799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03751563-C46E-495D-9D9F-6F4CE413D41E}" type="slidenum">
              <a:rPr lang="en-US" altLang="en-US" sz="1300" b="0">
                <a:solidFill>
                  <a:schemeClr val="tx1"/>
                </a:solidFill>
              </a:rPr>
              <a:pPr eaLnBrk="1" hangingPunct="1"/>
              <a:t>4</a:t>
            </a:fld>
            <a:endParaRPr lang="en-US" altLang="en-US" sz="1300" b="0">
              <a:solidFill>
                <a:schemeClr val="tx1"/>
              </a:solidFill>
            </a:endParaRPr>
          </a:p>
        </p:txBody>
      </p:sp>
      <p:sp>
        <p:nvSpPr>
          <p:cNvPr id="2662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eaLnBrk="1" hangingPunct="1">
              <a:spcBef>
                <a:spcPct val="0"/>
              </a:spcBef>
            </a:pPr>
            <a:endParaRPr lang="en-US" altLang="en-US" dirty="0" smtClean="0"/>
          </a:p>
          <a:p>
            <a:pPr eaLnBrk="1" hangingPunct="1">
              <a:spcBef>
                <a:spcPct val="0"/>
              </a:spcBef>
            </a:pPr>
            <a:r>
              <a:rPr lang="en-US" altLang="en-US" dirty="0" smtClean="0"/>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endParaRPr lang="en-US" altLang="en-US" dirty="0" smtClean="0"/>
          </a:p>
          <a:p>
            <a:pPr eaLnBrk="1" hangingPunct="1">
              <a:spcBef>
                <a:spcPct val="0"/>
              </a:spcBef>
            </a:pPr>
            <a:r>
              <a:rPr lang="en-US" altLang="en-US" dirty="0" smtClean="0"/>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altLang="en-US" i="1" dirty="0" smtClean="0"/>
              <a:t>The Craft of Scientific Presentations, 2</a:t>
            </a:r>
            <a:r>
              <a:rPr lang="en-US" altLang="en-US" i="1" baseline="30000" dirty="0" smtClean="0"/>
              <a:t>nd</a:t>
            </a:r>
            <a:r>
              <a:rPr lang="en-US" altLang="en-US" i="1" dirty="0" smtClean="0"/>
              <a:t> ed. (pages 177-181).</a:t>
            </a:r>
          </a:p>
        </p:txBody>
      </p:sp>
    </p:spTree>
    <p:extLst>
      <p:ext uri="{BB962C8B-B14F-4D97-AF65-F5344CB8AC3E}">
        <p14:creationId xmlns:p14="http://schemas.microsoft.com/office/powerpoint/2010/main" val="393842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Rectangle 3"/>
          <p:cNvSpPr>
            <a:spLocks noGrp="1" noChangeArrowheads="1"/>
          </p:cNvSpPr>
          <p:nvPr>
            <p:ph type="body" idx="1"/>
          </p:nvPr>
        </p:nvSpPr>
        <p:spPr/>
        <p:txBody>
          <a:bodyPr/>
          <a:lstStyle/>
          <a:p>
            <a:pPr eaLnBrk="1" hangingPunct="1">
              <a:defRPr/>
            </a:pPr>
            <a:r>
              <a:rPr lang="en-US" dirty="0" smtClean="0">
                <a:latin typeface="+mj-lt"/>
              </a:rPr>
              <a:t>Here’s a mapping slide done the assertion evidence way. It relies on images, as opposed to bullet points. You should have no more than three to four sections on your mapping slide, because as we’ve learned, this is how many points people can remember at one time. </a:t>
            </a:r>
          </a:p>
          <a:p>
            <a:pPr eaLnBrk="1" hangingPunct="1">
              <a:defRPr/>
            </a:pPr>
            <a:endParaRPr lang="en-US" dirty="0" smtClean="0">
              <a:latin typeface="+mj-lt"/>
            </a:endParaRPr>
          </a:p>
          <a:p>
            <a:pPr eaLnBrk="1" hangingPunct="1">
              <a:defRPr/>
            </a:pPr>
            <a:r>
              <a:rPr lang="en-US" dirty="0" smtClean="0">
                <a:latin typeface="+mj-lt"/>
              </a:rPr>
              <a:t>One thing you can do – if you’re giving a particularly long talk – is to come back to this slide as you move from one section to another, to help keep people grounded. You can highlight the picture or section that you’re on. </a:t>
            </a:r>
          </a:p>
          <a:p>
            <a:pPr eaLnBrk="1" hangingPunct="1">
              <a:defRPr/>
            </a:pPr>
            <a:endParaRPr lang="en-US" dirty="0">
              <a:latin typeface="Times New Roman" pitchFamily="18" charset="0"/>
            </a:endParaRPr>
          </a:p>
          <a:p>
            <a:pPr>
              <a:tabLst>
                <a:tab pos="496214" algn="l"/>
              </a:tabLst>
              <a:defRPr/>
            </a:pPr>
            <a:r>
              <a:rPr lang="en-US" sz="1100" b="1" dirty="0"/>
              <a:t>References:</a:t>
            </a:r>
          </a:p>
          <a:p>
            <a:pPr marL="235049" indent="-235049">
              <a:buFontTx/>
              <a:buAutoNum type="arabicPeriod"/>
              <a:tabLst>
                <a:tab pos="496214"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5049" indent="-235049">
              <a:buFontTx/>
              <a:buAutoNum type="arabicPeriod"/>
              <a:tabLst>
                <a:tab pos="496214" algn="l"/>
              </a:tabLst>
              <a:defRPr/>
            </a:pPr>
            <a:r>
              <a:rPr lang="en-US" sz="1100" dirty="0"/>
              <a:t>Alley, Michael (2016). Rethinking scientific 9resentations: The assertion-evidence approach. </a:t>
            </a:r>
            <a:r>
              <a:rPr lang="en-US" sz="1100" dirty="0">
                <a:hlinkClick r:id="rId3"/>
              </a:rPr>
              <a:t>http://</a:t>
            </a:r>
            <a:r>
              <a:rPr lang="en-US" sz="1100" dirty="0">
                <a:hlinkClick r:id="rId3"/>
              </a:rPr>
              <a:t>www.assertion-evidence.com</a:t>
            </a:r>
            <a:r>
              <a:rPr lang="en-US" sz="1100" dirty="0"/>
              <a:t>.  </a:t>
            </a:r>
            <a:endParaRPr lang="en-US" sz="1100" dirty="0"/>
          </a:p>
          <a:p>
            <a:pPr marL="235049" indent="-235049">
              <a:buFontTx/>
              <a:buAutoNum type="arabicPeriod"/>
              <a:tabLst>
                <a:tab pos="496214" algn="l"/>
              </a:tabLst>
              <a:defRPr/>
            </a:pPr>
            <a:r>
              <a:rPr lang="en-US" sz="1100" dirty="0"/>
              <a:t>Harrison, Kim &amp; Kirsch, Kathryn (2010). Space exploration: To infinity and beyond. University Park: Penn State Engineering Ambassadors.</a:t>
            </a:r>
          </a:p>
          <a:p>
            <a:pPr eaLnBrk="1" hangingPunct="1">
              <a:defRPr/>
            </a:pPr>
            <a:endParaRPr lang="en-US" dirty="0" smtClean="0">
              <a:latin typeface="Times New Roman" pitchFamily="18" charset="0"/>
            </a:endParaRPr>
          </a:p>
          <a:p>
            <a:pPr>
              <a:defRPr/>
            </a:pPr>
            <a:endParaRPr lang="en-US" dirty="0" smtClean="0">
              <a:latin typeface="Times New Roman" pitchFamily="18" charset="0"/>
            </a:endParaRPr>
          </a:p>
        </p:txBody>
      </p:sp>
    </p:spTree>
    <p:extLst>
      <p:ext uri="{BB962C8B-B14F-4D97-AF65-F5344CB8AC3E}">
        <p14:creationId xmlns:p14="http://schemas.microsoft.com/office/powerpoint/2010/main" val="85915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1D365EF8-201E-46EF-8576-FD13DE827119}" type="slidenum">
              <a:rPr lang="en-US" altLang="en-US" sz="1300" b="0">
                <a:solidFill>
                  <a:schemeClr val="tx1"/>
                </a:solidFill>
              </a:rPr>
              <a:pPr eaLnBrk="1" hangingPunct="1"/>
              <a:t>6</a:t>
            </a:fld>
            <a:endParaRPr lang="en-US" altLang="en-US" sz="1300" b="0">
              <a:solidFill>
                <a:schemeClr val="tx1"/>
              </a:solidFill>
            </a:endParaRPr>
          </a:p>
        </p:txBody>
      </p:sp>
      <p:sp>
        <p:nvSpPr>
          <p:cNvPr id="27651"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smtClean="0"/>
              <a:t>Sample mapping slide.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100"/>
              <a:t>Reference:</a:t>
            </a:r>
          </a:p>
          <a:p>
            <a:pPr eaLnBrk="1" hangingPunct="1">
              <a:spcBef>
                <a:spcPct val="0"/>
              </a:spcBef>
            </a:pPr>
            <a:endParaRPr lang="en-US" altLang="en-US" sz="1100"/>
          </a:p>
          <a:p>
            <a:pPr eaLnBrk="1" hangingPunct="1">
              <a:spcBef>
                <a:spcPct val="0"/>
              </a:spcBef>
            </a:pPr>
            <a:r>
              <a:rPr lang="en-US" altLang="en-US" sz="1100"/>
              <a:t>Katrina Aspmo, Torunn Berg, and Grethe Wibetoe, “Atmospheric Mercury Depletion Events (AMDEs) in Polar Regions During Arctic Spring,” presentation (Oslo, Norway: University of Oslo, 16 June 2004). </a:t>
            </a:r>
          </a:p>
          <a:p>
            <a:pPr eaLnBrk="1" hangingPunct="1">
              <a:spcBef>
                <a:spcPct val="0"/>
              </a:spcBef>
            </a:pPr>
            <a:endParaRPr lang="en-US" altLang="en-US" sz="1100"/>
          </a:p>
        </p:txBody>
      </p:sp>
    </p:spTree>
    <p:extLst>
      <p:ext uri="{BB962C8B-B14F-4D97-AF65-F5344CB8AC3E}">
        <p14:creationId xmlns:p14="http://schemas.microsoft.com/office/powerpoint/2010/main" val="283371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schemeClr val="tx1"/>
                </a:solidFill>
              </a:rPr>
              <a:pPr eaLnBrk="1" hangingPunct="1"/>
              <a:t>7</a:t>
            </a:fld>
            <a:endParaRPr lang="en-US" altLang="en-US" sz="1300" b="0">
              <a:solidFill>
                <a:schemeClr val="tx1"/>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mapping slide</a:t>
            </a:r>
          </a:p>
        </p:txBody>
      </p:sp>
    </p:spTree>
    <p:extLst>
      <p:ext uri="{BB962C8B-B14F-4D97-AF65-F5344CB8AC3E}">
        <p14:creationId xmlns:p14="http://schemas.microsoft.com/office/powerpoint/2010/main" val="21904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7DB5FA9A-9F35-4DD2-8106-16AAEDC57A8D}" type="slidenum">
              <a:rPr lang="en-US" altLang="en-US" sz="1300" b="0">
                <a:solidFill>
                  <a:schemeClr val="tx1"/>
                </a:solidFill>
              </a:rPr>
              <a:pPr eaLnBrk="1" hangingPunct="1"/>
              <a:t>8</a:t>
            </a:fld>
            <a:endParaRPr lang="en-US" altLang="en-US" sz="1300" b="0">
              <a:solidFill>
                <a:schemeClr val="tx1"/>
              </a:solidFill>
            </a:endParaRPr>
          </a:p>
        </p:txBody>
      </p:sp>
      <p:sp>
        <p:nvSpPr>
          <p:cNvPr id="29699"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one that best supports your headline assertion.</a:t>
            </a:r>
          </a:p>
          <a:p>
            <a:pPr eaLnBrk="1" hangingPunct="1">
              <a:spcBef>
                <a:spcPct val="0"/>
              </a:spcBef>
            </a:pPr>
            <a:endParaRPr lang="en-US" altLang="en-US" dirty="0" smtClean="0"/>
          </a:p>
          <a:p>
            <a:pPr eaLnBrk="1" hangingPunct="1">
              <a:spcBef>
                <a:spcPct val="0"/>
              </a:spcBef>
            </a:pPr>
            <a:r>
              <a:rPr lang="en-US" altLang="en-US" dirty="0" smtClean="0"/>
              <a:t>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314899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tabLst>
                <a:tab pos="491740" algn="l"/>
              </a:tabLst>
              <a:defRPr/>
            </a:pPr>
            <a:r>
              <a:rPr lang="en-US" dirty="0" smtClean="0"/>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smtClean="0"/>
          </a:p>
          <a:p>
            <a:pPr>
              <a:tabLst>
                <a:tab pos="491740" algn="l"/>
              </a:tabLst>
              <a:defRPr/>
            </a:pPr>
            <a:r>
              <a:rPr lang="en-US" dirty="0" smtClean="0"/>
              <a:t> </a:t>
            </a:r>
          </a:p>
          <a:p>
            <a:pPr>
              <a:tabLst>
                <a:tab pos="491740" algn="l"/>
              </a:tabLst>
              <a:defRPr/>
            </a:pPr>
            <a:r>
              <a:rPr lang="en-US" sz="1100" b="1" dirty="0"/>
              <a:t>References:</a:t>
            </a:r>
          </a:p>
          <a:p>
            <a:pPr marL="232930" indent="-232930">
              <a:buFontTx/>
              <a:buAutoNum type="arabicPeriod"/>
              <a:tabLst>
                <a:tab pos="491740" algn="l"/>
              </a:tabLst>
              <a:defRPr/>
            </a:pPr>
            <a:r>
              <a:rPr lang="en-US" sz="1100" dirty="0"/>
              <a:t>Alley, Michael (2013). </a:t>
            </a:r>
            <a:r>
              <a:rPr lang="en-US" sz="1100" i="1" dirty="0"/>
              <a:t>The Craft of Scientific Presentations</a:t>
            </a:r>
            <a:r>
              <a:rPr lang="en-US" sz="1100" dirty="0"/>
              <a:t>, 2</a:t>
            </a:r>
            <a:r>
              <a:rPr lang="en-US" sz="1100" baseline="30000" dirty="0"/>
              <a:t>nd</a:t>
            </a:r>
            <a:r>
              <a:rPr lang="en-US" sz="1100" dirty="0"/>
              <a:t> ed. New York: Springer-</a:t>
            </a:r>
            <a:r>
              <a:rPr lang="en-US" sz="1100" dirty="0" err="1"/>
              <a:t>Verlag</a:t>
            </a:r>
            <a:r>
              <a:rPr lang="en-US" sz="1100" dirty="0"/>
              <a:t>.</a:t>
            </a:r>
          </a:p>
          <a:p>
            <a:pPr marL="232930" indent="-232930">
              <a:buFontTx/>
              <a:buAutoNum type="arabicPeriod"/>
              <a:tabLst>
                <a:tab pos="491740" algn="l"/>
              </a:tabLst>
              <a:defRPr/>
            </a:pPr>
            <a:r>
              <a:rPr lang="en-US" sz="1100" dirty="0"/>
              <a:t>Alley, Michael (2016). Rethinking scientific 9resentations: The assertion-evidence approach. </a:t>
            </a:r>
            <a:r>
              <a:rPr lang="en-US" sz="1100" dirty="0">
                <a:hlinkClick r:id="rId3"/>
              </a:rPr>
              <a:t>http://www.assertion-evidence.com</a:t>
            </a:r>
            <a:r>
              <a:rPr lang="en-US" sz="1100" dirty="0"/>
              <a:t>.  </a:t>
            </a:r>
          </a:p>
          <a:p>
            <a:pPr marL="232930" indent="-232930" defTabSz="966612">
              <a:buFontTx/>
              <a:buAutoNum type="arabicPeriod"/>
              <a:tabLst>
                <a:tab pos="491740" algn="l"/>
              </a:tabLst>
              <a:defRPr/>
            </a:pPr>
            <a:r>
              <a:rPr lang="en-US" sz="1100" dirty="0" err="1"/>
              <a:t>Kurci</a:t>
            </a:r>
            <a:r>
              <a:rPr lang="en-US" sz="1100" dirty="0"/>
              <a:t>, Emil (2016). Boats and Buoyancy. Worcester, MA: WPI, Engineering Ambassadors.</a:t>
            </a:r>
            <a:endParaRPr lang="en-US" sz="1100" dirty="0"/>
          </a:p>
        </p:txBody>
      </p:sp>
      <p:sp>
        <p:nvSpPr>
          <p:cNvPr id="4" name="Slide Number Placeholder 3"/>
          <p:cNvSpPr>
            <a:spLocks noGrp="1"/>
          </p:cNvSpPr>
          <p:nvPr>
            <p:ph type="sldNum" sz="quarter" idx="10"/>
          </p:nvPr>
        </p:nvSpPr>
        <p:spPr/>
        <p:txBody>
          <a:bodyPr/>
          <a:lstStyle/>
          <a:p>
            <a:fld id="{DFD2348E-B049-4CDC-A830-AE07042E9B9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880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646331"/>
          </a:xfrm>
        </p:spPr>
        <p:txBody>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76200" y="2514600"/>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267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dirty="0"/>
          </a:p>
        </p:txBody>
      </p:sp>
    </p:spTree>
    <p:extLst>
      <p:ext uri="{BB962C8B-B14F-4D97-AF65-F5344CB8AC3E}">
        <p14:creationId xmlns:p14="http://schemas.microsoft.com/office/powerpoint/2010/main" val="12158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DAF4B8F-2CB2-4D4A-936A-0528D4CE1465}" type="slidenum">
              <a:rPr lang="en-US" altLang="en-US"/>
              <a:pPr/>
              <a:t>‹#›</a:t>
            </a:fld>
            <a:endParaRPr lang="en-US" altLang="en-US"/>
          </a:p>
        </p:txBody>
      </p:sp>
    </p:spTree>
    <p:extLst>
      <p:ext uri="{BB962C8B-B14F-4D97-AF65-F5344CB8AC3E}">
        <p14:creationId xmlns:p14="http://schemas.microsoft.com/office/powerpoint/2010/main" val="57648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86380"/>
            <a:ext cx="8915400" cy="523220"/>
          </a:xfrm>
          <a:prstGeom prst="rect">
            <a:avLst/>
          </a:prstGeom>
        </p:spPr>
        <p:txBody>
          <a:bodyPr vert="horz" wrap="square" lIns="91440" tIns="45720" rIns="91440" bIns="45720" rtlCol="0" anchor="t">
            <a:sp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4876800" cy="461665"/>
          </a:xfrm>
          <a:prstGeom prst="rect">
            <a:avLst/>
          </a:prstGeom>
        </p:spPr>
        <p:txBody>
          <a:bodyPr vert="horz" wrap="square" lIns="91440" tIns="45720" rIns="91440" bIns="45720" rtlCol="0">
            <a:sp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a:defRPr sz="1400">
                <a:solidFill>
                  <a:schemeClr val="tx1">
                    <a:lumMod val="65000"/>
                    <a:lumOff val="35000"/>
                  </a:schemeClr>
                </a:solidFill>
              </a:defRPr>
            </a:lvl1pPr>
          </a:lstStyle>
          <a:p>
            <a:fld id="{D463299A-589E-41AB-91AB-C28182189A32}" type="slidenum">
              <a:rPr lang="en-US" smtClean="0"/>
              <a:pPr/>
              <a:t>‹#›</a:t>
            </a:fld>
            <a:endParaRPr lang="en-US"/>
          </a:p>
        </p:txBody>
      </p:sp>
    </p:spTree>
    <p:extLst>
      <p:ext uri="{BB962C8B-B14F-4D97-AF65-F5344CB8AC3E}">
        <p14:creationId xmlns:p14="http://schemas.microsoft.com/office/powerpoint/2010/main" val="22213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400">
              <a:solidFill>
                <a:srgbClr val="404040"/>
              </a:solidFill>
            </a:endParaRPr>
          </a:p>
          <a:p>
            <a:pPr eaLnBrk="1" hangingPunct="1">
              <a:spcBef>
                <a:spcPct val="0"/>
              </a:spcBef>
            </a:pPr>
            <a:endParaRPr lang="en-US" altLang="en-US" sz="1400">
              <a:solidFill>
                <a:srgbClr val="404040"/>
              </a:solidFill>
            </a:endParaRPr>
          </a:p>
        </p:txBody>
      </p:sp>
      <p:sp>
        <p:nvSpPr>
          <p:cNvPr id="3075" name="Rectangle 2"/>
          <p:cNvSpPr>
            <a:spLocks noChangeArrowheads="1"/>
          </p:cNvSpPr>
          <p:nvPr/>
        </p:nvSpPr>
        <p:spPr bwMode="auto">
          <a:xfrm>
            <a:off x="152400" y="2895600"/>
            <a:ext cx="335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25400" bIns="25400">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t>Name</a:t>
            </a:r>
          </a:p>
          <a:p>
            <a:pPr>
              <a:spcBef>
                <a:spcPct val="0"/>
              </a:spcBef>
            </a:pPr>
            <a:r>
              <a:rPr lang="en-US" altLang="en-US" sz="2000" dirty="0"/>
              <a:t>Name</a:t>
            </a:r>
          </a:p>
          <a:p>
            <a:pPr>
              <a:spcBef>
                <a:spcPct val="0"/>
              </a:spcBef>
            </a:pPr>
            <a:r>
              <a:rPr lang="en-US" altLang="en-US" sz="2000" dirty="0"/>
              <a:t>Name</a:t>
            </a:r>
          </a:p>
          <a:p>
            <a:pPr>
              <a:spcBef>
                <a:spcPct val="50000"/>
              </a:spcBef>
            </a:pPr>
            <a:r>
              <a:rPr lang="en-US" altLang="en-US" sz="1800" dirty="0"/>
              <a:t>Department</a:t>
            </a:r>
          </a:p>
          <a:p>
            <a:pPr>
              <a:spcBef>
                <a:spcPct val="0"/>
              </a:spcBef>
            </a:pPr>
            <a:r>
              <a:rPr lang="en-US" altLang="en-US" sz="1800" dirty="0"/>
              <a:t>Institution</a:t>
            </a:r>
          </a:p>
          <a:p>
            <a:pPr>
              <a:spcBef>
                <a:spcPct val="50000"/>
              </a:spcBef>
            </a:pPr>
            <a:r>
              <a:rPr lang="en-US" altLang="en-US" sz="1800" dirty="0"/>
              <a:t>Date</a:t>
            </a:r>
            <a:endParaRPr lang="en-US" altLang="en-US" dirty="0"/>
          </a:p>
        </p:txBody>
      </p:sp>
      <p:sp>
        <p:nvSpPr>
          <p:cNvPr id="3076" name="Rectangle 3"/>
          <p:cNvSpPr>
            <a:spLocks noChangeArrowheads="1"/>
          </p:cNvSpPr>
          <p:nvPr/>
        </p:nvSpPr>
        <p:spPr bwMode="auto">
          <a:xfrm>
            <a:off x="3733800" y="1781175"/>
            <a:ext cx="5181600" cy="399732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spcBef>
                <a:spcPct val="0"/>
              </a:spcBef>
            </a:pPr>
            <a:r>
              <a:rPr lang="en-US" altLang="en-US" sz="2000">
                <a:solidFill>
                  <a:srgbClr val="EAEAEA"/>
                </a:solidFill>
              </a:rPr>
              <a:t>Replace this box with key image to introduce talk’s scope, importance, or background</a:t>
            </a: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p:txBody>
      </p:sp>
      <p:sp>
        <p:nvSpPr>
          <p:cNvPr id="3077" name="Text Box 4"/>
          <p:cNvSpPr txBox="1">
            <a:spLocks noChangeArrowheads="1"/>
          </p:cNvSpPr>
          <p:nvPr/>
        </p:nvSpPr>
        <p:spPr bwMode="auto">
          <a:xfrm>
            <a:off x="152400" y="6265863"/>
            <a:ext cx="10255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1200" b="0" dirty="0" smtClean="0">
                <a:solidFill>
                  <a:schemeClr val="bg1"/>
                </a:solidFill>
              </a:rPr>
              <a:t>Replace with </a:t>
            </a:r>
          </a:p>
          <a:p>
            <a:pPr>
              <a:defRPr/>
            </a:pPr>
            <a:r>
              <a:rPr lang="en-US" sz="1200" b="0" dirty="0" smtClean="0">
                <a:solidFill>
                  <a:schemeClr val="bg1"/>
                </a:solidFill>
              </a:rPr>
              <a:t>your Logo</a:t>
            </a:r>
          </a:p>
        </p:txBody>
      </p:sp>
      <p:sp>
        <p:nvSpPr>
          <p:cNvPr id="3078" name="Text Box 5"/>
          <p:cNvSpPr txBox="1">
            <a:spLocks noChangeArrowheads="1"/>
          </p:cNvSpPr>
          <p:nvPr/>
        </p:nvSpPr>
        <p:spPr bwMode="auto">
          <a:xfrm>
            <a:off x="76200" y="76200"/>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3600">
                <a:solidFill>
                  <a:srgbClr val="000000"/>
                </a:solidFill>
              </a:rPr>
              <a:t>Title of Presentation in Initial Capitals:</a:t>
            </a:r>
          </a:p>
          <a:p>
            <a:pPr>
              <a:spcBef>
                <a:spcPct val="0"/>
              </a:spcBef>
            </a:pPr>
            <a:r>
              <a:rPr lang="en-US" altLang="en-US" sz="3600">
                <a:solidFill>
                  <a:srgbClr val="000000"/>
                </a:solidFill>
              </a:rPr>
              <a:t>36 Points, Calibri Bold</a:t>
            </a:r>
            <a:r>
              <a:rPr lang="en-US" altLang="en-US" sz="3600">
                <a:solidFill>
                  <a:schemeClr val="tx1"/>
                </a:solidFill>
              </a:rPr>
              <a:t> </a:t>
            </a:r>
          </a:p>
        </p:txBody>
      </p:sp>
    </p:spTree>
    <p:extLst>
      <p:ext uri="{BB962C8B-B14F-4D97-AF65-F5344CB8AC3E}">
        <p14:creationId xmlns:p14="http://schemas.microsoft.com/office/powerpoint/2010/main" val="351156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10</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45140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11</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04800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12</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51699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5979E9A-FBC1-4402-BCCF-072AD3ADF8BB}" type="slidenum">
              <a:rPr lang="en-US" altLang="en-US" sz="1400">
                <a:solidFill>
                  <a:srgbClr val="404040"/>
                </a:solidFill>
              </a:rPr>
              <a:pPr eaLnBrk="1" hangingPunct="1"/>
              <a:t>13</a:t>
            </a:fld>
            <a:endParaRPr lang="en-US" altLang="en-US" sz="1400">
              <a:solidFill>
                <a:srgbClr val="404040"/>
              </a:solidFill>
            </a:endParaRPr>
          </a:p>
        </p:txBody>
      </p:sp>
      <p:sp>
        <p:nvSpPr>
          <p:cNvPr id="12291" name="Line 2"/>
          <p:cNvSpPr>
            <a:spLocks noChangeShapeType="1"/>
          </p:cNvSpPr>
          <p:nvPr/>
        </p:nvSpPr>
        <p:spPr bwMode="auto">
          <a:xfrm>
            <a:off x="4267200" y="4978400"/>
            <a:ext cx="0" cy="6096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2" name="Rectangle 3"/>
          <p:cNvSpPr>
            <a:spLocks noChangeArrowheads="1"/>
          </p:cNvSpPr>
          <p:nvPr/>
        </p:nvSpPr>
        <p:spPr bwMode="auto">
          <a:xfrm>
            <a:off x="152400" y="1727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3" name="Rectangle 4"/>
          <p:cNvSpPr>
            <a:spLocks noChangeArrowheads="1"/>
          </p:cNvSpPr>
          <p:nvPr/>
        </p:nvSpPr>
        <p:spPr bwMode="auto">
          <a:xfrm>
            <a:off x="1143000" y="2838450"/>
            <a:ext cx="6781800" cy="22923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1">
              <a:solidFill>
                <a:prstClr val="white"/>
              </a:solidFill>
            </a:endParaRPr>
          </a:p>
          <a:p>
            <a:pPr algn="ctr" eaLnBrk="0" hangingPunct="0">
              <a:defRPr/>
            </a:pPr>
            <a:endParaRPr lang="en-US" sz="2400" b="1">
              <a:solidFill>
                <a:prstClr val="white"/>
              </a:solidFill>
            </a:endParaRPr>
          </a:p>
          <a:p>
            <a:pPr algn="ctr" eaLnBrk="0" hangingPunct="0">
              <a:defRPr/>
            </a:pPr>
            <a:r>
              <a:rPr lang="en-US" sz="2400" b="1">
                <a:solidFill>
                  <a:prstClr val="white"/>
                </a:solidFill>
              </a:rPr>
              <a:t>Image or equations supporting </a:t>
            </a:r>
            <a:br>
              <a:rPr lang="en-US" sz="2400" b="1">
                <a:solidFill>
                  <a:prstClr val="white"/>
                </a:solidFill>
              </a:rPr>
            </a:br>
            <a:r>
              <a:rPr lang="en-US" sz="2400" b="1">
                <a:solidFill>
                  <a:prstClr val="white"/>
                </a:solidFill>
              </a:rPr>
              <a:t>the headline assertion</a:t>
            </a:r>
          </a:p>
          <a:p>
            <a:pPr algn="ctr" eaLnBrk="0" hangingPunct="0">
              <a:defRPr/>
            </a:pPr>
            <a:endParaRPr lang="en-US" sz="2400" b="1">
              <a:solidFill>
                <a:prstClr val="white"/>
              </a:solidFill>
            </a:endParaRPr>
          </a:p>
          <a:p>
            <a:pPr algn="ctr" eaLnBrk="0" hangingPunct="0">
              <a:defRPr/>
            </a:pPr>
            <a:endParaRPr lang="en-US" sz="2400" b="1">
              <a:solidFill>
                <a:prstClr val="white"/>
              </a:solidFill>
            </a:endParaRPr>
          </a:p>
        </p:txBody>
      </p:sp>
      <p:sp>
        <p:nvSpPr>
          <p:cNvPr id="12294" name="Line 5"/>
          <p:cNvSpPr>
            <a:spLocks noChangeShapeType="1"/>
          </p:cNvSpPr>
          <p:nvPr/>
        </p:nvSpPr>
        <p:spPr bwMode="auto">
          <a:xfrm>
            <a:off x="12954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5" name="Line 6"/>
          <p:cNvSpPr>
            <a:spLocks noChangeShapeType="1"/>
          </p:cNvSpPr>
          <p:nvPr/>
        </p:nvSpPr>
        <p:spPr bwMode="auto">
          <a:xfrm flipH="1">
            <a:off x="68580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solidFill>
                <a:prstClr val="black"/>
              </a:solidFill>
            </a:endParaRPr>
          </a:p>
        </p:txBody>
      </p:sp>
      <p:sp>
        <p:nvSpPr>
          <p:cNvPr id="12296" name="Rectangle 7"/>
          <p:cNvSpPr>
            <a:spLocks noChangeArrowheads="1"/>
          </p:cNvSpPr>
          <p:nvPr/>
        </p:nvSpPr>
        <p:spPr bwMode="auto">
          <a:xfrm>
            <a:off x="5791200" y="17018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7" name="Rectangle 8"/>
          <p:cNvSpPr>
            <a:spLocks noChangeArrowheads="1"/>
          </p:cNvSpPr>
          <p:nvPr/>
        </p:nvSpPr>
        <p:spPr bwMode="auto">
          <a:xfrm>
            <a:off x="2590800" y="5664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prstClr val="black">
                    <a:lumMod val="85000"/>
                    <a:lumOff val="15000"/>
                  </a:prstClr>
                </a:solidFill>
              </a:rPr>
              <a:t>Call-out, if necessary: keep </a:t>
            </a:r>
            <a:r>
              <a:rPr lang="en-US" b="1" dirty="0" smtClean="0">
                <a:solidFill>
                  <a:prstClr val="black">
                    <a:lumMod val="85000"/>
                    <a:lumOff val="15000"/>
                  </a:prstClr>
                </a:solidFill>
              </a:rPr>
              <a:t/>
            </a:r>
            <a:br>
              <a:rPr lang="en-US" b="1" dirty="0" smtClean="0">
                <a:solidFill>
                  <a:prstClr val="black">
                    <a:lumMod val="85000"/>
                    <a:lumOff val="15000"/>
                  </a:prstClr>
                </a:solidFill>
              </a:rPr>
            </a:br>
            <a:r>
              <a:rPr lang="en-US" b="1" dirty="0" smtClean="0">
                <a:solidFill>
                  <a:prstClr val="black">
                    <a:lumMod val="85000"/>
                    <a:lumOff val="15000"/>
                  </a:prstClr>
                </a:solidFill>
              </a:rPr>
              <a:t>to </a:t>
            </a:r>
            <a:r>
              <a:rPr lang="en-US" b="1" dirty="0">
                <a:solidFill>
                  <a:prstClr val="black">
                    <a:lumMod val="85000"/>
                    <a:lumOff val="15000"/>
                  </a:prstClr>
                </a:solidFill>
              </a:rPr>
              <a:t>one or two lines</a:t>
            </a:r>
          </a:p>
        </p:txBody>
      </p:sp>
      <p:sp>
        <p:nvSpPr>
          <p:cNvPr id="12298" name="Text Box 9"/>
          <p:cNvSpPr txBox="1">
            <a:spLocks noChangeArrowheads="1"/>
          </p:cNvSpPr>
          <p:nvPr/>
        </p:nvSpPr>
        <p:spPr bwMode="auto">
          <a:xfrm>
            <a:off x="76200" y="76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second topic in no more than two lines</a:t>
            </a:r>
          </a:p>
        </p:txBody>
      </p:sp>
    </p:spTree>
    <p:extLst>
      <p:ext uri="{BB962C8B-B14F-4D97-AF65-F5344CB8AC3E}">
        <p14:creationId xmlns:p14="http://schemas.microsoft.com/office/powerpoint/2010/main" val="11553137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987636" cy="954107"/>
          </a:xfrm>
          <a:prstGeom prst="rect">
            <a:avLst/>
          </a:prstGeom>
          <a:noFill/>
        </p:spPr>
        <p:txBody>
          <a:bodyPr wrap="none" rtlCol="0">
            <a:spAutoFit/>
          </a:bodyPr>
          <a:lstStyle/>
          <a:p>
            <a:pPr defTabSz="457200"/>
            <a:r>
              <a:rPr lang="en-US" sz="2800" b="1" dirty="0" smtClean="0">
                <a:solidFill>
                  <a:prstClr val="black"/>
                </a:solidFill>
              </a:rPr>
              <a:t>Nuclear energy is the energy that holds protons and </a:t>
            </a:r>
            <a:br>
              <a:rPr lang="en-US" sz="2800" b="1" dirty="0" smtClean="0">
                <a:solidFill>
                  <a:prstClr val="black"/>
                </a:solidFill>
              </a:rPr>
            </a:br>
            <a:r>
              <a:rPr lang="en-US" sz="2800" b="1" dirty="0" smtClean="0">
                <a:solidFill>
                  <a:prstClr val="black"/>
                </a:solidFill>
              </a:rPr>
              <a:t>neutrons together in the nucleus of an atom</a:t>
            </a:r>
            <a:endParaRPr lang="en-US" sz="2800" b="1" dirty="0">
              <a:solidFill>
                <a:prstClr val="black"/>
              </a:solidFill>
            </a:endParaRPr>
          </a:p>
        </p:txBody>
      </p:sp>
      <p:pic>
        <p:nvPicPr>
          <p:cNvPr id="4" name="Picture 3"/>
          <p:cNvPicPr>
            <a:picLocks noChangeAspect="1"/>
          </p:cNvPicPr>
          <p:nvPr/>
        </p:nvPicPr>
        <p:blipFill>
          <a:blip r:embed="rId3"/>
          <a:stretch>
            <a:fillRect/>
          </a:stretch>
        </p:blipFill>
        <p:spPr>
          <a:xfrm>
            <a:off x="211102" y="1219200"/>
            <a:ext cx="8721796" cy="4360898"/>
          </a:xfrm>
          <a:prstGeom prst="rect">
            <a:avLst/>
          </a:prstGeom>
        </p:spPr>
      </p:pic>
      <p:sp>
        <p:nvSpPr>
          <p:cNvPr id="6" name="TextBox 5"/>
          <p:cNvSpPr txBox="1"/>
          <p:nvPr/>
        </p:nvSpPr>
        <p:spPr>
          <a:xfrm>
            <a:off x="910568" y="5736823"/>
            <a:ext cx="7473521" cy="830997"/>
          </a:xfrm>
          <a:prstGeom prst="rect">
            <a:avLst/>
          </a:prstGeom>
          <a:noFill/>
        </p:spPr>
        <p:txBody>
          <a:bodyPr wrap="none" rtlCol="0">
            <a:spAutoFit/>
          </a:bodyPr>
          <a:lstStyle/>
          <a:p>
            <a:pPr algn="ctr" defTabSz="457200"/>
            <a:r>
              <a:rPr lang="en-US" sz="2400" b="1" dirty="0" smtClean="0">
                <a:solidFill>
                  <a:srgbClr val="000000"/>
                </a:solidFill>
              </a:rPr>
              <a:t>6,000,000,000,000,000,000,000,000,000,000,000,000,000 </a:t>
            </a:r>
          </a:p>
          <a:p>
            <a:pPr algn="ctr" defTabSz="457200"/>
            <a:r>
              <a:rPr lang="en-US" sz="2400" b="1" i="1" dirty="0" smtClean="0">
                <a:solidFill>
                  <a:srgbClr val="000000"/>
                </a:solidFill>
              </a:rPr>
              <a:t>times</a:t>
            </a:r>
            <a:r>
              <a:rPr lang="en-US" sz="2400" b="1" dirty="0" smtClean="0">
                <a:solidFill>
                  <a:srgbClr val="000000"/>
                </a:solidFill>
              </a:rPr>
              <a:t> the strength of </a:t>
            </a:r>
            <a:r>
              <a:rPr lang="en-US" sz="2400" b="1" dirty="0">
                <a:solidFill>
                  <a:srgbClr val="000000"/>
                </a:solidFill>
                <a:effectLst>
                  <a:glow rad="228600">
                    <a:prstClr val="white">
                      <a:alpha val="40000"/>
                    </a:prstClr>
                  </a:glow>
                </a:effectLst>
              </a:rPr>
              <a:t>g</a:t>
            </a:r>
            <a:r>
              <a:rPr lang="en-US" sz="2400" b="1" dirty="0" smtClean="0">
                <a:solidFill>
                  <a:srgbClr val="000000"/>
                </a:solidFill>
                <a:effectLst>
                  <a:glow rad="228600">
                    <a:prstClr val="white">
                      <a:alpha val="40000"/>
                    </a:prstClr>
                  </a:glow>
                </a:effectLst>
              </a:rPr>
              <a:t>ravity</a:t>
            </a:r>
            <a:endParaRPr lang="en-US" sz="2400" b="1" dirty="0">
              <a:solidFill>
                <a:srgbClr val="000000"/>
              </a:solidFill>
              <a:effectLst>
                <a:glow rad="228600">
                  <a:prstClr val="white">
                    <a:alpha val="40000"/>
                  </a:prstClr>
                </a:glow>
              </a:effectLst>
            </a:endParaRPr>
          </a:p>
        </p:txBody>
      </p:sp>
      <p:sp>
        <p:nvSpPr>
          <p:cNvPr id="3" name="Rectangle 2"/>
          <p:cNvSpPr/>
          <p:nvPr/>
        </p:nvSpPr>
        <p:spPr>
          <a:xfrm>
            <a:off x="935992" y="5680398"/>
            <a:ext cx="80466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740657" y="5680398"/>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3365862" y="5680398"/>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4991067" y="5676174"/>
            <a:ext cx="1625205" cy="4515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6616272" y="5676122"/>
            <a:ext cx="1625205"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2610986" y="6165729"/>
            <a:ext cx="4102977" cy="43145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26" name="Picture 2" descr="http://www.logospike.com/wp-content/uploads/2014/11/Uconn_lo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515585"/>
            <a:ext cx="1273756" cy="2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64D5C92B-524D-4380-875C-ABCDB3C61BE5}" type="slidenum">
              <a:rPr lang="en-US" altLang="en-US" sz="1400">
                <a:solidFill>
                  <a:srgbClr val="404040"/>
                </a:solidFill>
              </a:rPr>
              <a:pPr eaLnBrk="1" hangingPunct="1"/>
              <a:t>15</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12803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16</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78624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17</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636987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18</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423396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16200000" flipH="1">
            <a:off x="4724400" y="41910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724400" y="22098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05DF4919-0EDE-4C86-906D-F9B2B581C9F6}" type="slidenum">
              <a:rPr lang="en-US" altLang="en-US" sz="1400">
                <a:solidFill>
                  <a:srgbClr val="404040"/>
                </a:solidFill>
              </a:rPr>
              <a:pPr algn="l" eaLnBrk="1" hangingPunct="1"/>
              <a:t>19</a:t>
            </a:fld>
            <a:endParaRPr lang="en-US" altLang="en-US" sz="1400">
              <a:solidFill>
                <a:srgbClr val="404040"/>
              </a:solidFill>
            </a:endParaRPr>
          </a:p>
        </p:txBody>
      </p:sp>
      <p:sp>
        <p:nvSpPr>
          <p:cNvPr id="15365" name="Rectangle 2"/>
          <p:cNvSpPr>
            <a:spLocks noChangeArrowheads="1"/>
          </p:cNvSpPr>
          <p:nvPr/>
        </p:nvSpPr>
        <p:spPr bwMode="auto">
          <a:xfrm>
            <a:off x="5943600" y="1752600"/>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schemeClr val="tx1">
                    <a:lumMod val="85000"/>
                    <a:lumOff val="15000"/>
                  </a:schemeClr>
                </a:solidFill>
              </a:rPr>
              <a:t>Feature or call-out—no more than two lines</a:t>
            </a:r>
          </a:p>
        </p:txBody>
      </p:sp>
      <p:sp>
        <p:nvSpPr>
          <p:cNvPr id="15366" name="Rectangle 3"/>
          <p:cNvSpPr>
            <a:spLocks noChangeArrowheads="1"/>
          </p:cNvSpPr>
          <p:nvPr/>
        </p:nvSpPr>
        <p:spPr bwMode="auto">
          <a:xfrm>
            <a:off x="152400" y="1873250"/>
            <a:ext cx="4783138" cy="3784600"/>
          </a:xfrm>
          <a:prstGeom prst="rect">
            <a:avLst/>
          </a:prstGeom>
          <a:solidFill>
            <a:schemeClr val="tx1">
              <a:lumMod val="85000"/>
              <a:lumOff val="15000"/>
            </a:schemeClr>
          </a:solidFill>
          <a:ln w="12700">
            <a:solidFill>
              <a:srgbClr val="000000"/>
            </a:solidFill>
            <a:miter lim="800000"/>
            <a:headEnd/>
            <a:tailEnd/>
          </a:ln>
        </p:spPr>
        <p:txBody>
          <a:bodyPr anchor="ctr">
            <a:spAutoFit/>
          </a:bodyPr>
          <a:lstStyle/>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r>
              <a:rPr lang="en-US" sz="2400" b="0" dirty="0">
                <a:solidFill>
                  <a:schemeClr val="bg1">
                    <a:lumMod val="95000"/>
                  </a:schemeClr>
                </a:solidFill>
              </a:rPr>
              <a:t>Image supporting above assertion</a:t>
            </a: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p:txBody>
      </p:sp>
      <p:sp>
        <p:nvSpPr>
          <p:cNvPr id="15367" name="Text Box 4"/>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third topic in no more than two lines</a:t>
            </a:r>
          </a:p>
        </p:txBody>
      </p:sp>
      <p:sp>
        <p:nvSpPr>
          <p:cNvPr id="15368" name="Rectangle 2"/>
          <p:cNvSpPr>
            <a:spLocks noChangeArrowheads="1"/>
          </p:cNvSpPr>
          <p:nvPr/>
        </p:nvSpPr>
        <p:spPr bwMode="auto">
          <a:xfrm>
            <a:off x="5943600" y="4881563"/>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a:solidFill>
                  <a:schemeClr val="tx1">
                    <a:lumMod val="85000"/>
                    <a:lumOff val="15000"/>
                  </a:schemeClr>
                </a:solidFill>
              </a:rPr>
              <a:t>Feature or call-out—no more than two lines</a:t>
            </a:r>
          </a:p>
        </p:txBody>
      </p:sp>
    </p:spTree>
    <p:extLst>
      <p:ext uri="{BB962C8B-B14F-4D97-AF65-F5344CB8AC3E}">
        <p14:creationId xmlns:p14="http://schemas.microsoft.com/office/powerpoint/2010/main" val="1365632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9023350" cy="1200150"/>
          </a:xfrm>
        </p:spPr>
        <p:txBody>
          <a:bodyPr/>
          <a:lstStyle/>
          <a:p>
            <a:r>
              <a:rPr lang="en-US" altLang="en-US" sz="3600" smtClean="0"/>
              <a:t>Space Exploration:</a:t>
            </a:r>
            <a:br>
              <a:rPr lang="en-US" altLang="en-US" sz="3600" smtClean="0"/>
            </a:br>
            <a:r>
              <a:rPr lang="en-US" altLang="en-US" sz="3600" smtClean="0"/>
              <a:t>To Infinity and Beyond</a:t>
            </a:r>
          </a:p>
        </p:txBody>
      </p:sp>
      <p:sp>
        <p:nvSpPr>
          <p:cNvPr id="3075" name="Rectangle 3"/>
          <p:cNvSpPr>
            <a:spLocks noGrp="1" noChangeArrowheads="1"/>
          </p:cNvSpPr>
          <p:nvPr>
            <p:ph idx="1"/>
          </p:nvPr>
        </p:nvSpPr>
        <p:spPr>
          <a:xfrm>
            <a:off x="76200" y="2271713"/>
            <a:ext cx="4876800" cy="2046287"/>
          </a:xfrm>
        </p:spPr>
        <p:txBody>
          <a:bodyPr/>
          <a:lstStyle/>
          <a:p>
            <a:pPr marL="0" indent="0">
              <a:spcBef>
                <a:spcPts val="0"/>
              </a:spcBef>
              <a:defRPr/>
            </a:pPr>
            <a:r>
              <a:rPr lang="en-US" dirty="0" smtClean="0">
                <a:solidFill>
                  <a:srgbClr val="111111"/>
                </a:solidFill>
              </a:rPr>
              <a:t>Kim Harrison</a:t>
            </a:r>
          </a:p>
          <a:p>
            <a:pPr marL="0" indent="0">
              <a:spcBef>
                <a:spcPts val="0"/>
              </a:spcBef>
              <a:spcAft>
                <a:spcPts val="600"/>
              </a:spcAft>
              <a:defRPr/>
            </a:pPr>
            <a:r>
              <a:rPr lang="en-US" dirty="0" smtClean="0">
                <a:solidFill>
                  <a:srgbClr val="111111"/>
                </a:solidFill>
              </a:rPr>
              <a:t>Katie Kirsch</a:t>
            </a:r>
            <a:endParaRPr lang="en-US" dirty="0" smtClean="0">
              <a:solidFill>
                <a:schemeClr val="tx1">
                  <a:lumMod val="75000"/>
                  <a:lumOff val="25000"/>
                </a:schemeClr>
              </a:solidFill>
            </a:endParaRPr>
          </a:p>
          <a:p>
            <a:pPr>
              <a:spcBef>
                <a:spcPts val="0"/>
              </a:spcBef>
              <a:defRPr/>
            </a:pPr>
            <a:r>
              <a:rPr lang="en-US" sz="1800" dirty="0" smtClean="0">
                <a:solidFill>
                  <a:schemeClr val="tx1">
                    <a:lumMod val="75000"/>
                    <a:lumOff val="25000"/>
                  </a:schemeClr>
                </a:solidFill>
              </a:rPr>
              <a:t>Engineering Ambassadors</a:t>
            </a:r>
          </a:p>
          <a:p>
            <a:pPr>
              <a:spcBef>
                <a:spcPts val="0"/>
              </a:spcBef>
              <a:defRPr/>
            </a:pPr>
            <a:r>
              <a:rPr lang="en-US" sz="1800" dirty="0" smtClean="0">
                <a:solidFill>
                  <a:schemeClr val="tx1">
                    <a:lumMod val="75000"/>
                    <a:lumOff val="25000"/>
                  </a:schemeClr>
                </a:solidFill>
              </a:rPr>
              <a:t>Department of Mechanical Engineering</a:t>
            </a:r>
          </a:p>
          <a:p>
            <a:pPr>
              <a:spcBef>
                <a:spcPts val="0"/>
              </a:spcBef>
              <a:defRPr/>
            </a:pPr>
            <a:r>
              <a:rPr lang="en-US" sz="1800" dirty="0" smtClean="0">
                <a:solidFill>
                  <a:schemeClr val="tx1">
                    <a:lumMod val="75000"/>
                    <a:lumOff val="25000"/>
                  </a:schemeClr>
                </a:solidFill>
              </a:rPr>
              <a:t>Penn State</a:t>
            </a:r>
          </a:p>
          <a:p>
            <a:pPr marL="0" indent="0">
              <a:spcBef>
                <a:spcPts val="0"/>
              </a:spcBef>
              <a:defRPr/>
            </a:pPr>
            <a:endParaRPr lang="en-US" dirty="0" smtClean="0">
              <a:solidFill>
                <a:schemeClr val="tx1"/>
              </a:solidFill>
            </a:endParaRPr>
          </a:p>
        </p:txBody>
      </p:sp>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1775"/>
            <a:ext cx="3290888" cy="578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888163" y="5711825"/>
            <a:ext cx="1624012" cy="307975"/>
          </a:xfrm>
          <a:prstGeom prst="rect">
            <a:avLst/>
          </a:prstGeom>
        </p:spPr>
        <p:txBody>
          <a:bodyPr wrap="none">
            <a:spAutoFit/>
          </a:bodyPr>
          <a:lstStyle/>
          <a:p>
            <a:pPr eaLnBrk="1" hangingPunct="1">
              <a:defRPr/>
            </a:pPr>
            <a:r>
              <a:rPr lang="en-US" sz="1400" kern="0" dirty="0">
                <a:solidFill>
                  <a:srgbClr val="000000"/>
                </a:solidFill>
              </a:rPr>
              <a:t>[www.pw.utc.com]</a:t>
            </a:r>
            <a:endParaRPr lang="en-US" dirty="0">
              <a:solidFill>
                <a:srgbClr val="000000"/>
              </a:solidFill>
            </a:endParaRPr>
          </a:p>
        </p:txBody>
      </p:sp>
      <p:pic>
        <p:nvPicPr>
          <p:cNvPr id="12294" name="Picture 23" descr="nice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22988"/>
            <a:ext cx="11144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p:cNvPicPr>
            <a:picLocks noChangeAspect="1" noChangeArrowheads="1"/>
          </p:cNvPicPr>
          <p:nvPr/>
        </p:nvPicPr>
        <p:blipFill>
          <a:blip r:embed="rId5">
            <a:extLst>
              <a:ext uri="{28A0092B-C50C-407E-A947-70E740481C1C}">
                <a14:useLocalDpi xmlns:a14="http://schemas.microsoft.com/office/drawing/2010/main" val="0"/>
              </a:ext>
            </a:extLst>
          </a:blip>
          <a:srcRect b="21739"/>
          <a:stretch>
            <a:fillRect/>
          </a:stretch>
        </p:blipFill>
        <p:spPr bwMode="auto">
          <a:xfrm>
            <a:off x="7315200" y="6072188"/>
            <a:ext cx="17748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45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p:cNvGrpSpPr>
            <a:grpSpLocks/>
          </p:cNvGrpSpPr>
          <p:nvPr/>
        </p:nvGrpSpPr>
        <p:grpSpPr bwMode="auto">
          <a:xfrm>
            <a:off x="301625" y="1981200"/>
            <a:ext cx="8629650" cy="4419600"/>
            <a:chOff x="162" y="1248"/>
            <a:chExt cx="5436" cy="2784"/>
          </a:xfrm>
        </p:grpSpPr>
        <p:grpSp>
          <p:nvGrpSpPr>
            <p:cNvPr id="16413" name="Group 11"/>
            <p:cNvGrpSpPr>
              <a:grpSpLocks/>
            </p:cNvGrpSpPr>
            <p:nvPr/>
          </p:nvGrpSpPr>
          <p:grpSpPr bwMode="auto">
            <a:xfrm>
              <a:off x="162" y="1248"/>
              <a:ext cx="5436" cy="2784"/>
              <a:chOff x="162" y="1248"/>
              <a:chExt cx="5436" cy="2784"/>
            </a:xfrm>
          </p:grpSpPr>
          <p:pic>
            <p:nvPicPr>
              <p:cNvPr id="16415"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6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6"/>
              <p:cNvSpPr>
                <a:spLocks noChangeArrowheads="1"/>
              </p:cNvSpPr>
              <p:nvPr/>
            </p:nvSpPr>
            <p:spPr bwMode="auto">
              <a:xfrm>
                <a:off x="81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7" name="Rectangle 7"/>
              <p:cNvSpPr>
                <a:spLocks noChangeArrowheads="1"/>
              </p:cNvSpPr>
              <p:nvPr/>
            </p:nvSpPr>
            <p:spPr bwMode="auto">
              <a:xfrm>
                <a:off x="81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8" name="Rectangle 8"/>
              <p:cNvSpPr>
                <a:spLocks noChangeArrowheads="1"/>
              </p:cNvSpPr>
              <p:nvPr/>
            </p:nvSpPr>
            <p:spPr bwMode="auto">
              <a:xfrm>
                <a:off x="81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9" name="Rectangle 9"/>
              <p:cNvSpPr>
                <a:spLocks noChangeArrowheads="1"/>
              </p:cNvSpPr>
              <p:nvPr/>
            </p:nvSpPr>
            <p:spPr bwMode="auto">
              <a:xfrm>
                <a:off x="81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20" name="Rectangle 10"/>
              <p:cNvSpPr>
                <a:spLocks noChangeArrowheads="1"/>
              </p:cNvSpPr>
              <p:nvPr/>
            </p:nvSpPr>
            <p:spPr bwMode="auto">
              <a:xfrm>
                <a:off x="81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sp>
          <p:nvSpPr>
            <p:cNvPr id="16414" name="Line 12"/>
            <p:cNvSpPr>
              <a:spLocks noChangeShapeType="1"/>
            </p:cNvSpPr>
            <p:nvPr/>
          </p:nvSpPr>
          <p:spPr bwMode="auto">
            <a:xfrm>
              <a:off x="492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0"/>
          <p:cNvGrpSpPr>
            <a:grpSpLocks/>
          </p:cNvGrpSpPr>
          <p:nvPr/>
        </p:nvGrpSpPr>
        <p:grpSpPr bwMode="auto">
          <a:xfrm>
            <a:off x="292100" y="1981200"/>
            <a:ext cx="8629650" cy="4419600"/>
            <a:chOff x="192" y="1248"/>
            <a:chExt cx="5436" cy="2784"/>
          </a:xfrm>
        </p:grpSpPr>
        <p:pic>
          <p:nvPicPr>
            <p:cNvPr id="16402"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39"/>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4" name="Rectangle 40"/>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5" name="Rectangle 41"/>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6" name="Rectangle 42"/>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7" name="Rectangle 43"/>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8" name="Line 44"/>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Rectangle 45"/>
            <p:cNvSpPr>
              <a:spLocks noChangeArrowheads="1"/>
            </p:cNvSpPr>
            <p:nvPr/>
          </p:nvSpPr>
          <p:spPr bwMode="auto">
            <a:xfrm>
              <a:off x="2910" y="1505"/>
              <a:ext cx="314" cy="1711"/>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0" name="Rectangle 46"/>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1" name="Rectangle 47"/>
            <p:cNvSpPr>
              <a:spLocks noChangeArrowheads="1"/>
            </p:cNvSpPr>
            <p:nvPr/>
          </p:nvSpPr>
          <p:spPr bwMode="auto">
            <a:xfrm>
              <a:off x="4416" y="1872"/>
              <a:ext cx="314" cy="1349"/>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12" name="Rectangle 48"/>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grpSp>
        <p:nvGrpSpPr>
          <p:cNvPr id="5" name="Group 49"/>
          <p:cNvGrpSpPr>
            <a:grpSpLocks/>
          </p:cNvGrpSpPr>
          <p:nvPr/>
        </p:nvGrpSpPr>
        <p:grpSpPr bwMode="auto">
          <a:xfrm>
            <a:off x="304800" y="1981200"/>
            <a:ext cx="8629650" cy="4419600"/>
            <a:chOff x="192" y="1248"/>
            <a:chExt cx="5436" cy="2784"/>
          </a:xfrm>
        </p:grpSpPr>
        <p:pic>
          <p:nvPicPr>
            <p:cNvPr id="16392"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51"/>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4" name="Rectangle 52"/>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5" name="Rectangle 53"/>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6" name="Rectangle 54"/>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7" name="Rectangle 55"/>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398" name="Line 56"/>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Rectangle 57"/>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0" name="Rectangle 58"/>
            <p:cNvSpPr>
              <a:spLocks noChangeArrowheads="1"/>
            </p:cNvSpPr>
            <p:nvPr/>
          </p:nvSpPr>
          <p:spPr bwMode="auto">
            <a:xfrm>
              <a:off x="2904" y="1511"/>
              <a:ext cx="314" cy="1705"/>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sp>
          <p:nvSpPr>
            <p:cNvPr id="16401" name="Rectangle 59"/>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solidFill>
                  <a:srgbClr val="000000"/>
                </a:solidFill>
              </a:endParaRPr>
            </a:p>
          </p:txBody>
        </p:sp>
      </p:grpSp>
      <p:sp>
        <p:nvSpPr>
          <p:cNvPr id="16389" name="Title 1"/>
          <p:cNvSpPr txBox="1">
            <a:spLocks/>
          </p:cNvSpPr>
          <p:nvPr/>
        </p:nvSpPr>
        <p:spPr bwMode="auto">
          <a:xfrm>
            <a:off x="76200" y="76200"/>
            <a:ext cx="9023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Early detection methods can identify small tumors </a:t>
            </a:r>
            <a:br>
              <a:rPr lang="en-US" altLang="en-US" sz="2800">
                <a:solidFill>
                  <a:srgbClr val="000000"/>
                </a:solidFill>
              </a:rPr>
            </a:br>
            <a:r>
              <a:rPr lang="en-US" altLang="en-US" sz="2800">
                <a:solidFill>
                  <a:srgbClr val="000000"/>
                </a:solidFill>
              </a:rPr>
              <a:t>and therefore improve survival rates of patients</a:t>
            </a:r>
          </a:p>
        </p:txBody>
      </p:sp>
      <p:sp>
        <p:nvSpPr>
          <p:cNvPr id="16390" name="Text Box 35"/>
          <p:cNvSpPr txBox="1">
            <a:spLocks noChangeArrowheads="1"/>
          </p:cNvSpPr>
          <p:nvPr/>
        </p:nvSpPr>
        <p:spPr bwMode="auto">
          <a:xfrm>
            <a:off x="76200" y="6477000"/>
            <a:ext cx="13509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eaLnBrk="1" hangingPunct="1">
              <a:defRPr/>
            </a:pPr>
            <a:r>
              <a:rPr lang="en-US" sz="1400" b="0" dirty="0" smtClean="0">
                <a:solidFill>
                  <a:schemeClr val="tx1">
                    <a:lumMod val="75000"/>
                    <a:lumOff val="25000"/>
                  </a:schemeClr>
                </a:solidFill>
              </a:rPr>
              <a:t>[Lai et al., 2007]</a:t>
            </a:r>
          </a:p>
        </p:txBody>
      </p:sp>
      <p:pic>
        <p:nvPicPr>
          <p:cNvPr id="163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16255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dirty="0">
              <a:solidFill>
                <a:srgbClr val="404040"/>
              </a:solidFill>
            </a:endParaRPr>
          </a:p>
          <a:p>
            <a:pPr algn="l" eaLnBrk="1" hangingPunct="1"/>
            <a:fld id="{DEE2B696-CD78-4BD9-AC63-8BC95BA15F0E}" type="slidenum">
              <a:rPr lang="en-US" altLang="en-US" sz="1400">
                <a:solidFill>
                  <a:srgbClr val="404040"/>
                </a:solidFill>
              </a:rPr>
              <a:pPr algn="l" eaLnBrk="1" hangingPunct="1"/>
              <a:t>21</a:t>
            </a:fld>
            <a:endParaRPr lang="en-US" altLang="en-US" sz="1400" dirty="0">
              <a:solidFill>
                <a:srgbClr val="404040"/>
              </a:solidFill>
            </a:endParaRPr>
          </a:p>
        </p:txBody>
      </p:sp>
      <p:sp>
        <p:nvSpPr>
          <p:cNvPr id="17411"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7412"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76417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22</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8797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23</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610969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6EF8E0E3-1638-4155-9F9F-8E2EC4322A6A}" type="slidenum">
              <a:rPr lang="en-US" altLang="en-US" sz="1400">
                <a:solidFill>
                  <a:srgbClr val="404040"/>
                </a:solidFill>
              </a:rPr>
              <a:pPr algn="l" eaLnBrk="1" hangingPunct="1"/>
              <a:t>24</a:t>
            </a:fld>
            <a:endParaRPr lang="en-US" altLang="en-US" sz="1400">
              <a:solidFill>
                <a:srgbClr val="404040"/>
              </a:solidFill>
            </a:endParaRPr>
          </a:p>
        </p:txBody>
      </p:sp>
      <p:sp>
        <p:nvSpPr>
          <p:cNvPr id="18435" name="Rectangle 2"/>
          <p:cNvSpPr>
            <a:spLocks noChangeArrowheads="1"/>
          </p:cNvSpPr>
          <p:nvPr/>
        </p:nvSpPr>
        <p:spPr bwMode="auto">
          <a:xfrm>
            <a:off x="76200" y="2438400"/>
            <a:ext cx="3810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Supporting point (no more than two lines)</a:t>
            </a:r>
          </a:p>
          <a:p>
            <a:pPr eaLnBrk="0" hangingPunct="0">
              <a:defRPr/>
            </a:pPr>
            <a:endParaRPr lang="en-US" sz="2400" b="1" dirty="0">
              <a:solidFill>
                <a:schemeClr val="tx1">
                  <a:lumMod val="85000"/>
                  <a:lumOff val="15000"/>
                </a:schemeClr>
              </a:solidFill>
            </a:endParaRPr>
          </a:p>
          <a:p>
            <a:pPr eaLnBrk="0" hangingPunct="0">
              <a:defRPr/>
            </a:pPr>
            <a:endParaRPr lang="en-US" sz="2400" b="1" dirty="0">
              <a:solidFill>
                <a:schemeClr val="tx1">
                  <a:lumMod val="85000"/>
                  <a:lumOff val="15000"/>
                </a:schemeClr>
              </a:solidFill>
            </a:endParaRPr>
          </a:p>
          <a:p>
            <a:pPr eaLnBrk="0" hangingPunct="0">
              <a:defRPr/>
            </a:pPr>
            <a:r>
              <a:rPr lang="en-US" sz="2400" b="1" dirty="0">
                <a:solidFill>
                  <a:schemeClr val="tx1">
                    <a:lumMod val="85000"/>
                    <a:lumOff val="15000"/>
                  </a:schemeClr>
                </a:solidFill>
              </a:rPr>
              <a:t>Another supporting point (parallel to the first)</a:t>
            </a:r>
          </a:p>
        </p:txBody>
      </p:sp>
      <p:sp>
        <p:nvSpPr>
          <p:cNvPr id="18436" name="Rectangle 3"/>
          <p:cNvSpPr>
            <a:spLocks noChangeArrowheads="1"/>
          </p:cNvSpPr>
          <p:nvPr/>
        </p:nvSpPr>
        <p:spPr bwMode="auto">
          <a:xfrm>
            <a:off x="4800600" y="2020888"/>
            <a:ext cx="3962400" cy="321310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4800" b="0">
              <a:solidFill>
                <a:srgbClr val="EAEAEA"/>
              </a:solidFill>
            </a:endParaRPr>
          </a:p>
          <a:p>
            <a:pPr algn="ctr" eaLnBrk="0" hangingPunct="0">
              <a:defRPr/>
            </a:pPr>
            <a:r>
              <a:rPr lang="en-US" sz="3600" b="0">
                <a:solidFill>
                  <a:srgbClr val="EAEAEA"/>
                </a:solidFill>
              </a:rPr>
              <a:t>Image that supports conclusion</a:t>
            </a:r>
            <a:endParaRPr lang="en-US" sz="4800" b="0">
              <a:solidFill>
                <a:srgbClr val="EAEAEA"/>
              </a:solidFill>
            </a:endParaRPr>
          </a:p>
          <a:p>
            <a:pPr algn="ctr" eaLnBrk="0" hangingPunct="0">
              <a:defRPr/>
            </a:pPr>
            <a:endParaRPr lang="en-US" sz="4800" b="0">
              <a:solidFill>
                <a:schemeClr val="tx1"/>
              </a:solidFill>
            </a:endParaRPr>
          </a:p>
        </p:txBody>
      </p:sp>
      <p:sp>
        <p:nvSpPr>
          <p:cNvPr id="137220" name="Text Box 4"/>
          <p:cNvSpPr txBox="1">
            <a:spLocks noChangeArrowheads="1"/>
          </p:cNvSpPr>
          <p:nvPr/>
        </p:nvSpPr>
        <p:spPr bwMode="auto">
          <a:xfrm>
            <a:off x="3773488" y="6078538"/>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a:solidFill>
                  <a:schemeClr val="tx1"/>
                </a:solidFill>
              </a:rPr>
              <a:t>Questions?</a:t>
            </a:r>
          </a:p>
        </p:txBody>
      </p:sp>
      <p:sp>
        <p:nvSpPr>
          <p:cNvPr id="18438"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In summary, this sentence headline states the most important assertion of the presentation</a:t>
            </a:r>
          </a:p>
        </p:txBody>
      </p:sp>
      <p:sp>
        <p:nvSpPr>
          <p:cNvPr id="18439" name="Text Box 6"/>
          <p:cNvSpPr txBox="1">
            <a:spLocks noChangeArrowheads="1"/>
          </p:cNvSpPr>
          <p:nvPr/>
        </p:nvSpPr>
        <p:spPr bwMode="auto">
          <a:xfrm>
            <a:off x="8077200" y="6248400"/>
            <a:ext cx="9366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2400" b="0" dirty="0" smtClean="0">
                <a:solidFill>
                  <a:schemeClr val="bg1"/>
                </a:solidFill>
              </a:rPr>
              <a:t>Logo</a:t>
            </a:r>
          </a:p>
        </p:txBody>
      </p:sp>
    </p:spTree>
    <p:extLst>
      <p:ext uri="{BB962C8B-B14F-4D97-AF65-F5344CB8AC3E}">
        <p14:creationId xmlns:p14="http://schemas.microsoft.com/office/powerpoint/2010/main" val="2209060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52400" y="1828800"/>
            <a:ext cx="5296596" cy="2636619"/>
          </a:xfrm>
          <a:prstGeom prst="rect">
            <a:avLst/>
          </a:prstGeom>
          <a:noFill/>
          <a:ln w="12700">
            <a:noFill/>
            <a:miter lim="800000"/>
            <a:headEnd/>
            <a:tailEnd/>
          </a:ln>
        </p:spPr>
        <p:txBody>
          <a:bodyPr wrap="square" lIns="63500" tIns="25400" rIns="63500" bIns="25400">
            <a:spAutoFit/>
          </a:bodyPr>
          <a:lstStyle/>
          <a:p>
            <a:pPr eaLnBrk="0" hangingPunct="0"/>
            <a:r>
              <a:rPr lang="en-US" sz="2400" b="1" dirty="0">
                <a:solidFill>
                  <a:srgbClr val="000000"/>
                </a:solidFill>
              </a:rPr>
              <a:t>E</a:t>
            </a:r>
            <a:r>
              <a:rPr lang="en-US" sz="2400" b="1" dirty="0" smtClean="0">
                <a:solidFill>
                  <a:srgbClr val="000000"/>
                </a:solidFill>
              </a:rPr>
              <a:t>ngineers improve our—  </a:t>
            </a:r>
          </a:p>
          <a:p>
            <a:pPr eaLnBrk="0" hangingPunct="0"/>
            <a:endParaRPr lang="en-US" sz="2400" b="1" dirty="0" smtClean="0">
              <a:solidFill>
                <a:srgbClr val="000000"/>
              </a:solidFill>
            </a:endParaRPr>
          </a:p>
          <a:p>
            <a:pPr eaLnBrk="0" hangingPunct="0"/>
            <a:r>
              <a:rPr lang="en-US" sz="2400" b="1" dirty="0" smtClean="0">
                <a:solidFill>
                  <a:srgbClr val="000000"/>
                </a:solidFill>
              </a:rPr>
              <a:t>      health</a:t>
            </a:r>
          </a:p>
          <a:p>
            <a:pPr eaLnBrk="0" hangingPunct="0"/>
            <a:endParaRPr lang="en-US" sz="2400" b="1" dirty="0" smtClean="0">
              <a:solidFill>
                <a:srgbClr val="000000"/>
              </a:solidFill>
            </a:endParaRPr>
          </a:p>
          <a:p>
            <a:pPr eaLnBrk="0" hangingPunct="0"/>
            <a:r>
              <a:rPr lang="en-US" sz="2400" b="1" dirty="0">
                <a:solidFill>
                  <a:srgbClr val="000000"/>
                </a:solidFill>
              </a:rPr>
              <a:t>	</a:t>
            </a:r>
            <a:r>
              <a:rPr lang="en-US" sz="2400" b="1" dirty="0" smtClean="0">
                <a:solidFill>
                  <a:srgbClr val="000000"/>
                </a:solidFill>
              </a:rPr>
              <a:t>      happiness</a:t>
            </a:r>
          </a:p>
          <a:p>
            <a:pPr eaLnBrk="0" hangingPunct="0"/>
            <a:endParaRPr lang="en-US" sz="2400" b="1" dirty="0" smtClean="0">
              <a:solidFill>
                <a:srgbClr val="000000"/>
              </a:solidFill>
            </a:endParaRPr>
          </a:p>
          <a:p>
            <a:pPr eaLnBrk="0" hangingPunct="0"/>
            <a:r>
              <a:rPr lang="en-US" sz="2400" b="1" dirty="0">
                <a:solidFill>
                  <a:srgbClr val="000000"/>
                </a:solidFill>
              </a:rPr>
              <a:t>	</a:t>
            </a:r>
            <a:r>
              <a:rPr lang="en-US" sz="2400" b="1" dirty="0" smtClean="0">
                <a:solidFill>
                  <a:srgbClr val="000000"/>
                </a:solidFill>
              </a:rPr>
              <a:t>	</a:t>
            </a:r>
            <a:r>
              <a:rPr lang="en-US" sz="2400" b="1" dirty="0">
                <a:solidFill>
                  <a:srgbClr val="000000"/>
                </a:solidFill>
              </a:rPr>
              <a:t>	</a:t>
            </a:r>
            <a:r>
              <a:rPr lang="en-US" sz="2400" b="1" dirty="0" smtClean="0">
                <a:solidFill>
                  <a:srgbClr val="000000"/>
                </a:solidFill>
              </a:rPr>
              <a:t>safety</a:t>
            </a:r>
          </a:p>
        </p:txBody>
      </p:sp>
      <p:sp>
        <p:nvSpPr>
          <p:cNvPr id="19462" name="Text Box 5"/>
          <p:cNvSpPr txBox="1">
            <a:spLocks noChangeArrowheads="1"/>
          </p:cNvSpPr>
          <p:nvPr/>
        </p:nvSpPr>
        <p:spPr bwMode="auto">
          <a:xfrm>
            <a:off x="94876" y="76200"/>
            <a:ext cx="8997950" cy="954107"/>
          </a:xfrm>
          <a:prstGeom prst="rect">
            <a:avLst/>
          </a:prstGeom>
          <a:noFill/>
          <a:ln w="9525">
            <a:noFill/>
            <a:miter lim="800000"/>
            <a:headEnd/>
            <a:tailEnd/>
          </a:ln>
        </p:spPr>
        <p:txBody>
          <a:bodyPr>
            <a:spAutoFit/>
          </a:bodyPr>
          <a:lstStyle/>
          <a:p>
            <a:pPr eaLnBrk="0" hangingPunct="0"/>
            <a:r>
              <a:rPr lang="en-US" sz="2800" b="1" dirty="0">
                <a:solidFill>
                  <a:srgbClr val="000000"/>
                </a:solidFill>
              </a:rPr>
              <a:t>In summary, </a:t>
            </a:r>
            <a:r>
              <a:rPr lang="en-US" sz="2800" b="1" dirty="0" smtClean="0">
                <a:solidFill>
                  <a:srgbClr val="000000"/>
                </a:solidFill>
              </a:rPr>
              <a:t>biomechanics is the </a:t>
            </a:r>
            <a:r>
              <a:rPr lang="en-US" sz="2800" b="1" dirty="0">
                <a:solidFill>
                  <a:srgbClr val="000000"/>
                </a:solidFill>
              </a:rPr>
              <a:t>science concerned with the internal and external forces acting on the human </a:t>
            </a:r>
            <a:r>
              <a:rPr lang="en-US" sz="2800" b="1" dirty="0" smtClean="0">
                <a:solidFill>
                  <a:srgbClr val="000000"/>
                </a:solidFill>
              </a:rPr>
              <a:t>body</a:t>
            </a:r>
            <a:endParaRPr lang="en-US" sz="2800" b="1" dirty="0">
              <a:solidFill>
                <a:srgbClr val="000000"/>
              </a:solidFill>
            </a:endParaRPr>
          </a:p>
        </p:txBody>
      </p:sp>
      <p:pic>
        <p:nvPicPr>
          <p:cNvPr id="7" name="Picture 6"/>
          <p:cNvPicPr>
            <a:picLocks noChangeAspect="1"/>
          </p:cNvPicPr>
          <p:nvPr/>
        </p:nvPicPr>
        <p:blipFill>
          <a:blip r:embed="rId3"/>
          <a:stretch>
            <a:fillRect/>
          </a:stretch>
        </p:blipFill>
        <p:spPr>
          <a:xfrm>
            <a:off x="152400" y="6298256"/>
            <a:ext cx="1143000" cy="457200"/>
          </a:xfrm>
          <a:prstGeom prst="rect">
            <a:avLst/>
          </a:prstGeom>
        </p:spPr>
      </p:pic>
      <p:pic>
        <p:nvPicPr>
          <p:cNvPr id="4" name="Picture 3" descr="Screen shot 2011-03-29 at 9.01.01 PM.png"/>
          <p:cNvPicPr>
            <a:picLocks noChangeAspect="1"/>
          </p:cNvPicPr>
          <p:nvPr/>
        </p:nvPicPr>
        <p:blipFill>
          <a:blip r:embed="rId4">
            <a:extLst>
              <a:ext uri="{BEBA8EAE-BF5A-486C-A8C5-ECC9F3942E4B}">
                <a14:imgProps xmlns:a14="http://schemas.microsoft.com/office/drawing/2010/main">
                  <a14:imgLayer r:embed="rId5">
                    <a14:imgEffect>
                      <a14:backgroundRemoval t="0" b="100000" l="0" r="97266"/>
                    </a14:imgEffect>
                  </a14:imgLayer>
                </a14:imgProps>
              </a:ext>
              <a:ext uri="{28A0092B-C50C-407E-A947-70E740481C1C}">
                <a14:useLocalDpi xmlns:a14="http://schemas.microsoft.com/office/drawing/2010/main" val="0"/>
              </a:ext>
            </a:extLst>
          </a:blip>
          <a:stretch>
            <a:fillRect/>
          </a:stretch>
        </p:blipFill>
        <p:spPr>
          <a:xfrm>
            <a:off x="5550221" y="1243258"/>
            <a:ext cx="3441380" cy="5309942"/>
          </a:xfrm>
          <a:prstGeom prst="rect">
            <a:avLst/>
          </a:prstGeom>
          <a:ln>
            <a:solidFill>
              <a:srgbClr val="111111"/>
            </a:solidFill>
          </a:ln>
        </p:spPr>
      </p:pic>
      <p:sp>
        <p:nvSpPr>
          <p:cNvPr id="2" name="TextBox 1"/>
          <p:cNvSpPr txBox="1"/>
          <p:nvPr/>
        </p:nvSpPr>
        <p:spPr>
          <a:xfrm>
            <a:off x="6019800" y="5862935"/>
            <a:ext cx="1615892" cy="461665"/>
          </a:xfrm>
          <a:prstGeom prst="rect">
            <a:avLst/>
          </a:prstGeom>
          <a:noFill/>
        </p:spPr>
        <p:txBody>
          <a:bodyPr wrap="none" rtlCol="0">
            <a:spAutoFit/>
          </a:bodyPr>
          <a:lstStyle/>
          <a:p>
            <a:r>
              <a:rPr lang="en-US" sz="2400" b="1" dirty="0">
                <a:solidFill>
                  <a:srgbClr val="FFFFFF"/>
                </a:solidFill>
              </a:rPr>
              <a:t>Questions</a:t>
            </a:r>
            <a:r>
              <a:rPr lang="en-US" sz="2400" b="1" dirty="0" smtClean="0">
                <a:solidFill>
                  <a:srgbClr val="FFFFFF"/>
                </a:solidFill>
              </a:rPr>
              <a:t>?</a:t>
            </a:r>
            <a:endParaRPr lang="en-US" sz="2400" b="1" dirty="0">
              <a:solidFill>
                <a:srgbClr val="FFFFFF"/>
              </a:solidFill>
            </a:endParaRPr>
          </a:p>
        </p:txBody>
      </p:sp>
    </p:spTree>
    <p:extLst>
      <p:ext uri="{BB962C8B-B14F-4D97-AF65-F5344CB8AC3E}">
        <p14:creationId xmlns:p14="http://schemas.microsoft.com/office/powerpoint/2010/main" val="416199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28E7A4BC-9E6D-4F16-A779-56CAEE3BA4EC}" type="slidenum">
              <a:rPr lang="en-US" altLang="en-US" sz="1400">
                <a:solidFill>
                  <a:srgbClr val="404040"/>
                </a:solidFill>
              </a:rPr>
              <a:pPr algn="l" eaLnBrk="1" hangingPunct="1"/>
              <a:t>26</a:t>
            </a:fld>
            <a:endParaRPr lang="en-US" altLang="en-US" sz="1400">
              <a:solidFill>
                <a:srgbClr val="404040"/>
              </a:solidFill>
            </a:endParaRPr>
          </a:p>
        </p:txBody>
      </p:sp>
      <p:sp>
        <p:nvSpPr>
          <p:cNvPr id="20483"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20484"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890777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27</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24942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82099C25-DD38-4DE5-9215-EB4A574BF43C}" type="slidenum">
              <a:rPr lang="en-US" altLang="en-US" sz="1400">
                <a:solidFill>
                  <a:srgbClr val="404040"/>
                </a:solidFill>
              </a:rPr>
              <a:pPr eaLnBrk="1" hangingPunct="1"/>
              <a:t>28</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46711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99"/>
              </a:solidFill>
            </a:endParaRPr>
          </a:p>
          <a:p>
            <a:fld id="{3C58E0C7-43D6-43D5-9167-D70C4A7D0D52}" type="slidenum">
              <a:rPr lang="en-US" sz="1400">
                <a:solidFill>
                  <a:srgbClr val="000099"/>
                </a:solidFill>
              </a:rPr>
              <a:pPr/>
              <a:t>3</a:t>
            </a:fld>
            <a:endParaRPr lang="en-US" sz="1400">
              <a:solidFill>
                <a:srgbClr val="0000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6858000"/>
          </a:xfrm>
          <a:prstGeom prst="rect">
            <a:avLst/>
          </a:prstGeom>
        </p:spPr>
      </p:pic>
      <p:sp>
        <p:nvSpPr>
          <p:cNvPr id="7170" name="Rectangle 2"/>
          <p:cNvSpPr>
            <a:spLocks noGrp="1" noChangeArrowheads="1"/>
          </p:cNvSpPr>
          <p:nvPr>
            <p:ph type="title" idx="4294967295"/>
          </p:nvPr>
        </p:nvSpPr>
        <p:spPr>
          <a:xfrm>
            <a:off x="228600" y="304800"/>
            <a:ext cx="5715000" cy="1323439"/>
          </a:xfrm>
        </p:spPr>
        <p:txBody>
          <a:bodyPr/>
          <a:lstStyle/>
          <a:p>
            <a:r>
              <a:rPr lang="en-US" sz="4000" dirty="0" smtClean="0"/>
              <a:t>Taking Engineering </a:t>
            </a:r>
            <a:br>
              <a:rPr lang="en-US" sz="4000" dirty="0" smtClean="0"/>
            </a:br>
            <a:r>
              <a:rPr lang="en-US" sz="4000" dirty="0" smtClean="0"/>
              <a:t>to New </a:t>
            </a:r>
            <a:r>
              <a:rPr lang="en-US" sz="4000" dirty="0"/>
              <a:t>H</a:t>
            </a:r>
            <a:r>
              <a:rPr lang="en-US" sz="4000" dirty="0" smtClean="0"/>
              <a:t>eights </a:t>
            </a:r>
          </a:p>
        </p:txBody>
      </p:sp>
      <p:sp>
        <p:nvSpPr>
          <p:cNvPr id="4" name="Rectangle 3"/>
          <p:cNvSpPr/>
          <p:nvPr/>
        </p:nvSpPr>
        <p:spPr>
          <a:xfrm>
            <a:off x="227765" y="3055203"/>
            <a:ext cx="2140907" cy="830997"/>
          </a:xfrm>
          <a:prstGeom prst="rect">
            <a:avLst/>
          </a:prstGeom>
        </p:spPr>
        <p:txBody>
          <a:bodyPr wrap="none">
            <a:spAutoFit/>
          </a:bodyPr>
          <a:lstStyle/>
          <a:p>
            <a:r>
              <a:rPr lang="en-US" sz="2400" b="1" dirty="0" smtClean="0">
                <a:solidFill>
                  <a:srgbClr val="FFFFFF"/>
                </a:solidFill>
              </a:rPr>
              <a:t>Lauren Murphy</a:t>
            </a:r>
          </a:p>
          <a:p>
            <a:r>
              <a:rPr lang="en-US" sz="2400" b="1" dirty="0" smtClean="0">
                <a:solidFill>
                  <a:srgbClr val="FFFFFF"/>
                </a:solidFill>
              </a:rPr>
              <a:t>Sarah </a:t>
            </a:r>
            <a:r>
              <a:rPr lang="en-US" sz="2400" b="1" dirty="0" err="1" smtClean="0">
                <a:solidFill>
                  <a:srgbClr val="FFFFFF"/>
                </a:solidFill>
              </a:rPr>
              <a:t>Krishner</a:t>
            </a:r>
            <a:endParaRPr lang="en-US" sz="2400" b="1" dirty="0" smtClean="0">
              <a:solidFill>
                <a:srgbClr val="FFFFFF"/>
              </a:solidFill>
            </a:endParaRPr>
          </a:p>
        </p:txBody>
      </p:sp>
      <p:sp>
        <p:nvSpPr>
          <p:cNvPr id="5" name="Rectangle 4"/>
          <p:cNvSpPr/>
          <p:nvPr/>
        </p:nvSpPr>
        <p:spPr>
          <a:xfrm>
            <a:off x="227765" y="4098713"/>
            <a:ext cx="3403239" cy="646331"/>
          </a:xfrm>
          <a:prstGeom prst="rect">
            <a:avLst/>
          </a:prstGeom>
        </p:spPr>
        <p:txBody>
          <a:bodyPr wrap="none">
            <a:spAutoFit/>
          </a:bodyPr>
          <a:lstStyle/>
          <a:p>
            <a:r>
              <a:rPr lang="en-US" b="1" dirty="0" smtClean="0">
                <a:solidFill>
                  <a:srgbClr val="FFFFFF"/>
                </a:solidFill>
              </a:rPr>
              <a:t>Engineering Ambassadors</a:t>
            </a:r>
          </a:p>
          <a:p>
            <a:r>
              <a:rPr lang="en-US" b="1" dirty="0" smtClean="0">
                <a:solidFill>
                  <a:srgbClr val="FFFFFF"/>
                </a:solidFill>
              </a:rPr>
              <a:t>The Pennsylvania State University</a:t>
            </a:r>
          </a:p>
        </p:txBody>
      </p:sp>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2971" y1="12032" x2="32971" y2="12032"/>
                        <a14:foregroundMark x1="32971" y1="21925" x2="32971" y2="21925"/>
                        <a14:foregroundMark x1="29891" y1="27273" x2="28442" y2="30481"/>
                        <a14:foregroundMark x1="62500" y1="16043" x2="70290" y2="24599"/>
                        <a14:foregroundMark x1="56522" y1="24332" x2="62681" y2="29679"/>
                        <a14:foregroundMark x1="50725" y1="28075" x2="50725" y2="28075"/>
                        <a14:foregroundMark x1="20652" y1="65508" x2="20652" y2="65508"/>
                        <a14:foregroundMark x1="25906" y1="62834" x2="25906" y2="62834"/>
                        <a14:foregroundMark x1="46920" y1="77273" x2="46920" y2="77273"/>
                        <a14:foregroundMark x1="56884" y1="89305" x2="56884" y2="89305"/>
                        <a14:foregroundMark x1="71558" y1="87701" x2="71558" y2="87701"/>
                      </a14:backgroundRemoval>
                    </a14:imgEffect>
                  </a14:imgLayer>
                </a14:imgProps>
              </a:ext>
              <a:ext uri="{28A0092B-C50C-407E-A947-70E740481C1C}">
                <a14:useLocalDpi xmlns:a14="http://schemas.microsoft.com/office/drawing/2010/main" val="0"/>
              </a:ext>
            </a:extLst>
          </a:blip>
          <a:srcRect/>
          <a:stretch>
            <a:fillRect/>
          </a:stretch>
        </p:blipFill>
        <p:spPr bwMode="auto">
          <a:xfrm>
            <a:off x="213910" y="5444711"/>
            <a:ext cx="1995890" cy="135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02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BA1C0C04-0A7D-477F-8EA1-1A0E6690AC7E}" type="slidenum">
              <a:rPr lang="en-US" altLang="en-US" sz="1400">
                <a:solidFill>
                  <a:srgbClr val="404040"/>
                </a:solidFill>
              </a:rPr>
              <a:pPr algn="l" eaLnBrk="1" hangingPunct="1"/>
              <a:t>4</a:t>
            </a:fld>
            <a:endParaRPr lang="en-US" altLang="en-US" sz="1400">
              <a:solidFill>
                <a:srgbClr val="404040"/>
              </a:solidFill>
            </a:endParaRPr>
          </a:p>
        </p:txBody>
      </p:sp>
      <p:sp>
        <p:nvSpPr>
          <p:cNvPr id="6147" name="Rectangle 2"/>
          <p:cNvSpPr>
            <a:spLocks noChangeArrowheads="1"/>
          </p:cNvSpPr>
          <p:nvPr/>
        </p:nvSpPr>
        <p:spPr bwMode="auto">
          <a:xfrm>
            <a:off x="3074988" y="2097087"/>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Topic 1</a:t>
            </a:r>
          </a:p>
        </p:txBody>
      </p:sp>
      <p:sp>
        <p:nvSpPr>
          <p:cNvPr id="6148" name="Rectangle 3"/>
          <p:cNvSpPr>
            <a:spLocks noChangeArrowheads="1"/>
          </p:cNvSpPr>
          <p:nvPr/>
        </p:nvSpPr>
        <p:spPr bwMode="auto">
          <a:xfrm>
            <a:off x="228600" y="1639888"/>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1</a:t>
            </a:r>
            <a:endParaRPr lang="en-US" sz="3200" b="0" dirty="0">
              <a:solidFill>
                <a:srgbClr val="EAEAEA"/>
              </a:solidFill>
            </a:endParaRPr>
          </a:p>
        </p:txBody>
      </p:sp>
      <p:sp>
        <p:nvSpPr>
          <p:cNvPr id="6149" name="Rectangle 4"/>
          <p:cNvSpPr>
            <a:spLocks noChangeArrowheads="1"/>
          </p:cNvSpPr>
          <p:nvPr/>
        </p:nvSpPr>
        <p:spPr bwMode="auto">
          <a:xfrm>
            <a:off x="4713288" y="4030662"/>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2</a:t>
            </a:r>
          </a:p>
        </p:txBody>
      </p:sp>
      <p:sp>
        <p:nvSpPr>
          <p:cNvPr id="6150" name="Rectangle 5"/>
          <p:cNvSpPr>
            <a:spLocks noChangeArrowheads="1"/>
          </p:cNvSpPr>
          <p:nvPr/>
        </p:nvSpPr>
        <p:spPr bwMode="auto">
          <a:xfrm>
            <a:off x="1665288" y="3573463"/>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2</a:t>
            </a:r>
            <a:endParaRPr lang="en-US" sz="3200" b="0" dirty="0">
              <a:solidFill>
                <a:srgbClr val="EAEAEA"/>
              </a:solidFill>
            </a:endParaRPr>
          </a:p>
        </p:txBody>
      </p:sp>
      <p:sp>
        <p:nvSpPr>
          <p:cNvPr id="6151" name="Rectangle 6"/>
          <p:cNvSpPr>
            <a:spLocks noChangeArrowheads="1"/>
          </p:cNvSpPr>
          <p:nvPr/>
        </p:nvSpPr>
        <p:spPr bwMode="auto">
          <a:xfrm>
            <a:off x="6275388" y="5772150"/>
            <a:ext cx="119221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3</a:t>
            </a:r>
          </a:p>
        </p:txBody>
      </p:sp>
      <p:sp>
        <p:nvSpPr>
          <p:cNvPr id="6152" name="Rectangle 7"/>
          <p:cNvSpPr>
            <a:spLocks noChangeArrowheads="1"/>
          </p:cNvSpPr>
          <p:nvPr/>
        </p:nvSpPr>
        <p:spPr bwMode="auto">
          <a:xfrm>
            <a:off x="3302000" y="5491163"/>
            <a:ext cx="2667000" cy="95567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3</a:t>
            </a:r>
            <a:endParaRPr lang="en-US" sz="3200" b="0" dirty="0">
              <a:solidFill>
                <a:srgbClr val="EAEAEA"/>
              </a:solidFill>
            </a:endParaRPr>
          </a:p>
        </p:txBody>
      </p:sp>
      <p:sp>
        <p:nvSpPr>
          <p:cNvPr id="6153" name="Text Box 8"/>
          <p:cNvSpPr txBox="1">
            <a:spLocks noChangeArrowheads="1"/>
          </p:cNvSpPr>
          <p:nvPr/>
        </p:nvSpPr>
        <p:spPr bwMode="auto">
          <a:xfrm>
            <a:off x="76200" y="76200"/>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presentation focuses on… (complete sentence, but go no more than two lines)</a:t>
            </a:r>
          </a:p>
        </p:txBody>
      </p:sp>
    </p:spTree>
    <p:extLst>
      <p:ext uri="{BB962C8B-B14F-4D97-AF65-F5344CB8AC3E}">
        <p14:creationId xmlns:p14="http://schemas.microsoft.com/office/powerpoint/2010/main" val="378241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www.google.com/url?source=imgres&amp;ct=img&amp;q=http://www.prlog.org/10679396-attachment.jpg&amp;sa=X&amp;ei=ZkFMTY7oK4KSgQe0mMzqDw&amp;ved=0CAQQ8wc&amp;usg=AFQjCNGHPyidxVmdFLFRGoO_7aMAt5hmaw"/>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09600" y="1371600"/>
            <a:ext cx="1589088" cy="218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2"/>
          <p:cNvSpPr>
            <a:spLocks noGrp="1" noChangeArrowheads="1"/>
          </p:cNvSpPr>
          <p:nvPr>
            <p:ph type="title"/>
          </p:nvPr>
        </p:nvSpPr>
        <p:spPr>
          <a:xfrm>
            <a:off x="76200" y="76200"/>
            <a:ext cx="9023350" cy="912813"/>
          </a:xfrm>
        </p:spPr>
        <p:txBody>
          <a:bodyPr/>
          <a:lstStyle/>
          <a:p>
            <a:r>
              <a:rPr lang="en-US" altLang="en-US" smtClean="0">
                <a:solidFill>
                  <a:srgbClr val="111111"/>
                </a:solidFill>
                <a:ea typeface="Calibri" panose="020F0502020204030204" pitchFamily="34" charset="0"/>
                <a:cs typeface="Calibri" panose="020F0502020204030204" pitchFamily="34" charset="0"/>
              </a:rPr>
              <a:t>Newton’s laws help engineers fly astronauts to the moon </a:t>
            </a:r>
            <a:br>
              <a:rPr lang="en-US" altLang="en-US" smtClean="0">
                <a:solidFill>
                  <a:srgbClr val="111111"/>
                </a:solidFill>
                <a:ea typeface="Calibri" panose="020F0502020204030204" pitchFamily="34" charset="0"/>
                <a:cs typeface="Calibri" panose="020F0502020204030204" pitchFamily="34" charset="0"/>
              </a:rPr>
            </a:br>
            <a:r>
              <a:rPr lang="en-US" altLang="en-US" smtClean="0">
                <a:solidFill>
                  <a:srgbClr val="111111"/>
                </a:solidFill>
                <a:ea typeface="Calibri" panose="020F0502020204030204" pitchFamily="34" charset="0"/>
                <a:cs typeface="Calibri" panose="020F0502020204030204" pitchFamily="34" charset="0"/>
              </a:rPr>
              <a:t>and return them home safely </a:t>
            </a:r>
          </a:p>
        </p:txBody>
      </p:sp>
      <p:sp>
        <p:nvSpPr>
          <p:cNvPr id="18436" name="Content Placeholder 35"/>
          <p:cNvSpPr>
            <a:spLocks noGrp="1"/>
          </p:cNvSpPr>
          <p:nvPr>
            <p:ph idx="1"/>
          </p:nvPr>
        </p:nvSpPr>
        <p:spPr>
          <a:xfrm>
            <a:off x="609600" y="3559175"/>
            <a:ext cx="1589088" cy="400050"/>
          </a:xfrm>
        </p:spPr>
        <p:txBody>
          <a:bodyPr/>
          <a:lstStyle/>
          <a:p>
            <a:pPr marL="0" indent="0" algn="ctr"/>
            <a:r>
              <a:rPr lang="en-US" altLang="en-US" sz="2000" smtClean="0">
                <a:solidFill>
                  <a:srgbClr val="000000"/>
                </a:solidFill>
                <a:ea typeface="Calibri" panose="020F0502020204030204" pitchFamily="34" charset="0"/>
                <a:cs typeface="Calibri" panose="020F0502020204030204" pitchFamily="34" charset="0"/>
              </a:rPr>
              <a:t>Propulsion</a:t>
            </a:r>
          </a:p>
        </p:txBody>
      </p:sp>
      <p:pic>
        <p:nvPicPr>
          <p:cNvPr id="215043" name="Picture 10" descr="http://www.google.com/url?source=imgres&amp;ct=img&amp;q=http://www.prlog.org/10679396-attachment.jpg&amp;sa=X&amp;ei=ZkFMTY7oK4KSgQe0mMzqDw&amp;ved=0CAQQ8wc&amp;usg=AFQjCNGHPyidxVmdFLFRGoO_7aMAt5hm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1589088" cy="218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725863" y="1371600"/>
            <a:ext cx="2759075" cy="218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5"/>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681663" y="4143375"/>
            <a:ext cx="2243137" cy="2303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5" descr="http://esamultimedia.esa.int/images/msm_images/ARD189.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011238" y="4389438"/>
            <a:ext cx="2701925"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2514600" y="2373313"/>
            <a:ext cx="914400" cy="228600"/>
          </a:xfrm>
          <a:prstGeom prst="rightArrow">
            <a:avLst/>
          </a:prstGeom>
          <a:solidFill>
            <a:schemeClr val="tx1"/>
          </a:solidFill>
          <a:ln w="9525" cap="flat" cmpd="sng" algn="ctr">
            <a:solidFill>
              <a:srgbClr val="111111"/>
            </a:solidFill>
            <a:prstDash val="solid"/>
            <a:round/>
            <a:headEnd type="none" w="med" len="med"/>
            <a:tailEnd type="none" w="med" len="med"/>
          </a:ln>
          <a:effectLst/>
        </p:spPr>
        <p:txBody>
          <a:bodyPr/>
          <a:lstStyle/>
          <a:p>
            <a:pPr eaLnBrk="1" hangingPunct="1">
              <a:defRPr/>
            </a:pPr>
            <a:endParaRPr lang="en-US">
              <a:ln>
                <a:solidFill>
                  <a:srgbClr val="000099"/>
                </a:solidFill>
              </a:ln>
              <a:solidFill>
                <a:srgbClr val="000000"/>
              </a:solidFill>
              <a:latin typeface="Arial" charset="0"/>
            </a:endParaRPr>
          </a:p>
        </p:txBody>
      </p:sp>
      <p:sp>
        <p:nvSpPr>
          <p:cNvPr id="9" name="Bent Arrow 8"/>
          <p:cNvSpPr/>
          <p:nvPr/>
        </p:nvSpPr>
        <p:spPr bwMode="auto">
          <a:xfrm rot="5400000">
            <a:off x="6605588" y="2857500"/>
            <a:ext cx="990600" cy="457200"/>
          </a:xfrm>
          <a:prstGeom prst="bentArrow">
            <a:avLst/>
          </a:prstGeom>
          <a:solidFill>
            <a:schemeClr val="tx1"/>
          </a:solidFill>
          <a:ln w="9525" cap="flat" cmpd="sng" algn="ctr">
            <a:solidFill>
              <a:srgbClr val="111111"/>
            </a:solidFill>
            <a:prstDash val="solid"/>
            <a:round/>
            <a:headEnd type="none" w="med" len="med"/>
            <a:tailEnd type="none" w="med" len="med"/>
          </a:ln>
          <a:effectLst/>
        </p:spPr>
        <p:txBody>
          <a:bodyPr/>
          <a:lstStyle/>
          <a:p>
            <a:pPr eaLnBrk="1" hangingPunct="1">
              <a:defRPr/>
            </a:pPr>
            <a:endParaRPr lang="en-US">
              <a:solidFill>
                <a:srgbClr val="000000"/>
              </a:solidFill>
              <a:latin typeface="Arial" charset="0"/>
            </a:endParaRPr>
          </a:p>
        </p:txBody>
      </p:sp>
      <p:sp>
        <p:nvSpPr>
          <p:cNvPr id="18443" name="Right Arrow 12"/>
          <p:cNvSpPr>
            <a:spLocks noChangeArrowheads="1"/>
          </p:cNvSpPr>
          <p:nvPr/>
        </p:nvSpPr>
        <p:spPr bwMode="auto">
          <a:xfrm rot="10800000">
            <a:off x="4267200" y="5110163"/>
            <a:ext cx="914400" cy="228600"/>
          </a:xfrm>
          <a:prstGeom prst="rightArrow">
            <a:avLst>
              <a:gd name="adj1" fmla="val 50000"/>
              <a:gd name="adj2" fmla="val 50000"/>
            </a:avLst>
          </a:prstGeom>
          <a:solidFill>
            <a:schemeClr val="tx1"/>
          </a:solidFill>
          <a:ln w="9525" algn="ctr">
            <a:solidFill>
              <a:srgbClr val="111111"/>
            </a:solidFill>
            <a:round/>
            <a:headEnd/>
            <a:tailEnd/>
          </a:ln>
        </p:spPr>
        <p:txBody>
          <a:bodyPr/>
          <a:lstStyle>
            <a:lvl1pPr>
              <a:defRPr sz="2000" b="1">
                <a:solidFill>
                  <a:srgbClr val="000099"/>
                </a:solidFill>
                <a:latin typeface="Calibri" panose="020F0502020204030204" pitchFamily="34" charset="0"/>
              </a:defRPr>
            </a:lvl1pPr>
            <a:lvl2pPr marL="742950" indent="-285750">
              <a:defRPr sz="2000" b="1">
                <a:solidFill>
                  <a:srgbClr val="000099"/>
                </a:solidFill>
                <a:latin typeface="Calibri" panose="020F0502020204030204" pitchFamily="34" charset="0"/>
              </a:defRPr>
            </a:lvl2pPr>
            <a:lvl3pPr marL="1143000" indent="-228600">
              <a:defRPr sz="2000" b="1">
                <a:solidFill>
                  <a:srgbClr val="000099"/>
                </a:solidFill>
                <a:latin typeface="Calibri" panose="020F0502020204030204" pitchFamily="34" charset="0"/>
              </a:defRPr>
            </a:lvl3pPr>
            <a:lvl4pPr marL="1600200" indent="-228600">
              <a:defRPr sz="2000" b="1">
                <a:solidFill>
                  <a:srgbClr val="000099"/>
                </a:solidFill>
                <a:latin typeface="Calibri" panose="020F0502020204030204" pitchFamily="34" charset="0"/>
              </a:defRPr>
            </a:lvl4pPr>
            <a:lvl5pPr marL="2057400" indent="-22860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a:solidFill>
                <a:srgbClr val="000000"/>
              </a:solidFill>
              <a:latin typeface="Arial" panose="020B0604020202020204" pitchFamily="34" charset="0"/>
            </a:endParaRPr>
          </a:p>
        </p:txBody>
      </p:sp>
      <p:sp>
        <p:nvSpPr>
          <p:cNvPr id="18444" name="Content Placeholder 35"/>
          <p:cNvSpPr txBox="1">
            <a:spLocks/>
          </p:cNvSpPr>
          <p:nvPr/>
        </p:nvSpPr>
        <p:spPr bwMode="auto">
          <a:xfrm>
            <a:off x="4191000" y="3581400"/>
            <a:ext cx="2065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Landing</a:t>
            </a:r>
          </a:p>
        </p:txBody>
      </p:sp>
      <p:sp>
        <p:nvSpPr>
          <p:cNvPr id="18445" name="Content Placeholder 35"/>
          <p:cNvSpPr txBox="1">
            <a:spLocks/>
          </p:cNvSpPr>
          <p:nvPr/>
        </p:nvSpPr>
        <p:spPr bwMode="auto">
          <a:xfrm>
            <a:off x="5638800" y="6457950"/>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Exploration</a:t>
            </a:r>
          </a:p>
        </p:txBody>
      </p:sp>
      <p:sp>
        <p:nvSpPr>
          <p:cNvPr id="18446" name="Content Placeholder 35"/>
          <p:cNvSpPr txBox="1">
            <a:spLocks/>
          </p:cNvSpPr>
          <p:nvPr/>
        </p:nvSpPr>
        <p:spPr bwMode="auto">
          <a:xfrm>
            <a:off x="995363" y="6457950"/>
            <a:ext cx="271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400" b="1">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en-US" sz="2000">
                <a:solidFill>
                  <a:srgbClr val="000000"/>
                </a:solidFill>
              </a:rPr>
              <a:t>Re-entry</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863" y="1371600"/>
            <a:ext cx="2759075" cy="218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http://esamultimedia.esa.int/images/msm_images/ARD1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238" y="4389438"/>
            <a:ext cx="2701925"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4143375"/>
            <a:ext cx="2243137" cy="2303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7424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3">
            <a:extLst>
              <a:ext uri="{28A0092B-C50C-407E-A947-70E740481C1C}">
                <a14:useLocalDpi xmlns:a14="http://schemas.microsoft.com/office/drawing/2010/main" val="0"/>
              </a:ext>
            </a:extLst>
          </a:blip>
          <a:srcRect b="6058"/>
          <a:stretch>
            <a:fillRect/>
          </a:stretch>
        </p:blipFill>
        <p:spPr bwMode="auto">
          <a:xfrm>
            <a:off x="3044825" y="4400550"/>
            <a:ext cx="2982913" cy="197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1409700"/>
            <a:ext cx="27908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rotWithShape="1">
          <a:blip r:embed="rId5"/>
          <a:srcRect l="24094" t="42396" r="26171" b="-1"/>
          <a:stretch/>
        </p:blipFill>
        <p:spPr bwMode="auto">
          <a:xfrm>
            <a:off x="368300" y="1401763"/>
            <a:ext cx="2789238" cy="1963737"/>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945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E741F888-5720-460F-A2A1-F2AEC21C1C69}" type="slidenum">
              <a:rPr lang="en-US" altLang="en-US" sz="1400">
                <a:solidFill>
                  <a:srgbClr val="404040"/>
                </a:solidFill>
              </a:rPr>
              <a:pPr algn="l" eaLnBrk="1" hangingPunct="1"/>
              <a:t>6</a:t>
            </a:fld>
            <a:endParaRPr lang="en-US" altLang="en-US" sz="1400">
              <a:solidFill>
                <a:srgbClr val="404040"/>
              </a:solidFill>
            </a:endParaRPr>
          </a:p>
        </p:txBody>
      </p:sp>
      <p:sp>
        <p:nvSpPr>
          <p:cNvPr id="7174" name="Text Box 2"/>
          <p:cNvSpPr txBox="1">
            <a:spLocks noChangeArrowheads="1"/>
          </p:cNvSpPr>
          <p:nvPr/>
        </p:nvSpPr>
        <p:spPr bwMode="auto">
          <a:xfrm>
            <a:off x="228600" y="152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7175" name="Text Box 3"/>
          <p:cNvSpPr txBox="1">
            <a:spLocks noChangeArrowheads="1"/>
          </p:cNvSpPr>
          <p:nvPr/>
        </p:nvSpPr>
        <p:spPr bwMode="auto">
          <a:xfrm>
            <a:off x="76200" y="76200"/>
            <a:ext cx="901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talk traces what happens to mercury after it depletes from the atmosphere in arctic regions</a:t>
            </a:r>
          </a:p>
        </p:txBody>
      </p:sp>
      <p:grpSp>
        <p:nvGrpSpPr>
          <p:cNvPr id="4" name="Group 3"/>
          <p:cNvGrpSpPr>
            <a:grpSpLocks/>
          </p:cNvGrpSpPr>
          <p:nvPr/>
        </p:nvGrpSpPr>
        <p:grpSpPr bwMode="auto">
          <a:xfrm>
            <a:off x="3043238" y="4400550"/>
            <a:ext cx="2987675" cy="2381250"/>
            <a:chOff x="3048243" y="4400867"/>
            <a:chExt cx="2989131" cy="2380933"/>
          </a:xfrm>
        </p:grpSpPr>
        <p:sp>
          <p:nvSpPr>
            <p:cNvPr id="7183" name="Text Box 6"/>
            <p:cNvSpPr txBox="1">
              <a:spLocks noChangeArrowheads="1"/>
            </p:cNvSpPr>
            <p:nvPr/>
          </p:nvSpPr>
          <p:spPr bwMode="auto">
            <a:xfrm>
              <a:off x="3048243" y="6412482"/>
              <a:ext cx="2989131"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1800">
                  <a:solidFill>
                    <a:srgbClr val="111111"/>
                  </a:solidFill>
                </a:rPr>
                <a:t>Environmental implications </a:t>
              </a:r>
            </a:p>
          </p:txBody>
        </p:sp>
        <p:pic>
          <p:nvPicPr>
            <p:cNvPr id="7184" name="Picture 9"/>
            <p:cNvPicPr>
              <a:picLocks noChangeAspect="1" noChangeArrowheads="1"/>
            </p:cNvPicPr>
            <p:nvPr/>
          </p:nvPicPr>
          <p:blipFill>
            <a:blip r:embed="rId6">
              <a:extLst>
                <a:ext uri="{28A0092B-C50C-407E-A947-70E740481C1C}">
                  <a14:useLocalDpi xmlns:a14="http://schemas.microsoft.com/office/drawing/2010/main" val="0"/>
                </a:ext>
              </a:extLst>
            </a:blip>
            <a:srcRect b="6058"/>
            <a:stretch>
              <a:fillRect/>
            </a:stretch>
          </p:blipFill>
          <p:spPr bwMode="auto">
            <a:xfrm>
              <a:off x="3048246" y="4400867"/>
              <a:ext cx="2982533" cy="19767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2"/>
          <p:cNvGrpSpPr>
            <a:grpSpLocks/>
          </p:cNvGrpSpPr>
          <p:nvPr/>
        </p:nvGrpSpPr>
        <p:grpSpPr bwMode="auto">
          <a:xfrm>
            <a:off x="5334000" y="1408113"/>
            <a:ext cx="3606800" cy="2401887"/>
            <a:chOff x="5334000" y="1407722"/>
            <a:chExt cx="3606800" cy="2402439"/>
          </a:xfrm>
        </p:grpSpPr>
        <p:sp>
          <p:nvSpPr>
            <p:cNvPr id="7181" name="Text Box 5"/>
            <p:cNvSpPr txBox="1">
              <a:spLocks noChangeArrowheads="1"/>
            </p:cNvSpPr>
            <p:nvPr/>
          </p:nvSpPr>
          <p:spPr bwMode="auto">
            <a:xfrm>
              <a:off x="5334000" y="3440668"/>
              <a:ext cx="3606800" cy="36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GB" altLang="en-US" sz="1800">
                  <a:solidFill>
                    <a:srgbClr val="111111"/>
                  </a:solidFill>
                </a:rPr>
                <a:t>Measurements from Station</a:t>
              </a:r>
            </a:p>
          </p:txBody>
        </p:sp>
        <p:pic>
          <p:nvPicPr>
            <p:cNvPr id="71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573" y="1407722"/>
              <a:ext cx="2789653" cy="195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0" y="1389063"/>
            <a:ext cx="3525838" cy="2420937"/>
            <a:chOff x="0" y="1388790"/>
            <a:chExt cx="3525838" cy="2421210"/>
          </a:xfrm>
        </p:grpSpPr>
        <p:sp>
          <p:nvSpPr>
            <p:cNvPr id="7179" name="Text Box 4"/>
            <p:cNvSpPr txBox="1">
              <a:spLocks noChangeArrowheads="1"/>
            </p:cNvSpPr>
            <p:nvPr/>
          </p:nvSpPr>
          <p:spPr bwMode="auto">
            <a:xfrm>
              <a:off x="0" y="3440668"/>
              <a:ext cx="3525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GB" altLang="en-US" sz="1800">
                  <a:solidFill>
                    <a:srgbClr val="111111"/>
                  </a:solidFill>
                </a:rPr>
                <a:t>Theory for mercury cycling </a:t>
              </a:r>
            </a:p>
          </p:txBody>
        </p:sp>
        <p:pic>
          <p:nvPicPr>
            <p:cNvPr id="7177" name="Picture 11"/>
            <p:cNvPicPr>
              <a:picLocks noChangeAspect="1" noChangeArrowheads="1"/>
            </p:cNvPicPr>
            <p:nvPr/>
          </p:nvPicPr>
          <p:blipFill rotWithShape="1">
            <a:blip r:embed="rId8"/>
            <a:srcRect l="24094" t="42396" r="26171" b="-1"/>
            <a:stretch/>
          </p:blipFill>
          <p:spPr bwMode="auto">
            <a:xfrm>
              <a:off x="368300" y="1388790"/>
              <a:ext cx="2789238" cy="1963958"/>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5442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222F1C1-107B-46D2-8068-60F59CB42DCA}" type="slidenum">
              <a:rPr lang="en-US" altLang="en-US" sz="1400">
                <a:solidFill>
                  <a:srgbClr val="404040"/>
                </a:solidFill>
              </a:rPr>
              <a:pPr algn="l" eaLnBrk="1" hangingPunct="1"/>
              <a:t>7</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89117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FEDD9991-C954-4CC7-9947-AEC9FCDAD068}" type="slidenum">
              <a:rPr lang="en-US" altLang="en-US" sz="1400">
                <a:solidFill>
                  <a:srgbClr val="404040"/>
                </a:solidFill>
              </a:rPr>
              <a:pPr algn="l" eaLnBrk="1" hangingPunct="1"/>
              <a:t>8</a:t>
            </a:fld>
            <a:endParaRPr lang="en-US" altLang="en-US" sz="1400">
              <a:solidFill>
                <a:srgbClr val="404040"/>
              </a:solidFill>
            </a:endParaRPr>
          </a:p>
        </p:txBody>
      </p:sp>
      <p:sp>
        <p:nvSpPr>
          <p:cNvPr id="9219" name="Rectangle 2"/>
          <p:cNvSpPr>
            <a:spLocks noChangeArrowheads="1"/>
          </p:cNvSpPr>
          <p:nvPr/>
        </p:nvSpPr>
        <p:spPr bwMode="auto">
          <a:xfrm>
            <a:off x="152400" y="5467350"/>
            <a:ext cx="8001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spcBef>
                <a:spcPct val="25000"/>
              </a:spcBef>
              <a:defRPr/>
            </a:pPr>
            <a:r>
              <a:rPr lang="en-US" sz="2400" b="1" dirty="0">
                <a:solidFill>
                  <a:schemeClr val="tx1">
                    <a:lumMod val="85000"/>
                    <a:lumOff val="15000"/>
                  </a:schemeClr>
                </a:solidFill>
              </a:rPr>
              <a:t>If necessary, identify key assumption or background for audience—keep to two lines (18</a:t>
            </a:r>
            <a:r>
              <a:rPr lang="en-US" sz="2400" b="1" dirty="0">
                <a:solidFill>
                  <a:schemeClr val="tx1">
                    <a:lumMod val="85000"/>
                    <a:lumOff val="15000"/>
                  </a:schemeClr>
                </a:solidFill>
                <a:cs typeface="Arial" charset="0"/>
              </a:rPr>
              <a:t>–24 point type)</a:t>
            </a:r>
          </a:p>
        </p:txBody>
      </p:sp>
      <p:sp>
        <p:nvSpPr>
          <p:cNvPr id="9220" name="Rectangle 3"/>
          <p:cNvSpPr>
            <a:spLocks noChangeArrowheads="1"/>
          </p:cNvSpPr>
          <p:nvPr/>
        </p:nvSpPr>
        <p:spPr bwMode="auto">
          <a:xfrm>
            <a:off x="228600" y="1606550"/>
            <a:ext cx="8305800" cy="35750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r>
              <a:rPr lang="en-US" sz="3600" b="0">
                <a:solidFill>
                  <a:schemeClr val="bg1"/>
                </a:solidFill>
              </a:rPr>
              <a:t>Image(s)</a:t>
            </a:r>
          </a:p>
          <a:p>
            <a:pPr algn="ctr" eaLnBrk="0" hangingPunct="0">
              <a:defRPr/>
            </a:pPr>
            <a:r>
              <a:rPr lang="en-US" sz="3600" b="0">
                <a:solidFill>
                  <a:schemeClr val="bg1"/>
                </a:solidFill>
              </a:rPr>
              <a:t>supporting </a:t>
            </a:r>
            <a:br>
              <a:rPr lang="en-US" sz="3600" b="0">
                <a:solidFill>
                  <a:schemeClr val="bg1"/>
                </a:solidFill>
              </a:rPr>
            </a:br>
            <a:r>
              <a:rPr lang="en-US" sz="3600" b="0">
                <a:solidFill>
                  <a:schemeClr val="bg1"/>
                </a:solidFill>
              </a:rPr>
              <a:t>above assertion</a:t>
            </a: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p:txBody>
      </p:sp>
      <p:sp>
        <p:nvSpPr>
          <p:cNvPr id="9221"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9222"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on the first topic in no more than two lines</a:t>
            </a:r>
          </a:p>
        </p:txBody>
      </p:sp>
    </p:spTree>
    <p:extLst>
      <p:ext uri="{BB962C8B-B14F-4D97-AF65-F5344CB8AC3E}">
        <p14:creationId xmlns:p14="http://schemas.microsoft.com/office/powerpoint/2010/main" val="22865193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rot="5400000">
            <a:off x="3200412" y="2515126"/>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5" name="Wave 14"/>
          <p:cNvSpPr/>
          <p:nvPr/>
        </p:nvSpPr>
        <p:spPr>
          <a:xfrm rot="5400000">
            <a:off x="3764491" y="2515127"/>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6" name="Wave 15"/>
          <p:cNvSpPr/>
          <p:nvPr/>
        </p:nvSpPr>
        <p:spPr>
          <a:xfrm rot="5400000">
            <a:off x="4376071" y="2515123"/>
            <a:ext cx="938151" cy="166255"/>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 name="Title 1"/>
          <p:cNvSpPr>
            <a:spLocks noGrp="1"/>
          </p:cNvSpPr>
          <p:nvPr>
            <p:ph type="title"/>
          </p:nvPr>
        </p:nvSpPr>
        <p:spPr>
          <a:xfrm>
            <a:off x="40341" y="67238"/>
            <a:ext cx="9144000" cy="480131"/>
          </a:xfrm>
        </p:spPr>
        <p:txBody>
          <a:bodyPr anchor="t">
            <a:spAutoFit/>
          </a:bodyPr>
          <a:lstStyle/>
          <a:p>
            <a:r>
              <a:rPr lang="en-US" sz="2800" b="1" dirty="0">
                <a:latin typeface="+mn-lt"/>
              </a:rPr>
              <a:t>When an object is placed in a </a:t>
            </a:r>
            <a:r>
              <a:rPr lang="en-US" sz="2800" b="1" dirty="0" smtClean="0">
                <a:latin typeface="+mn-lt"/>
              </a:rPr>
              <a:t>liquid, </a:t>
            </a:r>
            <a:r>
              <a:rPr lang="en-US" sz="2800" b="1" dirty="0">
                <a:latin typeface="+mn-lt"/>
              </a:rPr>
              <a:t>the liquid level rises</a:t>
            </a:r>
          </a:p>
        </p:txBody>
      </p:sp>
      <p:sp>
        <p:nvSpPr>
          <p:cNvPr id="5" name="Rectangle 4"/>
          <p:cNvSpPr/>
          <p:nvPr/>
        </p:nvSpPr>
        <p:spPr>
          <a:xfrm>
            <a:off x="3034158" y="3304833"/>
            <a:ext cx="2565071" cy="2897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Block Arc 7"/>
          <p:cNvSpPr/>
          <p:nvPr/>
        </p:nvSpPr>
        <p:spPr>
          <a:xfrm rot="5400000">
            <a:off x="4595762" y="3922353"/>
            <a:ext cx="2030683" cy="153191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black"/>
              </a:solidFill>
            </a:endParaRPr>
          </a:p>
        </p:txBody>
      </p:sp>
      <p:sp>
        <p:nvSpPr>
          <p:cNvPr id="12" name="Rounded Rectangle 11"/>
          <p:cNvSpPr/>
          <p:nvPr/>
        </p:nvSpPr>
        <p:spPr>
          <a:xfrm>
            <a:off x="3904013" y="1176978"/>
            <a:ext cx="754085" cy="8075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Rectangle 8"/>
          <p:cNvSpPr/>
          <p:nvPr/>
        </p:nvSpPr>
        <p:spPr>
          <a:xfrm>
            <a:off x="3265717" y="4483462"/>
            <a:ext cx="2030681" cy="1615047"/>
          </a:xfrm>
          <a:prstGeom prst="rect">
            <a:avLst/>
          </a:prstGeom>
          <a:solidFill>
            <a:srgbClr val="9B6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0" name="Rectangle 19"/>
          <p:cNvSpPr/>
          <p:nvPr/>
        </p:nvSpPr>
        <p:spPr>
          <a:xfrm>
            <a:off x="3265714" y="4658631"/>
            <a:ext cx="2030681" cy="953000"/>
          </a:xfrm>
          <a:prstGeom prst="rect">
            <a:avLst/>
          </a:prstGeom>
          <a:solidFill>
            <a:srgbClr val="9B6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cxnSp>
        <p:nvCxnSpPr>
          <p:cNvPr id="4" name="Straight Connector 3"/>
          <p:cNvCxnSpPr/>
          <p:nvPr/>
        </p:nvCxnSpPr>
        <p:spPr>
          <a:xfrm>
            <a:off x="3265714" y="4483460"/>
            <a:ext cx="2030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65714" y="4198323"/>
            <a:ext cx="2030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16691" y="4197941"/>
            <a:ext cx="0" cy="2683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3"/>
          <a:stretch>
            <a:fillRect/>
          </a:stretch>
        </p:blipFill>
        <p:spPr>
          <a:xfrm>
            <a:off x="152400" y="6267776"/>
            <a:ext cx="1219200" cy="487680"/>
          </a:xfrm>
          <a:prstGeom prst="rect">
            <a:avLst/>
          </a:prstGeom>
        </p:spPr>
      </p:pic>
    </p:spTree>
    <p:extLst>
      <p:ext uri="{BB962C8B-B14F-4D97-AF65-F5344CB8AC3E}">
        <p14:creationId xmlns:p14="http://schemas.microsoft.com/office/powerpoint/2010/main" val="39266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3.33333E-6 L 4.44444E-6 0.42315 " pathEditMode="relative" rAng="0" ptsTypes="AA">
                                      <p:cBhvr>
                                        <p:cTn id="6" dur="2000" fill="hold"/>
                                        <p:tgtEl>
                                          <p:spTgt spid="12"/>
                                        </p:tgtEl>
                                        <p:attrNameLst>
                                          <p:attrName>ppt_x</p:attrName>
                                          <p:attrName>ppt_y</p:attrName>
                                        </p:attrNameLst>
                                      </p:cBhvr>
                                      <p:rCtr x="0" y="21157"/>
                                    </p:animMotion>
                                  </p:childTnLst>
                                </p:cTn>
                              </p:par>
                              <p:par>
                                <p:cTn id="7" presetID="42" presetClass="path" presetSubtype="0" accel="50000" decel="50000" fill="hold" grpId="0" nodeType="withEffect">
                                  <p:stCondLst>
                                    <p:cond delay="500"/>
                                  </p:stCondLst>
                                  <p:childTnLst>
                                    <p:animMotion origin="layout" path="M 4.44444E-6 -4.43108E-6 L 4.44444E-6 -0.06498 " pathEditMode="relative" rAng="0" ptsTypes="AA">
                                      <p:cBhvr>
                                        <p:cTn id="8" dur="2000" fill="hold"/>
                                        <p:tgtEl>
                                          <p:spTgt spid="20"/>
                                        </p:tgtEl>
                                        <p:attrNameLst>
                                          <p:attrName>ppt_x</p:attrName>
                                          <p:attrName>ppt_y</p:attrName>
                                        </p:attrNameLst>
                                      </p:cBhvr>
                                      <p:rCtr x="0" y="-326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1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TotalTime>
  <Words>2415</Words>
  <Application>Microsoft Office PowerPoint</Application>
  <PresentationFormat>On-screen Show (4:3)</PresentationFormat>
  <Paragraphs>261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Space Exploration: To Infinity and Beyond</vt:lpstr>
      <vt:lpstr>Taking Engineering  to New Heights </vt:lpstr>
      <vt:lpstr>PowerPoint Presentation</vt:lpstr>
      <vt:lpstr>Newton’s laws help engineers fly astronauts to the moon  and return them home safely </vt:lpstr>
      <vt:lpstr>PowerPoint Presentation</vt:lpstr>
      <vt:lpstr>PowerPoint Presentation</vt:lpstr>
      <vt:lpstr>PowerPoint Presentation</vt:lpstr>
      <vt:lpstr>When an object is placed in a liquid, the liquid level 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borchern</dc:creator>
  <cp:lastModifiedBy>Michael Alley</cp:lastModifiedBy>
  <cp:revision>95</cp:revision>
  <cp:lastPrinted>2016-08-31T12:41:02Z</cp:lastPrinted>
  <dcterms:created xsi:type="dcterms:W3CDTF">2014-02-19T23:34:34Z</dcterms:created>
  <dcterms:modified xsi:type="dcterms:W3CDTF">2016-09-01T12:34:41Z</dcterms:modified>
</cp:coreProperties>
</file>