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36"/>
  </p:notesMasterIdLst>
  <p:sldIdLst>
    <p:sldId id="264" r:id="rId3"/>
    <p:sldId id="314" r:id="rId4"/>
    <p:sldId id="267" r:id="rId5"/>
    <p:sldId id="305" r:id="rId6"/>
    <p:sldId id="269" r:id="rId7"/>
    <p:sldId id="270" r:id="rId8"/>
    <p:sldId id="312" r:id="rId9"/>
    <p:sldId id="310" r:id="rId10"/>
    <p:sldId id="272" r:id="rId11"/>
    <p:sldId id="295" r:id="rId12"/>
    <p:sldId id="296" r:id="rId13"/>
    <p:sldId id="273" r:id="rId14"/>
    <p:sldId id="307" r:id="rId15"/>
    <p:sldId id="311" r:id="rId16"/>
    <p:sldId id="275" r:id="rId17"/>
    <p:sldId id="297" r:id="rId18"/>
    <p:sldId id="298" r:id="rId19"/>
    <p:sldId id="276" r:id="rId20"/>
    <p:sldId id="308" r:id="rId21"/>
    <p:sldId id="309" r:id="rId22"/>
    <p:sldId id="278" r:id="rId23"/>
    <p:sldId id="299" r:id="rId24"/>
    <p:sldId id="300" r:id="rId25"/>
    <p:sldId id="279" r:id="rId26"/>
    <p:sldId id="313" r:id="rId27"/>
    <p:sldId id="290" r:id="rId28"/>
    <p:sldId id="291" r:id="rId29"/>
    <p:sldId id="292" r:id="rId30"/>
    <p:sldId id="293" r:id="rId31"/>
    <p:sldId id="294" r:id="rId32"/>
    <p:sldId id="301" r:id="rId33"/>
    <p:sldId id="302" r:id="rId34"/>
    <p:sldId id="303"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311" autoAdjust="0"/>
  </p:normalViewPr>
  <p:slideViewPr>
    <p:cSldViewPr>
      <p:cViewPr varScale="1">
        <p:scale>
          <a:sx n="52" d="100"/>
          <a:sy n="52" d="100"/>
        </p:scale>
        <p:origin x="1842" y="72"/>
      </p:cViewPr>
      <p:guideLst>
        <p:guide orient="horz" pos="2160"/>
        <p:guide pos="2880"/>
      </p:guideLst>
    </p:cSldViewPr>
  </p:slideViewPr>
  <p:notesTextViewPr>
    <p:cViewPr>
      <p:scale>
        <a:sx n="3" d="2"/>
        <a:sy n="3" d="2"/>
      </p:scale>
      <p:origin x="0" y="-6"/>
    </p:cViewPr>
  </p:notesTextViewPr>
  <p:sorterViewPr>
    <p:cViewPr>
      <p:scale>
        <a:sx n="100" d="100"/>
        <a:sy n="100" d="100"/>
      </p:scale>
      <p:origin x="0" y="0"/>
    </p:cViewPr>
  </p:sorterViewPr>
  <p:notesViewPr>
    <p:cSldViewPr>
      <p:cViewPr varScale="1">
        <p:scale>
          <a:sx n="59" d="100"/>
          <a:sy n="59" d="100"/>
        </p:scale>
        <p:origin x="252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E8D732-111D-48B4-9865-3BD64E8B178A}" type="datetimeFigureOut">
              <a:rPr lang="en-US" smtClean="0"/>
              <a:t>9/5/2016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51EA0F-5DF0-43BA-8D61-B322E0849891}" type="slidenum">
              <a:rPr lang="en-US" smtClean="0"/>
              <a:t>‹#›</a:t>
            </a:fld>
            <a:endParaRPr lang="en-US"/>
          </a:p>
        </p:txBody>
      </p:sp>
    </p:spTree>
    <p:extLst>
      <p:ext uri="{BB962C8B-B14F-4D97-AF65-F5344CB8AC3E}">
        <p14:creationId xmlns:p14="http://schemas.microsoft.com/office/powerpoint/2010/main" val="5159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785372" indent="-302066" eaLnBrk="0" hangingPunct="0">
              <a:spcBef>
                <a:spcPct val="30000"/>
              </a:spcBef>
              <a:defRPr sz="1300">
                <a:solidFill>
                  <a:schemeClr val="tx1"/>
                </a:solidFill>
                <a:latin typeface="Calibri" panose="020F0502020204030204" pitchFamily="34" charset="0"/>
              </a:defRPr>
            </a:lvl2pPr>
            <a:lvl3pPr marL="1208265" indent="-241653" eaLnBrk="0" hangingPunct="0">
              <a:spcBef>
                <a:spcPct val="30000"/>
              </a:spcBef>
              <a:defRPr sz="1300">
                <a:solidFill>
                  <a:schemeClr val="tx1"/>
                </a:solidFill>
                <a:latin typeface="Calibri" panose="020F0502020204030204" pitchFamily="34" charset="0"/>
              </a:defRPr>
            </a:lvl3pPr>
            <a:lvl4pPr marL="1691571" indent="-241653" eaLnBrk="0" hangingPunct="0">
              <a:spcBef>
                <a:spcPct val="30000"/>
              </a:spcBef>
              <a:defRPr sz="1300">
                <a:solidFill>
                  <a:schemeClr val="tx1"/>
                </a:solidFill>
                <a:latin typeface="Calibri" panose="020F0502020204030204" pitchFamily="34" charset="0"/>
              </a:defRPr>
            </a:lvl4pPr>
            <a:lvl5pPr marL="2174878" indent="-241653" eaLnBrk="0" hangingPunct="0">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3B634CF1-BA75-408A-B5BF-AF1B18688D26}"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3" tIns="46978" rIns="95633" bIns="46978" numCol="1" anchor="t" anchorCtr="0" compatLnSpc="1">
            <a:prstTxWarp prst="textNoShape">
              <a:avLst/>
            </a:prstTxWarp>
          </a:bodyPr>
          <a:lstStyle/>
          <a:p>
            <a:pPr defTabSz="985072">
              <a:spcBef>
                <a:spcPct val="0"/>
              </a:spcBef>
            </a:pPr>
            <a:r>
              <a:rPr lang="en-US" altLang="en-US" dirty="0" smtClean="0"/>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altLang="en-US" i="1" dirty="0" smtClean="0"/>
              <a:t>The Craft of Scientific Presentations, </a:t>
            </a:r>
            <a:r>
              <a:rPr lang="en-US" altLang="en-US" dirty="0" smtClean="0"/>
              <a:t>2</a:t>
            </a:r>
            <a:r>
              <a:rPr lang="en-US" altLang="en-US" baseline="30000" dirty="0" smtClean="0"/>
              <a:t>nd</a:t>
            </a:r>
            <a:r>
              <a:rPr lang="en-US" altLang="en-US" dirty="0" smtClean="0"/>
              <a:t> edition</a:t>
            </a:r>
            <a:r>
              <a:rPr lang="en-US" altLang="en-US" i="1" dirty="0" smtClean="0"/>
              <a:t> </a:t>
            </a:r>
            <a:r>
              <a:rPr lang="en-US" altLang="en-US" dirty="0" smtClean="0"/>
              <a:t>(Springer, 2013). The homepage for this template exists at the following</a:t>
            </a:r>
            <a:r>
              <a:rPr lang="en-US" altLang="en-US" baseline="0" dirty="0" smtClean="0"/>
              <a:t> website</a:t>
            </a:r>
            <a:r>
              <a:rPr lang="en-US" altLang="en-US" dirty="0" smtClean="0"/>
              <a:t>:</a:t>
            </a:r>
          </a:p>
          <a:p>
            <a:pPr defTabSz="985072">
              <a:spcBef>
                <a:spcPct val="0"/>
              </a:spcBef>
            </a:pPr>
            <a:r>
              <a:rPr lang="en-US" altLang="en-US" dirty="0" smtClean="0"/>
              <a:t>	http://writing.engr.psu.edu/assertion_evidence.html </a:t>
            </a:r>
          </a:p>
          <a:p>
            <a:pPr defTabSz="985072">
              <a:spcBef>
                <a:spcPct val="0"/>
              </a:spcBef>
            </a:pPr>
            <a:r>
              <a:rPr lang="en-US" altLang="en-US" dirty="0" smtClean="0"/>
              <a:t> Right now you are viewing the notes pages. To work on the slides, click on “Slide” under “View.” </a:t>
            </a:r>
            <a:r>
              <a:rPr lang="en-US" altLang="en-US" baseline="0" dirty="0" smtClean="0"/>
              <a:t> </a:t>
            </a:r>
            <a:r>
              <a:rPr lang="en-US" altLang="en-US" dirty="0" smtClean="0"/>
              <a:t>Tip: When creating a new presentation, </a:t>
            </a:r>
            <a:r>
              <a:rPr lang="en-US" altLang="en-US" b="1" dirty="0" smtClean="0"/>
              <a:t>save</a:t>
            </a:r>
            <a:r>
              <a:rPr lang="en-US" altLang="en-US" dirty="0" smtClean="0"/>
              <a:t> this file </a:t>
            </a:r>
            <a:r>
              <a:rPr lang="en-US" altLang="en-US" b="1" dirty="0" smtClean="0"/>
              <a:t>as</a:t>
            </a:r>
            <a:r>
              <a:rPr lang="en-US" altLang="en-US" dirty="0" smtClean="0"/>
              <a:t> the name of your presentation.  Warning: </a:t>
            </a:r>
            <a:r>
              <a:rPr lang="en-US" altLang="en-US" sz="1300" i="1" dirty="0"/>
              <a:t>You are more than welcome to use this template for your presentation slides. You may not, though, distribute this template for profit or distribute this template without giving credit to the source: http://writing.engr.psu.edu/</a:t>
            </a:r>
          </a:p>
          <a:p>
            <a:pPr defTabSz="985072">
              <a:spcBef>
                <a:spcPct val="0"/>
              </a:spcBef>
            </a:pPr>
            <a:endParaRPr lang="en-US" altLang="en-US" dirty="0" smtClean="0"/>
          </a:p>
          <a:p>
            <a:pPr eaLnBrk="1" hangingPunct="1">
              <a:spcBef>
                <a:spcPct val="0"/>
              </a:spcBef>
            </a:pPr>
            <a:r>
              <a:rPr lang="en-US" altLang="en-US" dirty="0" smtClean="0"/>
              <a:t>This slide is for the title slide of a presentation. Consider inserting an image that helps</a:t>
            </a:r>
            <a:r>
              <a:rPr lang="en-US" altLang="en-US" baseline="0" dirty="0" smtClean="0"/>
              <a:t> orient the audience to the title. You should not leave this slide until the audience feel comfortable with the title. </a:t>
            </a:r>
            <a:r>
              <a:rPr lang="en-US" altLang="en-US" dirty="0" smtClean="0"/>
              <a:t>Forcing yourself to spend more time with this slide is good because a common mistake in presentations is to leave the title slide too</a:t>
            </a:r>
            <a:r>
              <a:rPr lang="en-US" altLang="en-US" baseline="0" dirty="0" smtClean="0"/>
              <a:t> soon</a:t>
            </a:r>
            <a:r>
              <a:rPr lang="en-US" altLang="en-US" dirty="0" smtClean="0"/>
              <a:t>. Because of this mistake, many in the audience do not have the chance to comprehend the key details of the title. See pages 172-184 in </a:t>
            </a:r>
            <a:r>
              <a:rPr lang="en-US" altLang="en-US" i="1" dirty="0" smtClean="0"/>
              <a:t>The Craft of Scientific Presentations, </a:t>
            </a:r>
            <a:r>
              <a:rPr lang="en-US" altLang="en-US" dirty="0" smtClean="0"/>
              <a:t>2</a:t>
            </a:r>
            <a:r>
              <a:rPr lang="en-US" altLang="en-US" baseline="30000" dirty="0" smtClean="0"/>
              <a:t>nd</a:t>
            </a:r>
            <a:r>
              <a:rPr lang="en-US" altLang="en-US" dirty="0" smtClean="0"/>
              <a:t> ed. (</a:t>
            </a:r>
            <a:r>
              <a:rPr lang="en-US" altLang="en-US" i="1" dirty="0" smtClean="0"/>
              <a:t>CSP</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This template shows one layout for the slide. You might want to rearrange the placement of the body’s wording to accommodate a different sized image. On the next slide is a sample title slide. You</a:t>
            </a:r>
            <a:r>
              <a:rPr lang="en-US" altLang="en-US" baseline="0" dirty="0" smtClean="0"/>
              <a:t> should delete the examples after you create your own slides.</a:t>
            </a:r>
            <a:endParaRPr lang="en-US" altLang="en-US" dirty="0" smtClean="0"/>
          </a:p>
        </p:txBody>
      </p:sp>
    </p:spTree>
    <p:extLst>
      <p:ext uri="{BB962C8B-B14F-4D97-AF65-F5344CB8AC3E}">
        <p14:creationId xmlns:p14="http://schemas.microsoft.com/office/powerpoint/2010/main" val="324394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10</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80743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11</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8449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34A5EAC-DABE-483C-965B-1A742D07DAA6}" type="slidenum">
              <a:rPr lang="en-US" altLang="en-US" sz="1300" b="0">
                <a:solidFill>
                  <a:schemeClr val="tx1"/>
                </a:solidFill>
              </a:rPr>
              <a:pPr eaLnBrk="1" hangingPunct="1"/>
              <a:t>12</a:t>
            </a:fld>
            <a:endParaRPr lang="en-US" altLang="en-US" sz="1300" b="0">
              <a:solidFill>
                <a:schemeClr val="tx1"/>
              </a:solidFill>
            </a:endParaRPr>
          </a:p>
        </p:txBody>
      </p:sp>
      <p:sp>
        <p:nvSpPr>
          <p:cNvPr id="32771"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7235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spcBef>
                <a:spcPct val="0"/>
              </a:spcBef>
            </a:pPr>
            <a:r>
              <a:rPr lang="en-US" altLang="en-US" dirty="0"/>
              <a:t>Sample slide from </a:t>
            </a:r>
            <a:r>
              <a:rPr lang="en-US" altLang="en-US" dirty="0" smtClean="0"/>
              <a:t>the</a:t>
            </a:r>
            <a:r>
              <a:rPr lang="en-US" altLang="en-US" baseline="0" dirty="0" smtClean="0"/>
              <a:t> concept narrowing and selection portion</a:t>
            </a:r>
            <a:r>
              <a:rPr lang="en-US" altLang="en-US" dirty="0" smtClean="0"/>
              <a:t> </a:t>
            </a:r>
            <a:r>
              <a:rPr lang="en-US" altLang="en-US" dirty="0"/>
              <a:t>of a </a:t>
            </a:r>
            <a:r>
              <a:rPr lang="en-US" altLang="en-US" dirty="0" smtClean="0"/>
              <a:t>design presentation</a:t>
            </a:r>
            <a:r>
              <a:rPr lang="en-US" altLang="en-US" dirty="0"/>
              <a:t>. Notice how </a:t>
            </a:r>
            <a:r>
              <a:rPr lang="en-US" altLang="en-US" dirty="0" smtClean="0"/>
              <a:t>the presenters used color, as opposed to unreadable text, to show the concept narrowing.</a:t>
            </a:r>
            <a:endParaRPr lang="en-US" altLang="en-US" dirty="0"/>
          </a:p>
          <a:p>
            <a:pPr>
              <a:spcBef>
                <a:spcPct val="0"/>
              </a:spcBef>
            </a:pPr>
            <a:endParaRPr lang="en-US" altLang="en-US" dirty="0"/>
          </a:p>
          <a:p>
            <a:pPr>
              <a:spcBef>
                <a:spcPct val="0"/>
              </a:spcBef>
            </a:pPr>
            <a:endParaRPr lang="en-US" altLang="en-US" dirty="0"/>
          </a:p>
          <a:p>
            <a:pPr>
              <a:spcBef>
                <a:spcPct val="0"/>
              </a:spcBef>
            </a:pPr>
            <a:r>
              <a:rPr lang="en-US" altLang="en-US" sz="1100" dirty="0"/>
              <a:t>Reference</a:t>
            </a:r>
          </a:p>
          <a:p>
            <a:pPr>
              <a:spcBef>
                <a:spcPct val="0"/>
              </a:spcBef>
            </a:pPr>
            <a:endParaRPr lang="en-US" altLang="en-US" sz="1100" dirty="0"/>
          </a:p>
          <a:p>
            <a:pPr>
              <a:spcBef>
                <a:spcPct val="0"/>
              </a:spcBef>
            </a:pPr>
            <a:r>
              <a:rPr lang="en-US" altLang="en-US" sz="1100" dirty="0"/>
              <a:t>This slide is a composite slide from a number of mechanical engineering juniors in ME 340, a junior level design course at Pennsylvania State University. These presentations occurred during the Spring 2016 semester.</a:t>
            </a:r>
          </a:p>
          <a:p>
            <a:pPr>
              <a:buClr>
                <a:schemeClr val="dk1"/>
              </a:buClr>
              <a:buSzPct val="25000"/>
            </a:pPr>
            <a:endParaRPr dirty="0">
              <a:latin typeface="Calibri"/>
              <a:ea typeface="Calibri"/>
              <a:cs typeface="Calibri"/>
              <a:sym typeface="Calibri"/>
            </a:endParaRPr>
          </a:p>
          <a:p>
            <a:pPr>
              <a:buSzPct val="25000"/>
            </a:pPr>
            <a:endParaRPr sz="1300"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Clr>
                <a:srgbClr val="000000"/>
              </a:buClr>
              <a:buSzPct val="25000"/>
              <a:buFont typeface="Calibri"/>
              <a:buNone/>
            </a:pPr>
            <a:fld id="{00000000-1234-1234-1234-123412341234}" type="slidenum">
              <a:rPr lang="en-US">
                <a:solidFill>
                  <a:prstClr val="black"/>
                </a:solidFill>
                <a:ea typeface="Calibri"/>
                <a:cs typeface="Calibri"/>
                <a:sym typeface="Calibri"/>
              </a:rPr>
              <a:pPr>
                <a:buClr>
                  <a:srgbClr val="000000"/>
                </a:buClr>
                <a:buSzPct val="25000"/>
                <a:buFont typeface="Calibri"/>
                <a:buNone/>
              </a:pPr>
              <a:t>13</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80138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spcBef>
                <a:spcPct val="0"/>
              </a:spcBef>
            </a:pPr>
            <a:r>
              <a:rPr lang="en-US" altLang="en-US" dirty="0"/>
              <a:t>Sample slide from the concept narrowing and selection portion of a design presentation. Notice how the presenters used color, as opposed to unreadable text, to show the concept narrowing.</a:t>
            </a:r>
          </a:p>
          <a:p>
            <a:pPr>
              <a:spcBef>
                <a:spcPct val="0"/>
              </a:spcBef>
            </a:pPr>
            <a:endParaRPr lang="en-US" altLang="en-US" dirty="0"/>
          </a:p>
          <a:p>
            <a:pPr>
              <a:spcBef>
                <a:spcPct val="0"/>
              </a:spcBef>
            </a:pPr>
            <a:endParaRPr lang="en-US" altLang="en-US" dirty="0"/>
          </a:p>
          <a:p>
            <a:pPr>
              <a:spcBef>
                <a:spcPct val="0"/>
              </a:spcBef>
            </a:pPr>
            <a:r>
              <a:rPr lang="en-US" altLang="en-US" dirty="0"/>
              <a:t>Reference</a:t>
            </a:r>
          </a:p>
          <a:p>
            <a:pPr>
              <a:spcBef>
                <a:spcPct val="0"/>
              </a:spcBef>
            </a:pPr>
            <a:endParaRPr lang="en-US" altLang="en-US" dirty="0"/>
          </a:p>
          <a:p>
            <a:pPr>
              <a:spcBef>
                <a:spcPct val="0"/>
              </a:spcBef>
            </a:pPr>
            <a:r>
              <a:rPr lang="en-US" altLang="en-US" dirty="0"/>
              <a:t>This slide is a composite slide from a number of mechanical engineering </a:t>
            </a:r>
            <a:r>
              <a:rPr lang="en-US" altLang="en-US" dirty="0" smtClean="0"/>
              <a:t>juniors </a:t>
            </a:r>
            <a:r>
              <a:rPr lang="en-US" altLang="en-US" dirty="0"/>
              <a:t>in ME 340, a junior level design course at Pennsylvania State University. These presentations occurred during the Spring 2016 semester.</a:t>
            </a:r>
          </a:p>
          <a:p>
            <a:pPr>
              <a:buSzPct val="25000"/>
            </a:pPr>
            <a:endParaRPr sz="1300"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Clr>
                <a:srgbClr val="000000"/>
              </a:buClr>
              <a:buSzPct val="25000"/>
              <a:buFont typeface="Calibri"/>
              <a:buNone/>
            </a:pPr>
            <a:fld id="{00000000-1234-1234-1234-123412341234}" type="slidenum">
              <a:rPr lang="en-US">
                <a:solidFill>
                  <a:prstClr val="black"/>
                </a:solidFill>
                <a:ea typeface="Calibri"/>
                <a:cs typeface="Calibri"/>
                <a:sym typeface="Calibri"/>
              </a:rPr>
              <a:pPr>
                <a:buClr>
                  <a:srgbClr val="000000"/>
                </a:buClr>
                <a:buSzPct val="25000"/>
                <a:buFont typeface="Calibri"/>
                <a:buNone/>
              </a:pPr>
              <a:t>14</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353831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schemeClr val="tx1"/>
                </a:solidFill>
              </a:rPr>
              <a:pPr eaLnBrk="1" hangingPunct="1"/>
              <a:t>15</a:t>
            </a:fld>
            <a:endParaRPr lang="en-US" altLang="en-US" sz="1300" b="0">
              <a:solidFill>
                <a:schemeClr val="tx1"/>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4058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16</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265870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17</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416146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3E7B02EC-FB75-4F47-8A6F-A73A8A663488}" type="slidenum">
              <a:rPr lang="en-US" altLang="en-US" sz="1300" b="0">
                <a:solidFill>
                  <a:schemeClr val="tx1"/>
                </a:solidFill>
              </a:rPr>
              <a:pPr eaLnBrk="1" hangingPunct="1"/>
              <a:t>18</a:t>
            </a:fld>
            <a:endParaRPr lang="en-US" altLang="en-US" sz="1300" b="0">
              <a:solidFill>
                <a:schemeClr val="tx1"/>
              </a:solidFill>
            </a:endParaRPr>
          </a:p>
        </p:txBody>
      </p:sp>
      <p:sp>
        <p:nvSpPr>
          <p:cNvPr id="35843"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a:spcBef>
                <a:spcPct val="0"/>
              </a:spcBef>
            </a:pPr>
            <a:r>
              <a:rPr lang="en-US" altLang="en-US" dirty="0" smtClean="0"/>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lang="en-US" altLang="en-US" i="1" dirty="0"/>
              <a:t>The Craft of Scientific Presentations, 2</a:t>
            </a:r>
            <a:r>
              <a:rPr lang="en-US" altLang="en-US" i="1" baseline="30000" dirty="0"/>
              <a:t>nd</a:t>
            </a:r>
            <a:r>
              <a:rPr lang="en-US" altLang="en-US" i="1" dirty="0"/>
              <a:t> ed</a:t>
            </a:r>
            <a:r>
              <a:rPr lang="en-US" altLang="en-US" dirty="0"/>
              <a:t>.</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16336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19</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Sample slide from the </a:t>
            </a:r>
            <a:r>
              <a:rPr lang="en-US" altLang="en-US" dirty="0" smtClean="0"/>
              <a:t>prototype portion </a:t>
            </a:r>
            <a:r>
              <a:rPr lang="en-US" altLang="en-US" dirty="0"/>
              <a:t>of a design presentation. </a:t>
            </a:r>
          </a:p>
          <a:p>
            <a:pPr>
              <a:spcBef>
                <a:spcPct val="0"/>
              </a:spcBef>
            </a:pPr>
            <a:endParaRPr lang="en-US" altLang="en-US" dirty="0"/>
          </a:p>
          <a:p>
            <a:pPr>
              <a:spcBef>
                <a:spcPct val="0"/>
              </a:spcBef>
            </a:pPr>
            <a:endParaRPr lang="en-US" altLang="en-US" dirty="0"/>
          </a:p>
          <a:p>
            <a:pPr>
              <a:spcBef>
                <a:spcPct val="0"/>
              </a:spcBef>
            </a:pPr>
            <a:r>
              <a:rPr lang="en-US" altLang="en-US" dirty="0"/>
              <a:t>Reference</a:t>
            </a:r>
          </a:p>
          <a:p>
            <a:pPr>
              <a:spcBef>
                <a:spcPct val="0"/>
              </a:spcBef>
            </a:pPr>
            <a:endParaRPr lang="en-US" altLang="en-US" dirty="0"/>
          </a:p>
          <a:p>
            <a:pPr>
              <a:spcBef>
                <a:spcPct val="0"/>
              </a:spcBef>
            </a:pPr>
            <a:r>
              <a:rPr lang="en-US" altLang="en-US" dirty="0"/>
              <a:t>This slide is a composite slide from a number of mechanical engineering </a:t>
            </a:r>
            <a:r>
              <a:rPr lang="en-US" altLang="en-US" dirty="0" smtClean="0"/>
              <a:t>juniors </a:t>
            </a:r>
            <a:r>
              <a:rPr lang="en-US" altLang="en-US" dirty="0"/>
              <a:t>in ME 340, a junior level design course at Pennsylvania State University. These presentations occurred during the Spring 2016 semester.</a:t>
            </a:r>
          </a:p>
          <a:p>
            <a:pPr lvl="0">
              <a:buSzPct val="25000"/>
            </a:pPr>
            <a:endParaRPr lang="en-US"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065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1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99"/>
              </a:buClr>
              <a:buSzPct val="25000"/>
              <a:buFont typeface="Calibri" panose="020F0502020204030204" pitchFamily="34" charset="0"/>
              <a:buNone/>
            </a:pPr>
            <a:fld id="{8A556AD1-4852-4941-A542-560F2F4E9565}" type="slidenum">
              <a:rPr lang="en-US" altLang="en-US" sz="2000" b="1" smtClean="0">
                <a:solidFill>
                  <a:srgbClr val="000099"/>
                </a:solidFill>
                <a:ea typeface="Calibri" panose="020F0502020204030204" pitchFamily="34" charset="0"/>
                <a:cs typeface="Calibri" panose="020F0502020204030204" pitchFamily="34" charset="0"/>
                <a:sym typeface="Calibri" panose="020F0502020204030204" pitchFamily="34" charset="0"/>
              </a:rPr>
              <a:pPr algn="r" fontAlgn="base">
                <a:spcBef>
                  <a:spcPct val="0"/>
                </a:spcBef>
                <a:spcAft>
                  <a:spcPct val="0"/>
                </a:spcAft>
                <a:buClr>
                  <a:srgbClr val="000099"/>
                </a:buClr>
                <a:buSzPct val="25000"/>
                <a:buFont typeface="Calibri" panose="020F0502020204030204" pitchFamily="34" charset="0"/>
                <a:buNone/>
              </a:pPr>
              <a:t>2</a:t>
            </a:fld>
            <a:endParaRPr lang="en-US" altLang="en-US" sz="2000" b="1" smtClean="0">
              <a:solidFill>
                <a:srgbClr val="000099"/>
              </a:solidFill>
              <a:ea typeface="Calibri" panose="020F0502020204030204" pitchFamily="34" charset="0"/>
              <a:cs typeface="Calibri" panose="020F0502020204030204" pitchFamily="34" charset="0"/>
              <a:sym typeface="Calibri" panose="020F0502020204030204" pitchFamily="34" charset="0"/>
            </a:endParaRPr>
          </a:p>
        </p:txBody>
      </p:sp>
      <p:sp>
        <p:nvSpPr>
          <p:cNvPr id="230403" name="Shape 16"/>
          <p:cNvSpPr>
            <a:spLocks noGrp="1" noRot="1" noChangeAspect="1" noTextEdit="1"/>
          </p:cNvSpPr>
          <p:nvPr>
            <p:ph type="sldImg" idx="2"/>
          </p:nvPr>
        </p:nvSpPr>
        <p:spPr>
          <a:xfrm>
            <a:off x="1160463" y="698500"/>
            <a:ext cx="4538662" cy="3403600"/>
          </a:xfrm>
          <a:custGeom>
            <a:avLst/>
            <a:gdLst>
              <a:gd name="T0" fmla="*/ 0 w 120000"/>
              <a:gd name="T1" fmla="*/ 0 h 120000"/>
              <a:gd name="T2" fmla="*/ 171662106 w 120000"/>
              <a:gd name="T3" fmla="*/ 0 h 120000"/>
              <a:gd name="T4" fmla="*/ 171662106 w 120000"/>
              <a:gd name="T5" fmla="*/ 96537441 h 120000"/>
              <a:gd name="T6" fmla="*/ 0 w 120000"/>
              <a:gd name="T7" fmla="*/ 96537441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30404" name="Shape 17"/>
          <p:cNvSpPr>
            <a:spLocks noGrp="1"/>
          </p:cNvSpPr>
          <p:nvPr>
            <p:ph type="body" idx="1"/>
          </p:nvPr>
        </p:nvSpPr>
        <p:spPr>
          <a:xfrm>
            <a:off x="912813" y="4343400"/>
            <a:ext cx="5032375" cy="4113213"/>
          </a:xfrm>
          <a:noFill/>
        </p:spPr>
        <p:txBody>
          <a:bodyPr lIns="90450" tIns="44425" rIns="90450" bIns="44425"/>
          <a:lstStyle/>
          <a:p>
            <a:pPr>
              <a:spcBef>
                <a:spcPct val="0"/>
              </a:spcBef>
            </a:pPr>
            <a:r>
              <a:rPr lang="en-US" altLang="en-US" dirty="0" smtClean="0"/>
              <a:t>Sample title slide.</a:t>
            </a:r>
          </a:p>
          <a:p>
            <a:pPr>
              <a:spcBef>
                <a:spcPct val="0"/>
              </a:spcBef>
              <a:buSzPct val="25000"/>
            </a:pPr>
            <a:endParaRPr lang="en-US" altLang="en-US" dirty="0" smtClean="0">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US" altLang="en-US" dirty="0" smtClean="0">
                <a:ea typeface="Calibri" panose="020F0502020204030204" pitchFamily="34" charset="0"/>
                <a:cs typeface="Calibri" panose="020F0502020204030204" pitchFamily="34" charset="0"/>
                <a:sym typeface="Calibri" panose="020F0502020204030204" pitchFamily="34" charset="0"/>
              </a:rPr>
              <a:t>Possible words” “Hi </a:t>
            </a:r>
            <a:r>
              <a:rPr lang="en-US" altLang="en-US" dirty="0" smtClean="0">
                <a:ea typeface="Calibri" panose="020F0502020204030204" pitchFamily="34" charset="0"/>
                <a:cs typeface="Calibri" panose="020F0502020204030204" pitchFamily="34" charset="0"/>
                <a:sym typeface="Calibri" panose="020F0502020204030204" pitchFamily="34" charset="0"/>
              </a:rPr>
              <a:t>everyone, my name is Kara Springsteen (my name is Luke </a:t>
            </a:r>
            <a:r>
              <a:rPr lang="en-US" altLang="en-US" dirty="0" err="1" smtClean="0">
                <a:ea typeface="Calibri" panose="020F0502020204030204" pitchFamily="34" charset="0"/>
                <a:cs typeface="Calibri" panose="020F0502020204030204" pitchFamily="34" charset="0"/>
                <a:sym typeface="Calibri" panose="020F0502020204030204" pitchFamily="34" charset="0"/>
              </a:rPr>
              <a:t>Nigro</a:t>
            </a:r>
            <a:r>
              <a:rPr lang="en-US" altLang="en-US" dirty="0" smtClean="0">
                <a:ea typeface="Calibri" panose="020F0502020204030204" pitchFamily="34" charset="0"/>
                <a:cs typeface="Calibri" panose="020F0502020204030204" pitchFamily="34" charset="0"/>
                <a:sym typeface="Calibri" panose="020F0502020204030204" pitchFamily="34" charset="0"/>
              </a:rPr>
              <a:t>, and </a:t>
            </a:r>
            <a:r>
              <a:rPr lang="en-US" altLang="en-US" dirty="0" smtClean="0">
                <a:ea typeface="Calibri" panose="020F0502020204030204" pitchFamily="34" charset="0"/>
                <a:cs typeface="Calibri" panose="020F0502020204030204" pitchFamily="34" charset="0"/>
                <a:sym typeface="Calibri" panose="020F0502020204030204" pitchFamily="34" charset="0"/>
              </a:rPr>
              <a:t>I’m </a:t>
            </a:r>
            <a:r>
              <a:rPr lang="en-US" altLang="en-US" dirty="0" err="1" smtClean="0">
                <a:ea typeface="Calibri" panose="020F0502020204030204" pitchFamily="34" charset="0"/>
                <a:cs typeface="Calibri" panose="020F0502020204030204" pitchFamily="34" charset="0"/>
                <a:sym typeface="Calibri" panose="020F0502020204030204" pitchFamily="34" charset="0"/>
              </a:rPr>
              <a:t>Kaylene</a:t>
            </a:r>
            <a:r>
              <a:rPr lang="en-US" altLang="en-US" dirty="0" smtClean="0">
                <a:ea typeface="Calibri" panose="020F0502020204030204" pitchFamily="34" charset="0"/>
                <a:cs typeface="Calibri" panose="020F0502020204030204" pitchFamily="34" charset="0"/>
                <a:sym typeface="Calibri" panose="020F0502020204030204" pitchFamily="34" charset="0"/>
              </a:rPr>
              <a:t> Killen). Our presentation will cover the design process our team took to develop and select a </a:t>
            </a:r>
            <a:r>
              <a:rPr lang="en-US" altLang="en-US" dirty="0" smtClean="0">
                <a:ea typeface="Calibri" panose="020F0502020204030204" pitchFamily="34" charset="0"/>
                <a:cs typeface="Calibri" panose="020F0502020204030204" pitchFamily="34" charset="0"/>
                <a:sym typeface="Calibri" panose="020F0502020204030204" pitchFamily="34" charset="0"/>
              </a:rPr>
              <a:t>concept for the handheld </a:t>
            </a:r>
            <a:r>
              <a:rPr lang="en-US" altLang="en-US" dirty="0" smtClean="0">
                <a:ea typeface="Calibri" panose="020F0502020204030204" pitchFamily="34" charset="0"/>
                <a:cs typeface="Calibri" panose="020F0502020204030204" pitchFamily="34" charset="0"/>
                <a:sym typeface="Calibri" panose="020F0502020204030204" pitchFamily="34" charset="0"/>
              </a:rPr>
              <a:t>vacuum for college </a:t>
            </a:r>
            <a:r>
              <a:rPr lang="en-US" altLang="en-US" dirty="0" smtClean="0">
                <a:ea typeface="Calibri" panose="020F0502020204030204" pitchFamily="34" charset="0"/>
                <a:cs typeface="Calibri" panose="020F0502020204030204" pitchFamily="34" charset="0"/>
                <a:sym typeface="Calibri" panose="020F0502020204030204" pitchFamily="34" charset="0"/>
              </a:rPr>
              <a:t>students”…a few more sentences of background about the project.</a:t>
            </a:r>
            <a:endParaRPr lang="en-US" altLang="en-US" dirty="0" smtClean="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9090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4F2D99DD-F70A-43EC-AE4C-791895FBC002}" type="slidenum">
              <a:rPr lang="en-US" altLang="en-US" sz="1300" b="0">
                <a:solidFill>
                  <a:prstClr val="black"/>
                </a:solidFill>
              </a:rPr>
              <a:pPr eaLnBrk="1" hangingPunct="1"/>
              <a:t>20</a:t>
            </a:fld>
            <a:endParaRPr lang="en-US" altLang="en-US" sz="1300" b="0">
              <a:solidFill>
                <a:prstClr val="black"/>
              </a:solidFill>
            </a:endParaRPr>
          </a:p>
        </p:txBody>
      </p:sp>
      <p:sp>
        <p:nvSpPr>
          <p:cNvPr id="34819"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Sample slide from the prototype portion of a design presentation. </a:t>
            </a:r>
          </a:p>
          <a:p>
            <a:pPr>
              <a:spcBef>
                <a:spcPct val="0"/>
              </a:spcBef>
            </a:pPr>
            <a:endParaRPr lang="en-US" altLang="en-US" dirty="0"/>
          </a:p>
          <a:p>
            <a:pPr>
              <a:spcBef>
                <a:spcPct val="0"/>
              </a:spcBef>
            </a:pPr>
            <a:endParaRPr lang="en-US" altLang="en-US" dirty="0"/>
          </a:p>
          <a:p>
            <a:pPr>
              <a:spcBef>
                <a:spcPct val="0"/>
              </a:spcBef>
            </a:pPr>
            <a:r>
              <a:rPr lang="en-US" altLang="en-US" dirty="0"/>
              <a:t>Reference</a:t>
            </a:r>
          </a:p>
          <a:p>
            <a:pPr>
              <a:spcBef>
                <a:spcPct val="0"/>
              </a:spcBef>
            </a:pPr>
            <a:endParaRPr lang="en-US" altLang="en-US" dirty="0"/>
          </a:p>
          <a:p>
            <a:pPr>
              <a:spcBef>
                <a:spcPct val="0"/>
              </a:spcBef>
            </a:pPr>
            <a:r>
              <a:rPr lang="en-US" altLang="en-US" dirty="0"/>
              <a:t>This slide is a composite slide from a number of mechanical engineering </a:t>
            </a:r>
            <a:r>
              <a:rPr lang="en-US" altLang="en-US" dirty="0" smtClean="0"/>
              <a:t>juniors </a:t>
            </a:r>
            <a:r>
              <a:rPr lang="en-US" altLang="en-US" dirty="0"/>
              <a:t>in ME 340, a junior level design course at Pennsylvania State University. These presentations occurred during the Spring 2016 semester.</a:t>
            </a:r>
          </a:p>
          <a:p>
            <a:pPr lvl="0">
              <a:buSzPct val="25000"/>
            </a:pPr>
            <a:endParaRPr lang="en-US" dirty="0">
              <a:solidFill>
                <a:schemeClr val="dk1"/>
              </a:solidFill>
              <a:latin typeface="Arial"/>
              <a:ea typeface="Arial"/>
              <a:cs typeface="Arial"/>
              <a:sym typeface="Arial"/>
            </a:endParaRPr>
          </a:p>
          <a:p>
            <a:pPr eaLnBrk="1" hangingPunct="1">
              <a:spcBef>
                <a:spcPct val="0"/>
              </a:spcBef>
            </a:pPr>
            <a:endParaRPr lang="en-US" altLang="en-US" baseline="0"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133370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F19E541B-18BF-4FE6-8690-48364BA2C625}" type="slidenum">
              <a:rPr lang="en-US" altLang="en-US" sz="1300" b="0">
                <a:solidFill>
                  <a:schemeClr val="tx1"/>
                </a:solidFill>
              </a:rPr>
              <a:pPr eaLnBrk="1" hangingPunct="1"/>
              <a:t>21</a:t>
            </a:fld>
            <a:endParaRPr lang="en-US" altLang="en-US" sz="13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90879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22</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240160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23</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a:t>
            </a:r>
            <a:r>
              <a:rPr lang="en-US" altLang="en-US" baseline="0" dirty="0" smtClean="0"/>
              <a:t> a body slide</a:t>
            </a:r>
            <a:endParaRPr lang="en-US" altLang="en-US" dirty="0" smtClean="0"/>
          </a:p>
        </p:txBody>
      </p:sp>
    </p:spTree>
    <p:extLst>
      <p:ext uri="{BB962C8B-B14F-4D97-AF65-F5344CB8AC3E}">
        <p14:creationId xmlns:p14="http://schemas.microsoft.com/office/powerpoint/2010/main" val="60072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AFC6425D-EBD0-4F05-BAAB-A9F650A0A876}" type="slidenum">
              <a:rPr lang="en-US" altLang="en-US" sz="1300" b="0">
                <a:solidFill>
                  <a:schemeClr val="tx1"/>
                </a:solidFill>
              </a:rPr>
              <a:pPr eaLnBrk="1" hangingPunct="1"/>
              <a:t>24</a:t>
            </a:fld>
            <a:endParaRPr lang="en-US" altLang="en-US" sz="1300" b="0">
              <a:solidFill>
                <a:schemeClr val="tx1"/>
              </a:solidFill>
            </a:endParaRPr>
          </a:p>
        </p:txBody>
      </p:sp>
      <p:sp>
        <p:nvSpPr>
          <p:cNvPr id="38915"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Conclusion slide. Use the headline (no more than two lines) to state your most important conclusion. Begin the headline with </a:t>
            </a:r>
            <a:r>
              <a:rPr lang="en-US" altLang="en-US" i="1" dirty="0" smtClean="0"/>
              <a:t>In summary</a:t>
            </a:r>
            <a:r>
              <a:rPr lang="en-US" altLang="en-US" dirty="0" smtClean="0"/>
              <a:t> or </a:t>
            </a:r>
            <a:r>
              <a:rPr lang="en-US" altLang="en-US" i="1" dirty="0" smtClean="0"/>
              <a:t>In conclusion</a:t>
            </a:r>
            <a:r>
              <a:rPr lang="en-US" altLang="en-US" dirty="0" smtClean="0"/>
              <a:t> to ensure that the audience knows they have come to the presentation’s end. Support that headline with an image and parallel points. </a:t>
            </a:r>
          </a:p>
          <a:p>
            <a:pPr eaLnBrk="1" hangingPunct="1">
              <a:spcBef>
                <a:spcPct val="0"/>
              </a:spcBef>
            </a:pPr>
            <a:endParaRPr lang="en-US" altLang="en-US" dirty="0" smtClean="0"/>
          </a:p>
          <a:p>
            <a:pPr eaLnBrk="1" hangingPunct="1">
              <a:spcBef>
                <a:spcPct val="0"/>
              </a:spcBef>
            </a:pPr>
            <a:r>
              <a:rPr lang="en-US" altLang="en-US" dirty="0" smtClean="0"/>
              <a:t>This slide should be your last slide. Audiences lose patience when they believe that they have come to the end, but other slides follow. </a:t>
            </a:r>
          </a:p>
          <a:p>
            <a:pPr eaLnBrk="1" hangingPunct="1">
              <a:spcBef>
                <a:spcPct val="0"/>
              </a:spcBef>
            </a:pPr>
            <a:endParaRPr lang="en-US" altLang="en-US" dirty="0" smtClean="0"/>
          </a:p>
          <a:p>
            <a:pPr>
              <a:spcBef>
                <a:spcPct val="0"/>
              </a:spcBef>
            </a:pPr>
            <a:r>
              <a:rPr lang="en-US" altLang="en-US" dirty="0" smtClean="0"/>
              <a:t>Notice that the word </a:t>
            </a:r>
            <a:r>
              <a:rPr lang="en-US" altLang="en-US" i="1" dirty="0" smtClean="0"/>
              <a:t>Questions</a:t>
            </a:r>
            <a:r>
              <a:rPr lang="en-US" altLang="en-US" dirty="0" smtClean="0"/>
              <a:t> appears at the bottom of this slide. That strategy is much more effective than burning a slide with just the word </a:t>
            </a:r>
            <a:r>
              <a:rPr lang="en-US" altLang="en-US" i="1" dirty="0" smtClean="0"/>
              <a:t>Questions</a:t>
            </a:r>
            <a:r>
              <a:rPr lang="en-US" altLang="en-US" dirty="0" smtClean="0"/>
              <a:t>. This slide allows the audience to look at the most important slide of the presentation during the question period. See </a:t>
            </a:r>
            <a:r>
              <a:rPr lang="en-US" altLang="en-US" i="1" dirty="0"/>
              <a:t>The Craft of Scientific Presentations, 2</a:t>
            </a:r>
            <a:r>
              <a:rPr lang="en-US" altLang="en-US" i="1" baseline="30000" dirty="0"/>
              <a:t>nd</a:t>
            </a:r>
            <a:r>
              <a:rPr lang="en-US" altLang="en-US" i="1" dirty="0"/>
              <a:t> ed</a:t>
            </a:r>
            <a:r>
              <a:rPr lang="en-US" altLang="en-US" dirty="0"/>
              <a:t>.</a:t>
            </a:r>
            <a:r>
              <a:rPr lang="en-US" altLang="en-US" i="1" dirty="0" smtClean="0"/>
              <a:t>, </a:t>
            </a:r>
            <a:r>
              <a:rPr lang="en-US" altLang="en-US" dirty="0" smtClean="0"/>
              <a:t>pages 182-183. </a:t>
            </a:r>
          </a:p>
        </p:txBody>
      </p:sp>
    </p:spTree>
    <p:extLst>
      <p:ext uri="{BB962C8B-B14F-4D97-AF65-F5344CB8AC3E}">
        <p14:creationId xmlns:p14="http://schemas.microsoft.com/office/powerpoint/2010/main" val="153044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C2AD282F-FD00-48F1-8AEB-61D2F33CA0BF}" type="slidenum">
              <a:rPr lang="en-US" altLang="en-US" sz="1300" b="0">
                <a:solidFill>
                  <a:prstClr val="black"/>
                </a:solidFill>
              </a:rPr>
              <a:pPr eaLnBrk="1" hangingPunct="1"/>
              <a:t>25</a:t>
            </a:fld>
            <a:endParaRPr lang="en-US" altLang="en-US" sz="1300" b="0">
              <a:solidFill>
                <a:prstClr val="black"/>
              </a:solidFill>
            </a:endParaRPr>
          </a:p>
        </p:txBody>
      </p:sp>
      <p:sp>
        <p:nvSpPr>
          <p:cNvPr id="39939"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75360"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2" tIns="48321" rIns="96642" bIns="48321" numCol="1" anchor="t" anchorCtr="0" compatLnSpc="1">
            <a:prstTxWarp prst="textNoShape">
              <a:avLst/>
            </a:prstTxWarp>
          </a:bodyPr>
          <a:lstStyle/>
          <a:p>
            <a:pPr>
              <a:spcBef>
                <a:spcPct val="0"/>
              </a:spcBef>
            </a:pPr>
            <a:r>
              <a:rPr lang="en-US" altLang="en-US" sz="1100" dirty="0"/>
              <a:t>Sample slide from the conclusion of a design presentation. </a:t>
            </a:r>
          </a:p>
          <a:p>
            <a:pPr>
              <a:spcBef>
                <a:spcPct val="0"/>
              </a:spcBef>
            </a:pPr>
            <a:endParaRPr lang="en-US" altLang="en-US" sz="1100" dirty="0"/>
          </a:p>
          <a:p>
            <a:pPr>
              <a:spcBef>
                <a:spcPct val="0"/>
              </a:spcBef>
            </a:pPr>
            <a:endParaRPr lang="en-US" altLang="en-US" sz="1100" dirty="0"/>
          </a:p>
          <a:p>
            <a:pPr>
              <a:spcBef>
                <a:spcPct val="0"/>
              </a:spcBef>
            </a:pPr>
            <a:r>
              <a:rPr lang="en-US" altLang="en-US" sz="1100" dirty="0"/>
              <a:t>Reference</a:t>
            </a:r>
          </a:p>
          <a:p>
            <a:pPr>
              <a:spcBef>
                <a:spcPct val="0"/>
              </a:spcBef>
            </a:pPr>
            <a:endParaRPr lang="en-US" altLang="en-US" sz="1100" dirty="0"/>
          </a:p>
          <a:p>
            <a:pPr>
              <a:spcBef>
                <a:spcPct val="0"/>
              </a:spcBef>
            </a:pPr>
            <a:r>
              <a:rPr lang="en-US" altLang="en-US" sz="1100" dirty="0"/>
              <a:t>This slide is a composite slide from a number of mechanical engineering juniors in ME 340, a junior level design course at Pennsylvania State University. These presentations occurred during the Spring 2016 semester.</a:t>
            </a:r>
          </a:p>
          <a:p>
            <a:pPr lvl="0">
              <a:buSzPct val="25000"/>
            </a:pPr>
            <a:endParaRPr lang="en-US" sz="1100" dirty="0">
              <a:solidFill>
                <a:schemeClr val="dk1"/>
              </a:solidFill>
              <a:latin typeface="Arial"/>
              <a:ea typeface="Arial"/>
              <a:cs typeface="Arial"/>
              <a:sym typeface="Arial"/>
            </a:endParaRPr>
          </a:p>
          <a:p>
            <a:pPr defTabSz="1021992">
              <a:spcBef>
                <a:spcPct val="0"/>
              </a:spcBef>
            </a:pPr>
            <a:endParaRPr lang="en-US" altLang="en-US" sz="1100" dirty="0"/>
          </a:p>
        </p:txBody>
      </p:sp>
    </p:spTree>
    <p:extLst>
      <p:ext uri="{BB962C8B-B14F-4D97-AF65-F5344CB8AC3E}">
        <p14:creationId xmlns:p14="http://schemas.microsoft.com/office/powerpoint/2010/main" val="341071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26</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 a conclusion</a:t>
            </a:r>
            <a:r>
              <a:rPr lang="en-US" altLang="en-US" baseline="0" dirty="0" smtClean="0"/>
              <a:t> slide</a:t>
            </a:r>
            <a:endParaRPr lang="en-US" altLang="en-US" dirty="0" smtClean="0"/>
          </a:p>
        </p:txBody>
      </p:sp>
    </p:spTree>
    <p:extLst>
      <p:ext uri="{BB962C8B-B14F-4D97-AF65-F5344CB8AC3E}">
        <p14:creationId xmlns:p14="http://schemas.microsoft.com/office/powerpoint/2010/main" val="1245801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27</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a:t>
            </a:r>
          </a:p>
        </p:txBody>
      </p:sp>
    </p:spTree>
    <p:extLst>
      <p:ext uri="{BB962C8B-B14F-4D97-AF65-F5344CB8AC3E}">
        <p14:creationId xmlns:p14="http://schemas.microsoft.com/office/powerpoint/2010/main" val="245572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28</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a:t>
            </a:r>
          </a:p>
        </p:txBody>
      </p:sp>
    </p:spTree>
    <p:extLst>
      <p:ext uri="{BB962C8B-B14F-4D97-AF65-F5344CB8AC3E}">
        <p14:creationId xmlns:p14="http://schemas.microsoft.com/office/powerpoint/2010/main" val="3292465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29</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a:t>
            </a:r>
          </a:p>
        </p:txBody>
      </p:sp>
    </p:spTree>
    <p:extLst>
      <p:ext uri="{BB962C8B-B14F-4D97-AF65-F5344CB8AC3E}">
        <p14:creationId xmlns:p14="http://schemas.microsoft.com/office/powerpoint/2010/main" val="404636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03751563-C46E-495D-9D9F-6F4CE413D41E}" type="slidenum">
              <a:rPr lang="en-US" altLang="en-US" sz="1300" b="0">
                <a:solidFill>
                  <a:schemeClr val="tx1"/>
                </a:solidFill>
              </a:rPr>
              <a:pPr eaLnBrk="1" hangingPunct="1"/>
              <a:t>3</a:t>
            </a:fld>
            <a:endParaRPr lang="en-US" altLang="en-US" sz="1300" b="0">
              <a:solidFill>
                <a:schemeClr val="tx1"/>
              </a:solidFill>
            </a:endParaRPr>
          </a:p>
        </p:txBody>
      </p:sp>
      <p:sp>
        <p:nvSpPr>
          <p:cNvPr id="26627"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eaLnBrk="1" hangingPunct="1">
              <a:spcBef>
                <a:spcPct val="0"/>
              </a:spcBef>
            </a:pPr>
            <a:endParaRPr lang="en-US" altLang="en-US" dirty="0" smtClean="0"/>
          </a:p>
          <a:p>
            <a:pPr eaLnBrk="1" hangingPunct="1">
              <a:spcBef>
                <a:spcPct val="0"/>
              </a:spcBef>
            </a:pPr>
            <a:r>
              <a:rPr lang="en-US" altLang="en-US" dirty="0" smtClean="0"/>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endParaRPr lang="en-US" altLang="en-US" dirty="0" smtClean="0"/>
          </a:p>
          <a:p>
            <a:pPr eaLnBrk="1" hangingPunct="1">
              <a:spcBef>
                <a:spcPct val="0"/>
              </a:spcBef>
            </a:pPr>
            <a:r>
              <a:rPr lang="en-US" altLang="en-US" dirty="0" smtClean="0"/>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altLang="en-US" i="1" dirty="0" smtClean="0"/>
              <a:t>The Craft of Scientific Presentations, 2</a:t>
            </a:r>
            <a:r>
              <a:rPr lang="en-US" altLang="en-US" i="1" baseline="30000" dirty="0" smtClean="0"/>
              <a:t>nd</a:t>
            </a:r>
            <a:r>
              <a:rPr lang="en-US" altLang="en-US" i="1" dirty="0" smtClean="0"/>
              <a:t> ed. (pages 177-181).</a:t>
            </a:r>
          </a:p>
        </p:txBody>
      </p:sp>
    </p:spTree>
    <p:extLst>
      <p:ext uri="{BB962C8B-B14F-4D97-AF65-F5344CB8AC3E}">
        <p14:creationId xmlns:p14="http://schemas.microsoft.com/office/powerpoint/2010/main" val="3938422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30</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a:t>
            </a:r>
          </a:p>
        </p:txBody>
      </p:sp>
    </p:spTree>
    <p:extLst>
      <p:ext uri="{BB962C8B-B14F-4D97-AF65-F5344CB8AC3E}">
        <p14:creationId xmlns:p14="http://schemas.microsoft.com/office/powerpoint/2010/main" val="234492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31</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a:t>
            </a:r>
          </a:p>
        </p:txBody>
      </p:sp>
    </p:spTree>
    <p:extLst>
      <p:ext uri="{BB962C8B-B14F-4D97-AF65-F5344CB8AC3E}">
        <p14:creationId xmlns:p14="http://schemas.microsoft.com/office/powerpoint/2010/main" val="320261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32</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a:t>
            </a:r>
          </a:p>
        </p:txBody>
      </p:sp>
    </p:spTree>
    <p:extLst>
      <p:ext uri="{BB962C8B-B14F-4D97-AF65-F5344CB8AC3E}">
        <p14:creationId xmlns:p14="http://schemas.microsoft.com/office/powerpoint/2010/main" val="280886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33</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a:t>
            </a:r>
          </a:p>
        </p:txBody>
      </p:sp>
    </p:spTree>
    <p:extLst>
      <p:ext uri="{BB962C8B-B14F-4D97-AF65-F5344CB8AC3E}">
        <p14:creationId xmlns:p14="http://schemas.microsoft.com/office/powerpoint/2010/main" val="172307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4</a:t>
            </a:fld>
            <a:endParaRPr lang="en-US">
              <a:solidFill>
                <a:prstClr val="black"/>
              </a:solidFill>
              <a:ea typeface="Calibri"/>
              <a:cs typeface="Calibri"/>
              <a:sym typeface="Calibri"/>
            </a:endParaRPr>
          </a:p>
        </p:txBody>
      </p:sp>
      <p:sp>
        <p:nvSpPr>
          <p:cNvPr id="34" name="Shape 34"/>
          <p:cNvSpPr>
            <a:spLocks noGrp="1" noRot="1" noChangeAspect="1"/>
          </p:cNvSpPr>
          <p:nvPr>
            <p:ph type="sldImg" idx="2"/>
          </p:nvPr>
        </p:nvSpPr>
        <p:spPr>
          <a:xfrm>
            <a:off x="1276350" y="733425"/>
            <a:ext cx="4764088"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 name="Shape 35"/>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eaLnBrk="1" hangingPunct="1">
              <a:spcBef>
                <a:spcPct val="0"/>
              </a:spcBef>
            </a:pPr>
            <a:r>
              <a:rPr lang="en-US" altLang="en-US" dirty="0" smtClean="0"/>
              <a:t>Sample mapping slide.</a:t>
            </a:r>
          </a:p>
          <a:p>
            <a:pPr eaLnBrk="1" hangingPunct="1">
              <a:spcBef>
                <a:spcPct val="0"/>
              </a:spcBef>
            </a:pPr>
            <a:endParaRPr lang="en-US" altLang="en-US" dirty="0" smtClean="0"/>
          </a:p>
          <a:p>
            <a:pPr eaLnBrk="1" hangingPunct="1">
              <a:spcBef>
                <a:spcPct val="0"/>
              </a:spcBef>
            </a:pPr>
            <a:endParaRPr lang="en-US" altLang="en-US" dirty="0" smtClean="0"/>
          </a:p>
          <a:p>
            <a:pPr>
              <a:spcBef>
                <a:spcPct val="0"/>
              </a:spcBef>
            </a:pPr>
            <a:r>
              <a:rPr lang="en-US" altLang="en-US" sz="1300" dirty="0"/>
              <a:t>Reference</a:t>
            </a:r>
          </a:p>
          <a:p>
            <a:pPr>
              <a:spcBef>
                <a:spcPct val="0"/>
              </a:spcBef>
            </a:pPr>
            <a:endParaRPr lang="en-US" altLang="en-US" sz="1300" dirty="0"/>
          </a:p>
          <a:p>
            <a:pPr>
              <a:spcBef>
                <a:spcPct val="0"/>
              </a:spcBef>
            </a:pPr>
            <a:r>
              <a:rPr lang="en-US" altLang="en-US" sz="1300" dirty="0"/>
              <a:t>This slide is a composite slide from a number of mechanical engineering juniors in ME 340, a junior level design course at Pennsylvania State University. These presentations occurred during the Spring 2016 semester.</a:t>
            </a:r>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94390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schemeClr val="tx1"/>
                </a:solidFill>
              </a:rPr>
              <a:pPr eaLnBrk="1" hangingPunct="1"/>
              <a:t>5</a:t>
            </a:fld>
            <a:endParaRPr lang="en-US" altLang="en-US" sz="1300" b="0">
              <a:solidFill>
                <a:schemeClr val="tx1"/>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mapping slide</a:t>
            </a:r>
          </a:p>
        </p:txBody>
      </p:sp>
    </p:spTree>
    <p:extLst>
      <p:ext uri="{BB962C8B-B14F-4D97-AF65-F5344CB8AC3E}">
        <p14:creationId xmlns:p14="http://schemas.microsoft.com/office/powerpoint/2010/main" val="21904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7DB5FA9A-9F35-4DD2-8106-16AAEDC57A8D}" type="slidenum">
              <a:rPr lang="en-US" altLang="en-US" sz="1300" b="0">
                <a:solidFill>
                  <a:schemeClr val="tx1"/>
                </a:solidFill>
              </a:rPr>
              <a:pPr eaLnBrk="1" hangingPunct="1"/>
              <a:t>6</a:t>
            </a:fld>
            <a:endParaRPr lang="en-US" altLang="en-US" sz="1300" b="0">
              <a:solidFill>
                <a:schemeClr val="tx1"/>
              </a:solidFill>
            </a:endParaRPr>
          </a:p>
        </p:txBody>
      </p:sp>
      <p:sp>
        <p:nvSpPr>
          <p:cNvPr id="29699" name="Rectangle 2"/>
          <p:cNvSpPr>
            <a:spLocks noGrp="1" noRot="1" noChangeAspect="1" noChangeArrowheads="1" noTextEdit="1"/>
          </p:cNvSpPr>
          <p:nvPr>
            <p:ph type="sldImg"/>
          </p:nvPr>
        </p:nvSpPr>
        <p:spPr bwMode="auto">
          <a:xfrm>
            <a:off x="1276350" y="733425"/>
            <a:ext cx="4764088" cy="3573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73668" y="4560570"/>
            <a:ext cx="5367867"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0" tIns="48319" rIns="96640" bIns="48319" numCol="1" anchor="t" anchorCtr="0" compatLnSpc="1">
            <a:prstTxWarp prst="textNoShape">
              <a:avLst/>
            </a:prstTxWarp>
          </a:bodyPr>
          <a:lstStyle/>
          <a:p>
            <a:pPr eaLnBrk="1" hangingPunct="1">
              <a:spcBef>
                <a:spcPct val="0"/>
              </a:spcBef>
            </a:pPr>
            <a:r>
              <a:rPr lang="en-US" altLang="en-US" dirty="0" smtClean="0"/>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one that best supports your headline assertion.</a:t>
            </a:r>
          </a:p>
          <a:p>
            <a:pPr eaLnBrk="1" hangingPunct="1">
              <a:spcBef>
                <a:spcPct val="0"/>
              </a:spcBef>
            </a:pPr>
            <a:endParaRPr lang="en-US" altLang="en-US" dirty="0" smtClean="0"/>
          </a:p>
          <a:p>
            <a:pPr eaLnBrk="1" hangingPunct="1">
              <a:spcBef>
                <a:spcPct val="0"/>
              </a:spcBef>
            </a:pPr>
            <a:r>
              <a:rPr lang="en-US" altLang="en-US" dirty="0" smtClean="0"/>
              <a:t>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500" dirty="0"/>
          </a:p>
        </p:txBody>
      </p:sp>
    </p:spTree>
    <p:extLst>
      <p:ext uri="{BB962C8B-B14F-4D97-AF65-F5344CB8AC3E}">
        <p14:creationId xmlns:p14="http://schemas.microsoft.com/office/powerpoint/2010/main" val="314899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Clr>
                <a:srgbClr val="000000"/>
              </a:buClr>
              <a:buSzPct val="25000"/>
              <a:buFont typeface="Calibri"/>
              <a:buNone/>
            </a:pPr>
            <a:fld id="{00000000-1234-1234-1234-123412341234}" type="slidenum">
              <a:rPr lang="en-US">
                <a:solidFill>
                  <a:srgbClr val="000000"/>
                </a:solidFill>
              </a:rPr>
              <a:pPr>
                <a:buClr>
                  <a:srgbClr val="000000"/>
                </a:buClr>
                <a:buSzPct val="25000"/>
                <a:buFont typeface="Calibri"/>
                <a:buNone/>
              </a:pPr>
              <a:t>7</a:t>
            </a:fld>
            <a:endParaRPr lang="en-US">
              <a:solidFill>
                <a:srgbClr val="000000"/>
              </a:solidFill>
            </a:endParaRPr>
          </a:p>
        </p:txBody>
      </p:sp>
      <p:sp>
        <p:nvSpPr>
          <p:cNvPr id="74" name="Shape 74"/>
          <p:cNvSpPr>
            <a:spLocks noGrp="1" noRot="1" noChangeAspect="1"/>
          </p:cNvSpPr>
          <p:nvPr>
            <p:ph type="sldImg" idx="2"/>
          </p:nvPr>
        </p:nvSpPr>
        <p:spPr>
          <a:xfrm>
            <a:off x="1276350" y="733425"/>
            <a:ext cx="4764088"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 name="Shape 75"/>
          <p:cNvSpPr txBox="1">
            <a:spLocks noGrp="1"/>
          </p:cNvSpPr>
          <p:nvPr>
            <p:ph type="body" idx="1"/>
          </p:nvPr>
        </p:nvSpPr>
        <p:spPr>
          <a:xfrm>
            <a:off x="973666" y="4560570"/>
            <a:ext cx="5367866" cy="4318872"/>
          </a:xfrm>
          <a:prstGeom prst="rect">
            <a:avLst/>
          </a:prstGeom>
          <a:noFill/>
          <a:ln>
            <a:noFill/>
          </a:ln>
        </p:spPr>
        <p:txBody>
          <a:bodyPr lIns="96619" tIns="48309" rIns="96619" bIns="48309" anchor="t" anchorCtr="0">
            <a:noAutofit/>
          </a:bodyPr>
          <a:lstStyle/>
          <a:p>
            <a:pPr>
              <a:buClr>
                <a:schemeClr val="dk1"/>
              </a:buClr>
              <a:buSzPct val="25000"/>
            </a:pPr>
            <a:r>
              <a:rPr lang="en-US" sz="1300" dirty="0">
                <a:solidFill>
                  <a:schemeClr val="dk1"/>
                </a:solidFill>
                <a:ea typeface="Calibri"/>
                <a:cs typeface="Calibri"/>
                <a:sym typeface="Calibri"/>
              </a:rPr>
              <a:t>http://www.kinghickory.com/img/performance-fabrics/icon-durability.png</a:t>
            </a:r>
          </a:p>
          <a:p>
            <a:pPr>
              <a:buClr>
                <a:schemeClr val="dk1"/>
              </a:buClr>
              <a:buSzPct val="25000"/>
            </a:pPr>
            <a:endParaRPr sz="1300" dirty="0">
              <a:solidFill>
                <a:schemeClr val="dk1"/>
              </a:solidFill>
              <a:latin typeface="Calibri"/>
              <a:ea typeface="Calibri"/>
              <a:cs typeface="Calibri"/>
              <a:sym typeface="Calibri"/>
            </a:endParaRPr>
          </a:p>
          <a:p>
            <a:pPr>
              <a:buClr>
                <a:schemeClr val="dk1"/>
              </a:buClr>
              <a:buSzPct val="25000"/>
            </a:pPr>
            <a:endParaRPr sz="1300" dirty="0">
              <a:solidFill>
                <a:schemeClr val="dk1"/>
              </a:solidFill>
              <a:latin typeface="Calibri"/>
              <a:ea typeface="Calibri"/>
              <a:cs typeface="Calibri"/>
              <a:sym typeface="Calibri"/>
            </a:endParaRPr>
          </a:p>
          <a:p>
            <a:pPr>
              <a:buClr>
                <a:schemeClr val="dk1"/>
              </a:buClr>
              <a:buSzPct val="25000"/>
            </a:pPr>
            <a:r>
              <a:rPr lang="en-US" sz="1100" dirty="0">
                <a:solidFill>
                  <a:schemeClr val="dk1"/>
                </a:solidFill>
                <a:latin typeface="Calibri"/>
                <a:ea typeface="Calibri"/>
                <a:cs typeface="Calibri"/>
                <a:sym typeface="Calibri"/>
              </a:rPr>
              <a:t>Reference:</a:t>
            </a:r>
          </a:p>
          <a:p>
            <a:pPr>
              <a:buClr>
                <a:schemeClr val="dk1"/>
              </a:buClr>
              <a:buSzPct val="25000"/>
            </a:pPr>
            <a:endParaRPr sz="1100" dirty="0">
              <a:solidFill>
                <a:schemeClr val="dk1"/>
              </a:solidFill>
              <a:latin typeface="Calibri"/>
              <a:ea typeface="Calibri"/>
              <a:cs typeface="Calibri"/>
              <a:sym typeface="Calibri"/>
            </a:endParaRPr>
          </a:p>
          <a:p>
            <a:pPr>
              <a:buClr>
                <a:schemeClr val="dk1"/>
              </a:buClr>
              <a:buSzPct val="25000"/>
            </a:pPr>
            <a:r>
              <a:rPr lang="en-US" sz="1100" dirty="0">
                <a:solidFill>
                  <a:schemeClr val="dk1"/>
                </a:solidFill>
                <a:latin typeface="Calibri"/>
                <a:ea typeface="Calibri"/>
                <a:cs typeface="Calibri"/>
                <a:sym typeface="Calibri"/>
              </a:rPr>
              <a:t>Katrina </a:t>
            </a:r>
            <a:r>
              <a:rPr lang="en-US" sz="1100" dirty="0" err="1">
                <a:solidFill>
                  <a:schemeClr val="dk1"/>
                </a:solidFill>
                <a:latin typeface="Calibri"/>
                <a:ea typeface="Calibri"/>
                <a:cs typeface="Calibri"/>
                <a:sym typeface="Calibri"/>
              </a:rPr>
              <a:t>Aspmo</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Torunn</a:t>
            </a:r>
            <a:r>
              <a:rPr lang="en-US" sz="1100" dirty="0">
                <a:solidFill>
                  <a:schemeClr val="dk1"/>
                </a:solidFill>
                <a:latin typeface="Calibri"/>
                <a:ea typeface="Calibri"/>
                <a:cs typeface="Calibri"/>
                <a:sym typeface="Calibri"/>
              </a:rPr>
              <a:t> Berg, and </a:t>
            </a:r>
            <a:r>
              <a:rPr lang="en-US" sz="1100" dirty="0" err="1">
                <a:solidFill>
                  <a:schemeClr val="dk1"/>
                </a:solidFill>
                <a:latin typeface="Calibri"/>
                <a:ea typeface="Calibri"/>
                <a:cs typeface="Calibri"/>
                <a:sym typeface="Calibri"/>
              </a:rPr>
              <a:t>Grethe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Wibetoe</a:t>
            </a:r>
            <a:r>
              <a:rPr lang="en-US" sz="1100" dirty="0">
                <a:solidFill>
                  <a:schemeClr val="dk1"/>
                </a:solidFill>
                <a:latin typeface="Calibri"/>
                <a:ea typeface="Calibri"/>
                <a:cs typeface="Calibri"/>
                <a:sym typeface="Calibri"/>
              </a:rPr>
              <a:t>, “Atmospheric Mercury Depletion Events (AMDEs) in Polar Regions During Arctic Spring,” presentation (Oslo, Norway: University of Oslo, 16 June 2004). </a:t>
            </a:r>
          </a:p>
          <a:p>
            <a:pPr>
              <a:buClr>
                <a:schemeClr val="dk1"/>
              </a:buClr>
              <a:buSzPct val="25000"/>
            </a:pP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90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D1C16B39-5FA4-45BD-968A-9F7BE6505502}" type="slidenum">
              <a:rPr lang="en-US" altLang="en-US" sz="1300" b="0">
                <a:solidFill>
                  <a:prstClr val="black"/>
                </a:solidFill>
              </a:rPr>
              <a:pPr eaLnBrk="1" hangingPunct="1"/>
              <a:t>8</a:t>
            </a:fld>
            <a:endParaRPr lang="en-US" altLang="en-US" sz="1300" b="0">
              <a:solidFill>
                <a:prstClr val="black"/>
              </a:solidFill>
            </a:endParaRPr>
          </a:p>
        </p:txBody>
      </p:sp>
      <p:sp>
        <p:nvSpPr>
          <p:cNvPr id="28675"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300" dirty="0"/>
              <a:t>Reference</a:t>
            </a:r>
          </a:p>
          <a:p>
            <a:pPr>
              <a:spcBef>
                <a:spcPct val="0"/>
              </a:spcBef>
            </a:pPr>
            <a:endParaRPr lang="en-US" altLang="en-US" sz="1300" dirty="0"/>
          </a:p>
          <a:p>
            <a:pPr>
              <a:spcBef>
                <a:spcPct val="0"/>
              </a:spcBef>
            </a:pPr>
            <a:r>
              <a:rPr lang="en-US" altLang="en-US" sz="1300" dirty="0"/>
              <a:t>This slide is a composite slide from a number of mechanical engineering juniors in ME 340, a junior level design course at Pennsylvania State University. These presentations occurred during the Spring 2016 semester.</a:t>
            </a:r>
          </a:p>
          <a:p>
            <a:pPr>
              <a:buClr>
                <a:schemeClr val="dk1"/>
              </a:buClr>
              <a:buSzPct val="25000"/>
            </a:pPr>
            <a:endParaRPr lang="en-US" dirty="0" smtClean="0">
              <a:latin typeface="+mn-lt"/>
              <a:ea typeface="Calibri"/>
              <a:cs typeface="Calibri"/>
              <a:sym typeface="Calibri"/>
            </a:endParaRPr>
          </a:p>
          <a:p>
            <a:pPr>
              <a:buSzPct val="25000"/>
            </a:pPr>
            <a:endParaRPr lang="en-US" sz="19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626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100" b="1">
                <a:solidFill>
                  <a:srgbClr val="000099"/>
                </a:solidFill>
                <a:latin typeface="Calibri" panose="020F0502020204030204" pitchFamily="34" charset="0"/>
              </a:defRPr>
            </a:lvl1pPr>
            <a:lvl2pPr marL="785372" indent="-302066" eaLnBrk="0" hangingPunct="0">
              <a:defRPr sz="2100" b="1">
                <a:solidFill>
                  <a:srgbClr val="000099"/>
                </a:solidFill>
                <a:latin typeface="Calibri" panose="020F0502020204030204" pitchFamily="34" charset="0"/>
              </a:defRPr>
            </a:lvl2pPr>
            <a:lvl3pPr marL="1208265" indent="-241653" eaLnBrk="0" hangingPunct="0">
              <a:defRPr sz="2100" b="1">
                <a:solidFill>
                  <a:srgbClr val="000099"/>
                </a:solidFill>
                <a:latin typeface="Calibri" panose="020F0502020204030204" pitchFamily="34" charset="0"/>
              </a:defRPr>
            </a:lvl3pPr>
            <a:lvl4pPr marL="1691571" indent="-241653" eaLnBrk="0" hangingPunct="0">
              <a:defRPr sz="2100" b="1">
                <a:solidFill>
                  <a:srgbClr val="000099"/>
                </a:solidFill>
                <a:latin typeface="Calibri" panose="020F0502020204030204" pitchFamily="34" charset="0"/>
              </a:defRPr>
            </a:lvl4pPr>
            <a:lvl5pPr marL="2174878" indent="-241653" eaLnBrk="0" hangingPunct="0">
              <a:defRPr sz="2100" b="1">
                <a:solidFill>
                  <a:srgbClr val="000099"/>
                </a:solidFill>
                <a:latin typeface="Calibri" panose="020F0502020204030204" pitchFamily="34" charset="0"/>
              </a:defRPr>
            </a:lvl5pPr>
            <a:lvl6pPr marL="2658184" indent="-241653" eaLnBrk="0" fontAlgn="base" hangingPunct="0">
              <a:spcBef>
                <a:spcPct val="0"/>
              </a:spcBef>
              <a:spcAft>
                <a:spcPct val="0"/>
              </a:spcAft>
              <a:defRPr sz="2100" b="1">
                <a:solidFill>
                  <a:srgbClr val="000099"/>
                </a:solidFill>
                <a:latin typeface="Calibri" panose="020F0502020204030204" pitchFamily="34" charset="0"/>
              </a:defRPr>
            </a:lvl6pPr>
            <a:lvl7pPr marL="3141490" indent="-241653" eaLnBrk="0" fontAlgn="base" hangingPunct="0">
              <a:spcBef>
                <a:spcPct val="0"/>
              </a:spcBef>
              <a:spcAft>
                <a:spcPct val="0"/>
              </a:spcAft>
              <a:defRPr sz="2100" b="1">
                <a:solidFill>
                  <a:srgbClr val="000099"/>
                </a:solidFill>
                <a:latin typeface="Calibri" panose="020F0502020204030204" pitchFamily="34" charset="0"/>
              </a:defRPr>
            </a:lvl7pPr>
            <a:lvl8pPr marL="3624796" indent="-241653" eaLnBrk="0" fontAlgn="base" hangingPunct="0">
              <a:spcBef>
                <a:spcPct val="0"/>
              </a:spcBef>
              <a:spcAft>
                <a:spcPct val="0"/>
              </a:spcAft>
              <a:defRPr sz="2100" b="1">
                <a:solidFill>
                  <a:srgbClr val="000099"/>
                </a:solidFill>
                <a:latin typeface="Calibri" panose="020F0502020204030204" pitchFamily="34" charset="0"/>
              </a:defRPr>
            </a:lvl8pPr>
            <a:lvl9pPr marL="4108102" indent="-241653" eaLnBrk="0" fontAlgn="base" hangingPunct="0">
              <a:spcBef>
                <a:spcPct val="0"/>
              </a:spcBef>
              <a:spcAft>
                <a:spcPct val="0"/>
              </a:spcAft>
              <a:defRPr sz="2100" b="1">
                <a:solidFill>
                  <a:srgbClr val="000099"/>
                </a:solidFill>
                <a:latin typeface="Calibri" panose="020F0502020204030204" pitchFamily="34" charset="0"/>
              </a:defRPr>
            </a:lvl9pPr>
          </a:lstStyle>
          <a:p>
            <a:pPr eaLnBrk="1" hangingPunct="1"/>
            <a:fld id="{B2788C33-1E12-4D90-ABD1-30F9B6FD08B5}" type="slidenum">
              <a:rPr lang="en-US" altLang="en-US" sz="1300" b="0">
                <a:solidFill>
                  <a:schemeClr val="tx1"/>
                </a:solidFill>
              </a:rPr>
              <a:pPr eaLnBrk="1" hangingPunct="1"/>
              <a:t>9</a:t>
            </a:fld>
            <a:endParaRPr lang="en-US" altLang="en-US" sz="13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9896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646331"/>
          </a:xfrm>
        </p:spPr>
        <p:txBody>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76200" y="2514600"/>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267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dirty="0"/>
          </a:p>
        </p:txBody>
      </p:sp>
    </p:spTree>
    <p:extLst>
      <p:ext uri="{BB962C8B-B14F-4D97-AF65-F5344CB8AC3E}">
        <p14:creationId xmlns:p14="http://schemas.microsoft.com/office/powerpoint/2010/main" val="12158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DAF4B8F-2CB2-4D4A-936A-0528D4CE1465}" type="slidenum">
              <a:rPr lang="en-US" altLang="en-US"/>
              <a:pPr/>
              <a:t>‹#›</a:t>
            </a:fld>
            <a:endParaRPr lang="en-US" altLang="en-US"/>
          </a:p>
        </p:txBody>
      </p:sp>
    </p:spTree>
    <p:extLst>
      <p:ext uri="{BB962C8B-B14F-4D97-AF65-F5344CB8AC3E}">
        <p14:creationId xmlns:p14="http://schemas.microsoft.com/office/powerpoint/2010/main" val="57648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ssertion Evidenc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73152" y="73152"/>
            <a:ext cx="8860949" cy="4308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28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957612" y="2433675"/>
            <a:ext cx="2044787" cy="36933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algn="r">
              <a:buClr>
                <a:srgbClr val="FFFFFF"/>
              </a:buClr>
              <a:buSzPct val="25000"/>
              <a:buFont typeface="Arial"/>
              <a:buNone/>
            </a:pPr>
            <a:fld id="{00000000-1234-1234-1234-123412341234}" type="slidenum">
              <a:rPr lang="en-US">
                <a:solidFill>
                  <a:srgbClr val="FFFFFF"/>
                </a:solidFill>
                <a:latin typeface="Calibri"/>
                <a:ea typeface="Calibri"/>
                <a:cs typeface="Calibri"/>
                <a:sym typeface="Calibri"/>
              </a:rPr>
              <a:pPr algn="r">
                <a:buClr>
                  <a:srgbClr val="FFFFFF"/>
                </a:buClr>
                <a:buSzPct val="25000"/>
                <a:buFont typeface="Arial"/>
                <a:buNone/>
              </a:pPr>
              <a:t>‹#›</a:t>
            </a:fld>
            <a:endParaRPr lang="en-US">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6428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7"/>
            <a:ext cx="7772400" cy="646331"/>
          </a:xfrm>
        </p:spPr>
        <p:txBody>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76200" y="2514602"/>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9944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b="1">
                <a:latin typeface="Calibri" panose="020F0502020204030204" pitchFamily="34" charset="0"/>
              </a:defRPr>
            </a:lvl1pPr>
          </a:lstStyle>
          <a:p>
            <a:pPr>
              <a:defRPr/>
            </a:pPr>
            <a:fld id="{E5169E9B-5F8C-43F1-8F7E-8F07851EB56D}" type="slidenum">
              <a:rPr lang="en-US"/>
              <a:pPr>
                <a:defRPr/>
              </a:pPr>
              <a:t>‹#›</a:t>
            </a:fld>
            <a:endParaRPr lang="en-US"/>
          </a:p>
        </p:txBody>
      </p:sp>
    </p:spTree>
    <p:extLst>
      <p:ext uri="{BB962C8B-B14F-4D97-AF65-F5344CB8AC3E}">
        <p14:creationId xmlns:p14="http://schemas.microsoft.com/office/powerpoint/2010/main" val="135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fontAlgn="base" hangingPunct="0">
              <a:spcBef>
                <a:spcPct val="0"/>
              </a:spcBef>
              <a:spcAft>
                <a:spcPct val="0"/>
              </a:spcAft>
              <a:defRPr b="1">
                <a:latin typeface="Calibri" panose="020F0502020204030204" pitchFamily="34" charset="0"/>
              </a:defRPr>
            </a:lvl1pPr>
          </a:lstStyle>
          <a:p>
            <a:pPr>
              <a:defRPr/>
            </a:pPr>
            <a:fld id="{588763EF-33D2-4FD5-884B-7B374B0C1EFC}" type="slidenum">
              <a:rPr lang="en-US" altLang="en-US"/>
              <a:pPr>
                <a:defRPr/>
              </a:pPr>
              <a:t>‹#›</a:t>
            </a:fld>
            <a:endParaRPr lang="en-US" altLang="en-US"/>
          </a:p>
        </p:txBody>
      </p:sp>
    </p:spTree>
    <p:extLst>
      <p:ext uri="{BB962C8B-B14F-4D97-AF65-F5344CB8AC3E}">
        <p14:creationId xmlns:p14="http://schemas.microsoft.com/office/powerpoint/2010/main" val="4248986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86380"/>
            <a:ext cx="8915400" cy="523220"/>
          </a:xfrm>
          <a:prstGeom prst="rect">
            <a:avLst/>
          </a:prstGeom>
        </p:spPr>
        <p:txBody>
          <a:bodyPr vert="horz" wrap="square" lIns="91440" tIns="45720" rIns="91440" bIns="45720" rtlCol="0" anchor="t">
            <a:sp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4876800" cy="461665"/>
          </a:xfrm>
          <a:prstGeom prst="rect">
            <a:avLst/>
          </a:prstGeom>
        </p:spPr>
        <p:txBody>
          <a:bodyPr vert="horz" wrap="square" lIns="91440" tIns="45720" rIns="91440" bIns="45720" rtlCol="0">
            <a:sp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a:defRPr sz="1400">
                <a:solidFill>
                  <a:schemeClr val="tx1">
                    <a:lumMod val="65000"/>
                    <a:lumOff val="35000"/>
                  </a:schemeClr>
                </a:solidFill>
              </a:defRPr>
            </a:lvl1pPr>
          </a:lstStyle>
          <a:p>
            <a:fld id="{D463299A-589E-41AB-91AB-C28182189A32}" type="slidenum">
              <a:rPr lang="en-US" smtClean="0"/>
              <a:pPr/>
              <a:t>‹#›</a:t>
            </a:fld>
            <a:endParaRPr lang="en-US"/>
          </a:p>
        </p:txBody>
      </p:sp>
    </p:spTree>
    <p:extLst>
      <p:ext uri="{BB962C8B-B14F-4D97-AF65-F5344CB8AC3E}">
        <p14:creationId xmlns:p14="http://schemas.microsoft.com/office/powerpoint/2010/main" val="22213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76200" y="85725"/>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38915" name="Text Placeholder 2"/>
          <p:cNvSpPr>
            <a:spLocks noGrp="1"/>
          </p:cNvSpPr>
          <p:nvPr>
            <p:ph type="body" idx="1"/>
          </p:nvPr>
        </p:nvSpPr>
        <p:spPr bwMode="auto">
          <a:xfrm>
            <a:off x="457200" y="16002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eaLnBrk="1" fontAlgn="auto" hangingPunct="1">
              <a:spcBef>
                <a:spcPts val="0"/>
              </a:spcBef>
              <a:spcAft>
                <a:spcPts val="0"/>
              </a:spcAft>
              <a:defRPr sz="1400" b="0">
                <a:solidFill>
                  <a:prstClr val="black">
                    <a:lumMod val="75000"/>
                    <a:lumOff val="25000"/>
                  </a:prstClr>
                </a:solidFill>
                <a:latin typeface="Calibri"/>
              </a:defRPr>
            </a:lvl1pPr>
          </a:lstStyle>
          <a:p>
            <a:pPr>
              <a:defRPr/>
            </a:pPr>
            <a:fld id="{7B298E40-F7D7-478D-9945-D22C6D3D8267}" type="slidenum">
              <a:rPr lang="en-US"/>
              <a:pPr>
                <a:defRPr/>
              </a:pPr>
              <a:t>‹#›</a:t>
            </a:fld>
            <a:endParaRPr lang="en-US"/>
          </a:p>
        </p:txBody>
      </p:sp>
    </p:spTree>
    <p:extLst>
      <p:ext uri="{BB962C8B-B14F-4D97-AF65-F5344CB8AC3E}">
        <p14:creationId xmlns:p14="http://schemas.microsoft.com/office/powerpoint/2010/main" val="386692974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anose="020F0502020204030204" pitchFamily="34" charset="0"/>
        </a:defRPr>
      </a:lvl2pPr>
      <a:lvl3pPr algn="l" rtl="0" eaLnBrk="0" fontAlgn="base" hangingPunct="0">
        <a:spcBef>
          <a:spcPct val="0"/>
        </a:spcBef>
        <a:spcAft>
          <a:spcPct val="0"/>
        </a:spcAft>
        <a:defRPr sz="2800" b="1">
          <a:solidFill>
            <a:schemeClr val="tx1"/>
          </a:solidFill>
          <a:latin typeface="Calibri" panose="020F0502020204030204" pitchFamily="34" charset="0"/>
        </a:defRPr>
      </a:lvl3pPr>
      <a:lvl4pPr algn="l" rtl="0" eaLnBrk="0" fontAlgn="base" hangingPunct="0">
        <a:spcBef>
          <a:spcPct val="0"/>
        </a:spcBef>
        <a:spcAft>
          <a:spcPct val="0"/>
        </a:spcAft>
        <a:defRPr sz="2800" b="1">
          <a:solidFill>
            <a:schemeClr val="tx1"/>
          </a:solidFill>
          <a:latin typeface="Calibri" panose="020F0502020204030204" pitchFamily="34" charset="0"/>
        </a:defRPr>
      </a:lvl4pPr>
      <a:lvl5pPr algn="l" rtl="0" eaLnBrk="0" fontAlgn="base" hangingPunct="0">
        <a:spcBef>
          <a:spcPct val="0"/>
        </a:spcBef>
        <a:spcAft>
          <a:spcPct val="0"/>
        </a:spcAft>
        <a:defRPr sz="2800" b="1">
          <a:solidFill>
            <a:schemeClr val="tx1"/>
          </a:solidFill>
          <a:latin typeface="Calibri" panose="020F0502020204030204" pitchFamily="34" charset="0"/>
        </a:defRPr>
      </a:lvl5pPr>
      <a:lvl6pPr marL="457200" algn="l" rtl="0" fontAlgn="base">
        <a:spcBef>
          <a:spcPct val="0"/>
        </a:spcBef>
        <a:spcAft>
          <a:spcPct val="0"/>
        </a:spcAft>
        <a:defRPr sz="2800" b="1">
          <a:solidFill>
            <a:schemeClr val="tx1"/>
          </a:solidFill>
          <a:latin typeface="Calibri" panose="020F0502020204030204" pitchFamily="34" charset="0"/>
        </a:defRPr>
      </a:lvl6pPr>
      <a:lvl7pPr marL="914400" algn="l" rtl="0" fontAlgn="base">
        <a:spcBef>
          <a:spcPct val="0"/>
        </a:spcBef>
        <a:spcAft>
          <a:spcPct val="0"/>
        </a:spcAft>
        <a:defRPr sz="2800" b="1">
          <a:solidFill>
            <a:schemeClr val="tx1"/>
          </a:solidFill>
          <a:latin typeface="Calibri" panose="020F0502020204030204" pitchFamily="34" charset="0"/>
        </a:defRPr>
      </a:lvl7pPr>
      <a:lvl8pPr marL="1371600" algn="l" rtl="0" fontAlgn="base">
        <a:spcBef>
          <a:spcPct val="0"/>
        </a:spcBef>
        <a:spcAft>
          <a:spcPct val="0"/>
        </a:spcAft>
        <a:defRPr sz="2800" b="1">
          <a:solidFill>
            <a:schemeClr val="tx1"/>
          </a:solidFill>
          <a:latin typeface="Calibri" panose="020F0502020204030204" pitchFamily="34" charset="0"/>
        </a:defRPr>
      </a:lvl8pPr>
      <a:lvl9pPr marL="1828800" algn="l" rtl="0" fontAlgn="base">
        <a:spcBef>
          <a:spcPct val="0"/>
        </a:spcBef>
        <a:spcAft>
          <a:spcPct val="0"/>
        </a:spcAft>
        <a:defRPr sz="2800" b="1">
          <a:solidFill>
            <a:schemeClr val="tx1"/>
          </a:solidFill>
          <a:latin typeface="Calibri" panose="020F0502020204030204" pitchFamily="34" charset="0"/>
        </a:defRPr>
      </a:lvl9pPr>
    </p:titleStyle>
    <p:bodyStyle>
      <a:lvl1pPr algn="l" rtl="0" eaLnBrk="0" fontAlgn="base" hangingPunct="0">
        <a:spcBef>
          <a:spcPct val="20000"/>
        </a:spcBef>
        <a:spcAft>
          <a:spcPct val="0"/>
        </a:spcAft>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400">
              <a:solidFill>
                <a:srgbClr val="404040"/>
              </a:solidFill>
            </a:endParaRPr>
          </a:p>
          <a:p>
            <a:pPr eaLnBrk="1" hangingPunct="1">
              <a:spcBef>
                <a:spcPct val="0"/>
              </a:spcBef>
            </a:pPr>
            <a:endParaRPr lang="en-US" altLang="en-US" sz="1400">
              <a:solidFill>
                <a:srgbClr val="404040"/>
              </a:solidFill>
            </a:endParaRPr>
          </a:p>
        </p:txBody>
      </p:sp>
      <p:sp>
        <p:nvSpPr>
          <p:cNvPr id="3075" name="Rectangle 2"/>
          <p:cNvSpPr>
            <a:spLocks noChangeArrowheads="1"/>
          </p:cNvSpPr>
          <p:nvPr/>
        </p:nvSpPr>
        <p:spPr bwMode="auto">
          <a:xfrm>
            <a:off x="152400" y="2895600"/>
            <a:ext cx="335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25400" bIns="25400">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t>Name</a:t>
            </a:r>
          </a:p>
          <a:p>
            <a:pPr>
              <a:spcBef>
                <a:spcPct val="0"/>
              </a:spcBef>
            </a:pPr>
            <a:r>
              <a:rPr lang="en-US" altLang="en-US" sz="2000" dirty="0"/>
              <a:t>Name</a:t>
            </a:r>
          </a:p>
          <a:p>
            <a:pPr>
              <a:spcBef>
                <a:spcPct val="0"/>
              </a:spcBef>
            </a:pPr>
            <a:r>
              <a:rPr lang="en-US" altLang="en-US" sz="2000" dirty="0"/>
              <a:t>Name</a:t>
            </a:r>
          </a:p>
          <a:p>
            <a:pPr>
              <a:spcBef>
                <a:spcPct val="50000"/>
              </a:spcBef>
            </a:pPr>
            <a:r>
              <a:rPr lang="en-US" altLang="en-US" sz="1800" dirty="0"/>
              <a:t>Department</a:t>
            </a:r>
          </a:p>
          <a:p>
            <a:pPr>
              <a:spcBef>
                <a:spcPct val="0"/>
              </a:spcBef>
            </a:pPr>
            <a:r>
              <a:rPr lang="en-US" altLang="en-US" sz="1800" dirty="0"/>
              <a:t>Institution</a:t>
            </a:r>
          </a:p>
          <a:p>
            <a:pPr>
              <a:spcBef>
                <a:spcPct val="50000"/>
              </a:spcBef>
            </a:pPr>
            <a:r>
              <a:rPr lang="en-US" altLang="en-US" sz="1800" dirty="0"/>
              <a:t>Date</a:t>
            </a:r>
            <a:endParaRPr lang="en-US" altLang="en-US" dirty="0"/>
          </a:p>
        </p:txBody>
      </p:sp>
      <p:sp>
        <p:nvSpPr>
          <p:cNvPr id="3076" name="Rectangle 3"/>
          <p:cNvSpPr>
            <a:spLocks noChangeArrowheads="1"/>
          </p:cNvSpPr>
          <p:nvPr/>
        </p:nvSpPr>
        <p:spPr bwMode="auto">
          <a:xfrm>
            <a:off x="3733800" y="1781175"/>
            <a:ext cx="5181600" cy="399732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lgn="ctr">
              <a:spcBef>
                <a:spcPct val="0"/>
              </a:spcBef>
            </a:pPr>
            <a:endParaRPr lang="en-US" altLang="en-US" b="0">
              <a:solidFill>
                <a:srgbClr val="EAEAEA"/>
              </a:solidFill>
            </a:endParaRPr>
          </a:p>
          <a:p>
            <a:pPr>
              <a:spcBef>
                <a:spcPct val="0"/>
              </a:spcBef>
            </a:pPr>
            <a:r>
              <a:rPr lang="en-US" altLang="en-US" sz="2000">
                <a:solidFill>
                  <a:srgbClr val="EAEAEA"/>
                </a:solidFill>
              </a:rPr>
              <a:t>Replace this box with key image to introduce talk’s scope, importance, or background</a:t>
            </a: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a:p>
            <a:pPr algn="ctr">
              <a:spcBef>
                <a:spcPct val="0"/>
              </a:spcBef>
            </a:pPr>
            <a:endParaRPr lang="en-US" altLang="en-US" b="0">
              <a:solidFill>
                <a:schemeClr val="tx1"/>
              </a:solidFill>
            </a:endParaRPr>
          </a:p>
        </p:txBody>
      </p:sp>
      <p:sp>
        <p:nvSpPr>
          <p:cNvPr id="3077" name="Text Box 4"/>
          <p:cNvSpPr txBox="1">
            <a:spLocks noChangeArrowheads="1"/>
          </p:cNvSpPr>
          <p:nvPr/>
        </p:nvSpPr>
        <p:spPr bwMode="auto">
          <a:xfrm>
            <a:off x="152400" y="6265863"/>
            <a:ext cx="10255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1200" b="0" dirty="0" smtClean="0">
                <a:solidFill>
                  <a:schemeClr val="bg1"/>
                </a:solidFill>
              </a:rPr>
              <a:t>Replace with </a:t>
            </a:r>
          </a:p>
          <a:p>
            <a:pPr>
              <a:defRPr/>
            </a:pPr>
            <a:r>
              <a:rPr lang="en-US" sz="1200" b="0" dirty="0" smtClean="0">
                <a:solidFill>
                  <a:schemeClr val="bg1"/>
                </a:solidFill>
              </a:rPr>
              <a:t>your Logo</a:t>
            </a:r>
          </a:p>
        </p:txBody>
      </p:sp>
      <p:sp>
        <p:nvSpPr>
          <p:cNvPr id="3078" name="Text Box 5"/>
          <p:cNvSpPr txBox="1">
            <a:spLocks noChangeArrowheads="1"/>
          </p:cNvSpPr>
          <p:nvPr/>
        </p:nvSpPr>
        <p:spPr bwMode="auto">
          <a:xfrm>
            <a:off x="76200" y="76200"/>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3600">
                <a:solidFill>
                  <a:srgbClr val="000000"/>
                </a:solidFill>
              </a:rPr>
              <a:t>Title of Presentation in Initial Capitals:</a:t>
            </a:r>
          </a:p>
          <a:p>
            <a:pPr>
              <a:spcBef>
                <a:spcPct val="0"/>
              </a:spcBef>
            </a:pPr>
            <a:r>
              <a:rPr lang="en-US" altLang="en-US" sz="3600">
                <a:solidFill>
                  <a:srgbClr val="000000"/>
                </a:solidFill>
              </a:rPr>
              <a:t>36 Points, Calibri Bold</a:t>
            </a:r>
            <a:r>
              <a:rPr lang="en-US" altLang="en-US" sz="3600">
                <a:solidFill>
                  <a:schemeClr val="tx1"/>
                </a:solidFill>
              </a:rPr>
              <a:t> </a:t>
            </a:r>
          </a:p>
        </p:txBody>
      </p:sp>
    </p:spTree>
    <p:extLst>
      <p:ext uri="{BB962C8B-B14F-4D97-AF65-F5344CB8AC3E}">
        <p14:creationId xmlns:p14="http://schemas.microsoft.com/office/powerpoint/2010/main" val="351156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10</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12911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11</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007529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5979E9A-FBC1-4402-BCCF-072AD3ADF8BB}" type="slidenum">
              <a:rPr lang="en-US" altLang="en-US" sz="1400">
                <a:solidFill>
                  <a:srgbClr val="404040"/>
                </a:solidFill>
              </a:rPr>
              <a:pPr algn="l" eaLnBrk="1" hangingPunct="1"/>
              <a:t>12</a:t>
            </a:fld>
            <a:endParaRPr lang="en-US" altLang="en-US" sz="1400">
              <a:solidFill>
                <a:srgbClr val="404040"/>
              </a:solidFill>
            </a:endParaRPr>
          </a:p>
        </p:txBody>
      </p:sp>
      <p:sp>
        <p:nvSpPr>
          <p:cNvPr id="12291" name="Line 2"/>
          <p:cNvSpPr>
            <a:spLocks noChangeShapeType="1"/>
          </p:cNvSpPr>
          <p:nvPr/>
        </p:nvSpPr>
        <p:spPr bwMode="auto">
          <a:xfrm>
            <a:off x="4267200" y="4978400"/>
            <a:ext cx="0" cy="6096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p>
        </p:txBody>
      </p:sp>
      <p:sp>
        <p:nvSpPr>
          <p:cNvPr id="12292" name="Rectangle 3"/>
          <p:cNvSpPr>
            <a:spLocks noChangeArrowheads="1"/>
          </p:cNvSpPr>
          <p:nvPr/>
        </p:nvSpPr>
        <p:spPr bwMode="auto">
          <a:xfrm>
            <a:off x="152400" y="1727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1800" b="1" dirty="0">
                <a:solidFill>
                  <a:schemeClr val="tx1">
                    <a:lumMod val="85000"/>
                    <a:lumOff val="15000"/>
                  </a:schemeClr>
                </a:solidFill>
              </a:rPr>
              <a:t>Call-out, if necessary: keep </a:t>
            </a:r>
            <a:r>
              <a:rPr lang="en-US" sz="1800" b="1" dirty="0" smtClean="0">
                <a:solidFill>
                  <a:schemeClr val="tx1">
                    <a:lumMod val="85000"/>
                    <a:lumOff val="15000"/>
                  </a:schemeClr>
                </a:solidFill>
              </a:rPr>
              <a:t/>
            </a:r>
            <a:br>
              <a:rPr lang="en-US" sz="1800" b="1" dirty="0" smtClean="0">
                <a:solidFill>
                  <a:schemeClr val="tx1">
                    <a:lumMod val="85000"/>
                    <a:lumOff val="15000"/>
                  </a:schemeClr>
                </a:solidFill>
              </a:rPr>
            </a:br>
            <a:r>
              <a:rPr lang="en-US" sz="1800" b="1" dirty="0" smtClean="0">
                <a:solidFill>
                  <a:schemeClr val="tx1">
                    <a:lumMod val="85000"/>
                    <a:lumOff val="15000"/>
                  </a:schemeClr>
                </a:solidFill>
              </a:rPr>
              <a:t>to </a:t>
            </a:r>
            <a:r>
              <a:rPr lang="en-US" sz="1800" b="1" dirty="0">
                <a:solidFill>
                  <a:schemeClr val="tx1">
                    <a:lumMod val="85000"/>
                    <a:lumOff val="15000"/>
                  </a:schemeClr>
                </a:solidFill>
              </a:rPr>
              <a:t>one or two lines</a:t>
            </a:r>
          </a:p>
        </p:txBody>
      </p:sp>
      <p:sp>
        <p:nvSpPr>
          <p:cNvPr id="12293" name="Rectangle 4"/>
          <p:cNvSpPr>
            <a:spLocks noChangeArrowheads="1"/>
          </p:cNvSpPr>
          <p:nvPr/>
        </p:nvSpPr>
        <p:spPr bwMode="auto">
          <a:xfrm>
            <a:off x="1143000" y="2838450"/>
            <a:ext cx="6781800" cy="22923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1">
              <a:solidFill>
                <a:schemeClr val="bg1"/>
              </a:solidFill>
            </a:endParaRPr>
          </a:p>
          <a:p>
            <a:pPr algn="ctr" eaLnBrk="0" hangingPunct="0">
              <a:defRPr/>
            </a:pPr>
            <a:endParaRPr lang="en-US" sz="2400" b="1">
              <a:solidFill>
                <a:schemeClr val="bg1"/>
              </a:solidFill>
            </a:endParaRPr>
          </a:p>
          <a:p>
            <a:pPr algn="ctr" eaLnBrk="0" hangingPunct="0">
              <a:defRPr/>
            </a:pPr>
            <a:r>
              <a:rPr lang="en-US" sz="2400" b="1">
                <a:solidFill>
                  <a:schemeClr val="bg1"/>
                </a:solidFill>
              </a:rPr>
              <a:t>Image or equations supporting </a:t>
            </a:r>
            <a:br>
              <a:rPr lang="en-US" sz="2400" b="1">
                <a:solidFill>
                  <a:schemeClr val="bg1"/>
                </a:solidFill>
              </a:rPr>
            </a:br>
            <a:r>
              <a:rPr lang="en-US" sz="2400" b="1">
                <a:solidFill>
                  <a:schemeClr val="bg1"/>
                </a:solidFill>
              </a:rPr>
              <a:t>the headline assertion</a:t>
            </a:r>
          </a:p>
          <a:p>
            <a:pPr algn="ctr" eaLnBrk="0" hangingPunct="0">
              <a:defRPr/>
            </a:pPr>
            <a:endParaRPr lang="en-US" sz="2400" b="1">
              <a:solidFill>
                <a:schemeClr val="bg1"/>
              </a:solidFill>
            </a:endParaRPr>
          </a:p>
          <a:p>
            <a:pPr algn="ctr" eaLnBrk="0" hangingPunct="0">
              <a:defRPr/>
            </a:pPr>
            <a:endParaRPr lang="en-US" sz="2400" b="1">
              <a:solidFill>
                <a:schemeClr val="bg1"/>
              </a:solidFill>
            </a:endParaRPr>
          </a:p>
        </p:txBody>
      </p:sp>
      <p:sp>
        <p:nvSpPr>
          <p:cNvPr id="12294" name="Line 5"/>
          <p:cNvSpPr>
            <a:spLocks noChangeShapeType="1"/>
          </p:cNvSpPr>
          <p:nvPr/>
        </p:nvSpPr>
        <p:spPr bwMode="auto">
          <a:xfrm>
            <a:off x="12954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p>
        </p:txBody>
      </p:sp>
      <p:sp>
        <p:nvSpPr>
          <p:cNvPr id="12295" name="Line 6"/>
          <p:cNvSpPr>
            <a:spLocks noChangeShapeType="1"/>
          </p:cNvSpPr>
          <p:nvPr/>
        </p:nvSpPr>
        <p:spPr bwMode="auto">
          <a:xfrm flipH="1">
            <a:off x="6858000" y="2463800"/>
            <a:ext cx="381000" cy="381000"/>
          </a:xfrm>
          <a:prstGeom prst="line">
            <a:avLst/>
          </a:prstGeom>
          <a:noFill/>
          <a:ln w="28575">
            <a:solidFill>
              <a:schemeClr val="tx1">
                <a:lumMod val="85000"/>
                <a:lumOff val="1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b="1"/>
          </a:p>
        </p:txBody>
      </p:sp>
      <p:sp>
        <p:nvSpPr>
          <p:cNvPr id="12296" name="Rectangle 7"/>
          <p:cNvSpPr>
            <a:spLocks noChangeArrowheads="1"/>
          </p:cNvSpPr>
          <p:nvPr/>
        </p:nvSpPr>
        <p:spPr bwMode="auto">
          <a:xfrm>
            <a:off x="5791200" y="17018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1800" b="1" dirty="0">
                <a:solidFill>
                  <a:schemeClr val="tx1">
                    <a:lumMod val="85000"/>
                    <a:lumOff val="15000"/>
                  </a:schemeClr>
                </a:solidFill>
              </a:rPr>
              <a:t>Call-out, if necessary: keep </a:t>
            </a:r>
            <a:r>
              <a:rPr lang="en-US" sz="1800" b="1" dirty="0" smtClean="0">
                <a:solidFill>
                  <a:schemeClr val="tx1">
                    <a:lumMod val="85000"/>
                    <a:lumOff val="15000"/>
                  </a:schemeClr>
                </a:solidFill>
              </a:rPr>
              <a:t/>
            </a:r>
            <a:br>
              <a:rPr lang="en-US" sz="1800" b="1" dirty="0" smtClean="0">
                <a:solidFill>
                  <a:schemeClr val="tx1">
                    <a:lumMod val="85000"/>
                    <a:lumOff val="15000"/>
                  </a:schemeClr>
                </a:solidFill>
              </a:rPr>
            </a:br>
            <a:r>
              <a:rPr lang="en-US" sz="1800" b="1" dirty="0" smtClean="0">
                <a:solidFill>
                  <a:schemeClr val="tx1">
                    <a:lumMod val="85000"/>
                    <a:lumOff val="15000"/>
                  </a:schemeClr>
                </a:solidFill>
              </a:rPr>
              <a:t>to </a:t>
            </a:r>
            <a:r>
              <a:rPr lang="en-US" sz="1800" b="1" dirty="0">
                <a:solidFill>
                  <a:schemeClr val="tx1">
                    <a:lumMod val="85000"/>
                    <a:lumOff val="15000"/>
                  </a:schemeClr>
                </a:solidFill>
              </a:rPr>
              <a:t>one or two lines</a:t>
            </a:r>
          </a:p>
        </p:txBody>
      </p:sp>
      <p:sp>
        <p:nvSpPr>
          <p:cNvPr id="12297" name="Rectangle 8"/>
          <p:cNvSpPr>
            <a:spLocks noChangeArrowheads="1"/>
          </p:cNvSpPr>
          <p:nvPr/>
        </p:nvSpPr>
        <p:spPr bwMode="auto">
          <a:xfrm>
            <a:off x="2590800" y="5664200"/>
            <a:ext cx="3276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1800" b="1" dirty="0">
                <a:solidFill>
                  <a:schemeClr val="tx1">
                    <a:lumMod val="85000"/>
                    <a:lumOff val="15000"/>
                  </a:schemeClr>
                </a:solidFill>
              </a:rPr>
              <a:t>Call-out, if necessary: keep </a:t>
            </a:r>
            <a:r>
              <a:rPr lang="en-US" sz="1800" b="1" dirty="0" smtClean="0">
                <a:solidFill>
                  <a:schemeClr val="tx1">
                    <a:lumMod val="85000"/>
                    <a:lumOff val="15000"/>
                  </a:schemeClr>
                </a:solidFill>
              </a:rPr>
              <a:t/>
            </a:r>
            <a:br>
              <a:rPr lang="en-US" sz="1800" b="1" dirty="0" smtClean="0">
                <a:solidFill>
                  <a:schemeClr val="tx1">
                    <a:lumMod val="85000"/>
                    <a:lumOff val="15000"/>
                  </a:schemeClr>
                </a:solidFill>
              </a:rPr>
            </a:br>
            <a:r>
              <a:rPr lang="en-US" sz="1800" b="1" dirty="0" smtClean="0">
                <a:solidFill>
                  <a:schemeClr val="tx1">
                    <a:lumMod val="85000"/>
                    <a:lumOff val="15000"/>
                  </a:schemeClr>
                </a:solidFill>
              </a:rPr>
              <a:t>to </a:t>
            </a:r>
            <a:r>
              <a:rPr lang="en-US" sz="1800" b="1" dirty="0">
                <a:solidFill>
                  <a:schemeClr val="tx1">
                    <a:lumMod val="85000"/>
                    <a:lumOff val="15000"/>
                  </a:schemeClr>
                </a:solidFill>
              </a:rPr>
              <a:t>one or two lines</a:t>
            </a:r>
          </a:p>
        </p:txBody>
      </p:sp>
      <p:sp>
        <p:nvSpPr>
          <p:cNvPr id="12298" name="Text Box 9"/>
          <p:cNvSpPr txBox="1">
            <a:spLocks noChangeArrowheads="1"/>
          </p:cNvSpPr>
          <p:nvPr/>
        </p:nvSpPr>
        <p:spPr bwMode="auto">
          <a:xfrm>
            <a:off x="76200" y="76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second topic in no more than two lines</a:t>
            </a:r>
          </a:p>
        </p:txBody>
      </p:sp>
    </p:spTree>
    <p:extLst>
      <p:ext uri="{BB962C8B-B14F-4D97-AF65-F5344CB8AC3E}">
        <p14:creationId xmlns:p14="http://schemas.microsoft.com/office/powerpoint/2010/main" val="5182473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3152" y="73152"/>
            <a:ext cx="9070848" cy="430800"/>
          </a:xfrm>
          <a:prstGeom prst="rect">
            <a:avLst/>
          </a:prstGeom>
          <a:solidFill>
            <a:schemeClr val="bg1"/>
          </a:solid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dirty="0" smtClean="0">
                <a:solidFill>
                  <a:schemeClr val="tx1"/>
                </a:solidFill>
              </a:rPr>
              <a:t>Our screening </a:t>
            </a:r>
            <a:r>
              <a:rPr lang="en-US" dirty="0">
                <a:solidFill>
                  <a:schemeClr val="tx1"/>
                </a:solidFill>
              </a:rPr>
              <a:t>matrix </a:t>
            </a:r>
            <a:r>
              <a:rPr lang="en-US" dirty="0" smtClean="0">
                <a:solidFill>
                  <a:schemeClr val="tx1"/>
                </a:solidFill>
              </a:rPr>
              <a:t>narrowed the choice to four concepts</a:t>
            </a:r>
            <a:endParaRPr lang="en-US" dirty="0">
              <a:solidFill>
                <a:schemeClr val="tx1"/>
              </a:solidFill>
            </a:endParaRPr>
          </a:p>
        </p:txBody>
      </p:sp>
      <p:grpSp>
        <p:nvGrpSpPr>
          <p:cNvPr id="18" name="Group 17"/>
          <p:cNvGrpSpPr/>
          <p:nvPr/>
        </p:nvGrpSpPr>
        <p:grpSpPr>
          <a:xfrm>
            <a:off x="107368" y="1060079"/>
            <a:ext cx="8662669" cy="5659346"/>
            <a:chOff x="107368" y="1060079"/>
            <a:chExt cx="8662669" cy="5659346"/>
          </a:xfrm>
        </p:grpSpPr>
        <p:sp>
          <p:nvSpPr>
            <p:cNvPr id="46" name="Rectangle 45"/>
            <p:cNvSpPr/>
            <p:nvPr/>
          </p:nvSpPr>
          <p:spPr>
            <a:xfrm>
              <a:off x="2315706" y="4816097"/>
              <a:ext cx="890441" cy="9570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p:cNvSpPr/>
            <p:nvPr/>
          </p:nvSpPr>
          <p:spPr>
            <a:xfrm>
              <a:off x="2296618" y="3892921"/>
              <a:ext cx="925028" cy="923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p:cNvSpPr/>
            <p:nvPr/>
          </p:nvSpPr>
          <p:spPr>
            <a:xfrm>
              <a:off x="4106341" y="5715000"/>
              <a:ext cx="922859" cy="1004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5028363" y="3924300"/>
              <a:ext cx="3734637" cy="2781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Rectangle 59"/>
            <p:cNvSpPr/>
            <p:nvPr/>
          </p:nvSpPr>
          <p:spPr>
            <a:xfrm>
              <a:off x="7787633" y="2984719"/>
              <a:ext cx="975367"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ectangle 58"/>
            <p:cNvSpPr/>
            <p:nvPr/>
          </p:nvSpPr>
          <p:spPr>
            <a:xfrm>
              <a:off x="5943600" y="2971800"/>
              <a:ext cx="914401" cy="990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Rectangle 57"/>
            <p:cNvSpPr/>
            <p:nvPr/>
          </p:nvSpPr>
          <p:spPr>
            <a:xfrm>
              <a:off x="6886868" y="2986008"/>
              <a:ext cx="914401"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3206147" y="3900408"/>
              <a:ext cx="924152" cy="91569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ectangle 53"/>
            <p:cNvSpPr/>
            <p:nvPr/>
          </p:nvSpPr>
          <p:spPr>
            <a:xfrm>
              <a:off x="4124325" y="3895724"/>
              <a:ext cx="905713" cy="920373"/>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p:nvSpPr>
          <p:spPr>
            <a:xfrm>
              <a:off x="2309959" y="2971799"/>
              <a:ext cx="890441" cy="9357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4124325" y="2971798"/>
              <a:ext cx="905713" cy="923927"/>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p:nvSpPr>
          <p:spPr>
            <a:xfrm>
              <a:off x="5029200" y="2943225"/>
              <a:ext cx="915112" cy="9810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50"/>
            <p:cNvSpPr/>
            <p:nvPr/>
          </p:nvSpPr>
          <p:spPr>
            <a:xfrm>
              <a:off x="3200400" y="2971799"/>
              <a:ext cx="937648" cy="96413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p:nvSpPr>
          <p:spPr>
            <a:xfrm>
              <a:off x="3191941" y="5707896"/>
              <a:ext cx="922859" cy="10044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p:nvSpPr>
          <p:spPr>
            <a:xfrm>
              <a:off x="3200401" y="4816098"/>
              <a:ext cx="9144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a:off x="1430042" y="5751811"/>
              <a:ext cx="893994" cy="96051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2315706" y="5751811"/>
              <a:ext cx="890441" cy="96051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39"/>
            <p:cNvSpPr/>
            <p:nvPr/>
          </p:nvSpPr>
          <p:spPr>
            <a:xfrm>
              <a:off x="1430878" y="2971800"/>
              <a:ext cx="893157" cy="952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p:cNvSpPr/>
            <p:nvPr/>
          </p:nvSpPr>
          <p:spPr>
            <a:xfrm>
              <a:off x="1440764" y="3901698"/>
              <a:ext cx="883272"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1430878" y="4816098"/>
              <a:ext cx="893157" cy="9357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426555" y="2057400"/>
              <a:ext cx="897479" cy="93571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07368" y="3174351"/>
              <a:ext cx="1340432" cy="646331"/>
            </a:xfrm>
            <a:prstGeom prst="rect">
              <a:avLst/>
            </a:prstGeom>
            <a:solidFill>
              <a:schemeClr val="bg1"/>
            </a:solidFill>
            <a:ln>
              <a:noFill/>
            </a:ln>
          </p:spPr>
          <p:txBody>
            <a:bodyPr wrap="none" rtlCol="0">
              <a:spAutoFit/>
            </a:bodyPr>
            <a:lstStyle/>
            <a:p>
              <a:r>
                <a:rPr lang="en-US" sz="3600" dirty="0" smtClean="0">
                  <a:solidFill>
                    <a:srgbClr val="000000"/>
                  </a:solidFill>
                  <a:latin typeface="Arial Narrow" panose="020B0606020202030204" pitchFamily="34" charset="0"/>
                </a:rPr>
                <a:t>Simple</a:t>
              </a:r>
              <a:endParaRPr lang="en-US" sz="3600" dirty="0">
                <a:solidFill>
                  <a:srgbClr val="000000"/>
                </a:solidFill>
                <a:latin typeface="Arial Narrow" panose="020B0606020202030204" pitchFamily="34" charset="0"/>
              </a:endParaRPr>
            </a:p>
          </p:txBody>
        </p:sp>
        <p:pic>
          <p:nvPicPr>
            <p:cNvPr id="6" name="Picture 2" descr="https://s-media-cache-ak0.pinimg.com/736x/1c/1f/f4/1c1ff41d1006aef6d71e6a09c69b8d2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000" t="33000" b="18431"/>
            <a:stretch/>
          </p:blipFill>
          <p:spPr bwMode="auto">
            <a:xfrm>
              <a:off x="107368" y="2286000"/>
              <a:ext cx="1295400"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descr="http://graphicsecurity.com/wp-content/uploads/2014/10/icon-use.png"/>
            <p:cNvPicPr>
              <a:picLocks noChangeAspect="1" noChangeArrowheads="1"/>
            </p:cNvPicPr>
            <p:nvPr/>
          </p:nvPicPr>
          <p:blipFill rotWithShape="1">
            <a:blip r:embed="rId4" cstate="print">
              <a:biLevel thresh="50000"/>
              <a:extLst>
                <a:ext uri="{28A0092B-C50C-407E-A947-70E740481C1C}">
                  <a14:useLocalDpi xmlns:a14="http://schemas.microsoft.com/office/drawing/2010/main" val="0"/>
                </a:ext>
              </a:extLst>
            </a:blip>
            <a:srcRect l="9879" r="13912"/>
            <a:stretch/>
          </p:blipFill>
          <p:spPr bwMode="auto">
            <a:xfrm rot="5400000">
              <a:off x="405320" y="3877681"/>
              <a:ext cx="779101" cy="1070205"/>
            </a:xfrm>
            <a:prstGeom prst="rect">
              <a:avLst/>
            </a:prstGeom>
            <a:solidFill>
              <a:schemeClr val="bg1"/>
            </a:solidFill>
          </p:spPr>
        </p:pic>
        <p:pic>
          <p:nvPicPr>
            <p:cNvPr id="9" name="Picture 2" descr="http://www.prepressure.com/images/glyph_cent_sign_00A2_132.png"/>
            <p:cNvPicPr>
              <a:picLocks noChangeAspect="1" noChangeArrowheads="1"/>
            </p:cNvPicPr>
            <p:nvPr/>
          </p:nvPicPr>
          <p:blipFill rotWithShape="1">
            <a:blip r:embed="rId5">
              <a:extLst>
                <a:ext uri="{28A0092B-C50C-407E-A947-70E740481C1C}">
                  <a14:useLocalDpi xmlns:a14="http://schemas.microsoft.com/office/drawing/2010/main" val="0"/>
                </a:ext>
              </a:extLst>
            </a:blip>
            <a:srcRect t="10084"/>
            <a:stretch/>
          </p:blipFill>
          <p:spPr bwMode="auto">
            <a:xfrm>
              <a:off x="338854" y="5004884"/>
              <a:ext cx="838200" cy="761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kinghickory.com/img/performance-fabrics/icon-durabil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168" y="5969128"/>
              <a:ext cx="736472" cy="7364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447800" y="2978904"/>
              <a:ext cx="7315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3900408"/>
              <a:ext cx="7315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362" name="Picture 2" descr="https://d30y9cdsu7xlg0.cloudfront.net/png/22928-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8279" y="1249679"/>
              <a:ext cx="807721" cy="80772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conshow.me/media/images/ui/ios7-icons/png/512/pla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2458" y="1060079"/>
              <a:ext cx="1081484" cy="108148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impleicon.com/wp-content/uploads/boat-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0338" y="1190243"/>
              <a:ext cx="788140" cy="78814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www.rrironworks.com/wp-content/uploads/2015/05/truss-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8849" y="1130484"/>
              <a:ext cx="854027" cy="85402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d30y9cdsu7xlg0.cloudfront.net/png/2076-2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43000"/>
              <a:ext cx="807721" cy="807721"/>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s://cdn0.iconfinder.com/data/icons/medical-5/450/joint-51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943600" y="1142868"/>
              <a:ext cx="873853" cy="873853"/>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simpleicon.com/wp-content/uploads/gear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8929" y="1125084"/>
              <a:ext cx="891637" cy="891637"/>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https://cdn2.iconfinder.com/data/icons/automobile-1/154/sport-car-coupe-auto-top-view-51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17433" y="1161919"/>
              <a:ext cx="854802" cy="85480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309959" y="2057400"/>
              <a:ext cx="890441" cy="93571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p:nvSpPr>
          <p:spPr>
            <a:xfrm>
              <a:off x="3209925" y="2057400"/>
              <a:ext cx="904875"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p:nvSpPr>
          <p:spPr>
            <a:xfrm>
              <a:off x="4123487" y="2057400"/>
              <a:ext cx="905713"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5028488" y="2057399"/>
              <a:ext cx="921977" cy="942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5949754" y="2057400"/>
              <a:ext cx="908246"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6858000" y="2057400"/>
              <a:ext cx="933450" cy="9286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7772399" y="2057400"/>
              <a:ext cx="997638"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1419690" y="1066800"/>
              <a:ext cx="7343310" cy="5638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 name="Straight Connector 13"/>
            <p:cNvCxnSpPr/>
            <p:nvPr/>
          </p:nvCxnSpPr>
          <p:spPr>
            <a:xfrm>
              <a:off x="1447800" y="2057400"/>
              <a:ext cx="7315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16996"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800" y="4821912"/>
              <a:ext cx="7315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92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436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724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114800" y="4816097"/>
              <a:ext cx="914400" cy="9357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1" name="Straight Connector 20"/>
            <p:cNvCxnSpPr/>
            <p:nvPr/>
          </p:nvCxnSpPr>
          <p:spPr>
            <a:xfrm>
              <a:off x="32004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4800" y="1066800"/>
              <a:ext cx="0" cy="5638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5743416"/>
              <a:ext cx="7315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438275" y="1066799"/>
              <a:ext cx="3567343" cy="997321"/>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5066546" y="1066800"/>
              <a:ext cx="3696453" cy="10190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02346224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3152" y="73152"/>
            <a:ext cx="9070848" cy="430887"/>
          </a:xfrm>
          <a:prstGeom prst="rect">
            <a:avLst/>
          </a:prstGeom>
          <a:solidFill>
            <a:schemeClr val="bg1"/>
          </a:solidFill>
          <a:ln>
            <a:noFill/>
          </a:ln>
        </p:spPr>
        <p:txBody>
          <a:bodyPr lIns="0" tIns="0" rIns="0" bIns="0" anchor="t" anchorCtr="0">
            <a:spAutoFit/>
          </a:bodyPr>
          <a:lstStyle/>
          <a:p>
            <a:pPr lvl="0">
              <a:buSzPct val="25000"/>
            </a:pPr>
            <a:r>
              <a:rPr lang="en-US" dirty="0">
                <a:solidFill>
                  <a:schemeClr val="tx1"/>
                </a:solidFill>
              </a:rPr>
              <a:t>Our scoring matrix led us to </a:t>
            </a:r>
            <a:r>
              <a:rPr lang="en-US" dirty="0" smtClean="0">
                <a:solidFill>
                  <a:schemeClr val="tx1"/>
                </a:solidFill>
              </a:rPr>
              <a:t>select </a:t>
            </a:r>
            <a:r>
              <a:rPr lang="en-US" dirty="0">
                <a:solidFill>
                  <a:schemeClr val="tx1"/>
                </a:solidFill>
              </a:rPr>
              <a:t>the catapult concept</a:t>
            </a:r>
          </a:p>
        </p:txBody>
      </p:sp>
      <p:pic>
        <p:nvPicPr>
          <p:cNvPr id="19" name="Picture 18"/>
          <p:cNvPicPr>
            <a:picLocks noChangeAspect="1"/>
          </p:cNvPicPr>
          <p:nvPr/>
        </p:nvPicPr>
        <p:blipFill rotWithShape="1">
          <a:blip r:embed="rId3"/>
          <a:srcRect l="25988" t="40706" r="49414" b="19751"/>
          <a:stretch/>
        </p:blipFill>
        <p:spPr>
          <a:xfrm>
            <a:off x="681926" y="2362200"/>
            <a:ext cx="3962400" cy="3581400"/>
          </a:xfrm>
          <a:prstGeom prst="rect">
            <a:avLst/>
          </a:prstGeom>
        </p:spPr>
      </p:pic>
      <p:pic>
        <p:nvPicPr>
          <p:cNvPr id="63" name="Picture 62"/>
          <p:cNvPicPr>
            <a:picLocks noChangeAspect="1"/>
          </p:cNvPicPr>
          <p:nvPr/>
        </p:nvPicPr>
        <p:blipFill rotWithShape="1">
          <a:blip r:embed="rId3"/>
          <a:srcRect l="32137" t="71835" r="49414" b="19219"/>
          <a:stretch/>
        </p:blipFill>
        <p:spPr>
          <a:xfrm>
            <a:off x="1680275" y="5916917"/>
            <a:ext cx="2971800" cy="810154"/>
          </a:xfrm>
          <a:prstGeom prst="rect">
            <a:avLst/>
          </a:prstGeom>
        </p:spPr>
      </p:pic>
      <p:pic>
        <p:nvPicPr>
          <p:cNvPr id="64" name="Picture 63"/>
          <p:cNvPicPr>
            <a:picLocks noChangeAspect="1"/>
          </p:cNvPicPr>
          <p:nvPr/>
        </p:nvPicPr>
        <p:blipFill rotWithShape="1">
          <a:blip r:embed="rId3"/>
          <a:srcRect l="25988" t="40706" r="63132" b="19751"/>
          <a:stretch/>
        </p:blipFill>
        <p:spPr>
          <a:xfrm>
            <a:off x="0" y="2362200"/>
            <a:ext cx="1752600" cy="3581400"/>
          </a:xfrm>
          <a:prstGeom prst="rect">
            <a:avLst/>
          </a:prstGeom>
        </p:spPr>
      </p:pic>
      <p:grpSp>
        <p:nvGrpSpPr>
          <p:cNvPr id="29" name="Group 28"/>
          <p:cNvGrpSpPr/>
          <p:nvPr/>
        </p:nvGrpSpPr>
        <p:grpSpPr>
          <a:xfrm>
            <a:off x="1020306" y="1768098"/>
            <a:ext cx="643125" cy="4064397"/>
            <a:chOff x="1020306" y="1768098"/>
            <a:chExt cx="643125" cy="4064397"/>
          </a:xfrm>
        </p:grpSpPr>
        <p:sp>
          <p:nvSpPr>
            <p:cNvPr id="27" name="TextBox 26"/>
            <p:cNvSpPr txBox="1"/>
            <p:nvPr/>
          </p:nvSpPr>
          <p:spPr>
            <a:xfrm>
              <a:off x="1020306" y="2559804"/>
              <a:ext cx="643125" cy="3272691"/>
            </a:xfrm>
            <a:prstGeom prst="rect">
              <a:avLst/>
            </a:prstGeom>
            <a:noFill/>
          </p:spPr>
          <p:txBody>
            <a:bodyPr wrap="none" rtlCol="0">
              <a:spAutoFit/>
            </a:bodyPr>
            <a:lstStyle/>
            <a:p>
              <a:pPr>
                <a:spcAft>
                  <a:spcPts val="350"/>
                </a:spcAft>
              </a:pPr>
              <a:r>
                <a:rPr lang="en-US" sz="2000" b="1" dirty="0" smtClean="0">
                  <a:solidFill>
                    <a:srgbClr val="000099"/>
                  </a:solidFill>
                </a:rPr>
                <a:t>0.11</a:t>
              </a:r>
            </a:p>
            <a:p>
              <a:pPr>
                <a:spcAft>
                  <a:spcPts val="350"/>
                </a:spcAft>
              </a:pPr>
              <a:endParaRPr lang="en-US" sz="2000" b="1" dirty="0">
                <a:solidFill>
                  <a:srgbClr val="000099"/>
                </a:solidFill>
              </a:endParaRPr>
            </a:p>
            <a:p>
              <a:pPr>
                <a:spcAft>
                  <a:spcPts val="350"/>
                </a:spcAft>
              </a:pPr>
              <a:r>
                <a:rPr lang="en-US" sz="2000" b="1" dirty="0" smtClean="0">
                  <a:solidFill>
                    <a:srgbClr val="000099"/>
                  </a:solidFill>
                </a:rPr>
                <a:t>0.11</a:t>
              </a:r>
            </a:p>
            <a:p>
              <a:pPr>
                <a:spcAft>
                  <a:spcPts val="350"/>
                </a:spcAft>
              </a:pPr>
              <a:endParaRPr lang="en-US" sz="2000" b="1" dirty="0">
                <a:solidFill>
                  <a:srgbClr val="000099"/>
                </a:solidFill>
              </a:endParaRPr>
            </a:p>
            <a:p>
              <a:pPr>
                <a:spcAft>
                  <a:spcPts val="350"/>
                </a:spcAft>
              </a:pPr>
              <a:r>
                <a:rPr lang="en-US" sz="2000" b="1" dirty="0" smtClean="0">
                  <a:solidFill>
                    <a:srgbClr val="000099"/>
                  </a:solidFill>
                </a:rPr>
                <a:t>0.08</a:t>
              </a:r>
            </a:p>
            <a:p>
              <a:pPr>
                <a:spcAft>
                  <a:spcPts val="350"/>
                </a:spcAft>
              </a:pPr>
              <a:endParaRPr lang="en-US" sz="2000" b="1" dirty="0">
                <a:solidFill>
                  <a:srgbClr val="000099"/>
                </a:solidFill>
              </a:endParaRPr>
            </a:p>
            <a:p>
              <a:pPr>
                <a:spcAft>
                  <a:spcPts val="350"/>
                </a:spcAft>
              </a:pPr>
              <a:r>
                <a:rPr lang="en-US" sz="2000" b="1" dirty="0" smtClean="0">
                  <a:solidFill>
                    <a:srgbClr val="000099"/>
                  </a:solidFill>
                </a:rPr>
                <a:t>0.07</a:t>
              </a:r>
            </a:p>
            <a:p>
              <a:pPr>
                <a:spcAft>
                  <a:spcPts val="350"/>
                </a:spcAft>
              </a:pPr>
              <a:endParaRPr lang="en-US" sz="2000" b="1" dirty="0">
                <a:solidFill>
                  <a:srgbClr val="000099"/>
                </a:solidFill>
              </a:endParaRPr>
            </a:p>
            <a:p>
              <a:pPr>
                <a:spcAft>
                  <a:spcPts val="350"/>
                </a:spcAft>
              </a:pPr>
              <a:r>
                <a:rPr lang="en-US" sz="2000" b="1" dirty="0" smtClean="0">
                  <a:solidFill>
                    <a:srgbClr val="000099"/>
                  </a:solidFill>
                </a:rPr>
                <a:t>0.07</a:t>
              </a:r>
              <a:endParaRPr lang="en-US" sz="2000" b="1" dirty="0">
                <a:solidFill>
                  <a:srgbClr val="000099"/>
                </a:solidFill>
              </a:endParaRPr>
            </a:p>
          </p:txBody>
        </p:sp>
        <p:sp>
          <p:nvSpPr>
            <p:cNvPr id="28" name="TextBox 27"/>
            <p:cNvSpPr txBox="1"/>
            <p:nvPr/>
          </p:nvSpPr>
          <p:spPr>
            <a:xfrm>
              <a:off x="1075916" y="1768098"/>
              <a:ext cx="510076" cy="523220"/>
            </a:xfrm>
            <a:prstGeom prst="rect">
              <a:avLst/>
            </a:prstGeom>
            <a:noFill/>
          </p:spPr>
          <p:txBody>
            <a:bodyPr wrap="none" rtlCol="0">
              <a:spAutoFit/>
            </a:bodyPr>
            <a:lstStyle/>
            <a:p>
              <a:r>
                <a:rPr lang="en-US" sz="2800" b="1" dirty="0" smtClean="0">
                  <a:solidFill>
                    <a:srgbClr val="000099"/>
                  </a:solidFill>
                </a:rPr>
                <a:t>W</a:t>
              </a:r>
              <a:endParaRPr lang="en-US" sz="2800" b="1" dirty="0">
                <a:solidFill>
                  <a:srgbClr val="000099"/>
                </a:solidFill>
              </a:endParaRPr>
            </a:p>
          </p:txBody>
        </p:sp>
      </p:grpSp>
      <p:pic>
        <p:nvPicPr>
          <p:cNvPr id="69" name="Picture 6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9600" y="2393196"/>
            <a:ext cx="2819400" cy="3553563"/>
          </a:xfrm>
          <a:prstGeom prst="rect">
            <a:avLst/>
          </a:prstGeom>
        </p:spPr>
      </p:pic>
      <p:pic>
        <p:nvPicPr>
          <p:cNvPr id="70" name="Picture 6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9600" y="5913894"/>
            <a:ext cx="2971800" cy="810154"/>
          </a:xfrm>
          <a:prstGeom prst="rect">
            <a:avLst/>
          </a:prstGeom>
        </p:spPr>
      </p:pic>
      <p:sp>
        <p:nvSpPr>
          <p:cNvPr id="31" name="Rectangle 30"/>
          <p:cNvSpPr/>
          <p:nvPr/>
        </p:nvSpPr>
        <p:spPr>
          <a:xfrm>
            <a:off x="1676400" y="1234699"/>
            <a:ext cx="5486400" cy="115032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flipH="1">
            <a:off x="3042191" y="1219201"/>
            <a:ext cx="5809" cy="11739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1" idx="0"/>
          </p:cNvCxnSpPr>
          <p:nvPr/>
        </p:nvCxnSpPr>
        <p:spPr>
          <a:xfrm>
            <a:off x="4419600" y="1234699"/>
            <a:ext cx="0" cy="1198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775702" y="1219201"/>
            <a:ext cx="15498" cy="1198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rotWithShape="1">
          <a:blip r:embed="rId6" cstate="email">
            <a:extLst>
              <a:ext uri="{28A0092B-C50C-407E-A947-70E740481C1C}">
                <a14:useLocalDpi xmlns:a14="http://schemas.microsoft.com/office/drawing/2010/main"/>
              </a:ext>
            </a:extLst>
          </a:blip>
          <a:srcRect l="1375" t="24788" r="76621" b="5606"/>
          <a:stretch/>
        </p:blipFill>
        <p:spPr>
          <a:xfrm>
            <a:off x="1810717" y="1416804"/>
            <a:ext cx="1007440" cy="900761"/>
          </a:xfrm>
          <a:prstGeom prst="rect">
            <a:avLst/>
          </a:prstGeom>
          <a:ln>
            <a:noFill/>
          </a:ln>
        </p:spPr>
      </p:pic>
      <p:pic>
        <p:nvPicPr>
          <p:cNvPr id="84" name="Picture 4" descr="http://iconshow.me/media/images/ui/ios7-icons/png/512/pl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2774" y="1203272"/>
            <a:ext cx="1235128" cy="123512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http://simpleicon.com/wp-content/uploads/boat-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7211" y="1416804"/>
            <a:ext cx="833766" cy="83376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2362200" y="5943600"/>
            <a:ext cx="679991"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6" name="Picture 8" descr="http://www.rrironworks.com/wp-content/uploads/2015/05/truss-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8102" y="1308169"/>
            <a:ext cx="1046235" cy="1046236"/>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1883382" y="2559804"/>
            <a:ext cx="4405724" cy="3272691"/>
            <a:chOff x="1883382" y="2559804"/>
            <a:chExt cx="4405724" cy="3272691"/>
          </a:xfrm>
        </p:grpSpPr>
        <p:sp>
          <p:nvSpPr>
            <p:cNvPr id="87" name="TextBox 86"/>
            <p:cNvSpPr txBox="1"/>
            <p:nvPr/>
          </p:nvSpPr>
          <p:spPr>
            <a:xfrm>
              <a:off x="1883382" y="2559804"/>
              <a:ext cx="314510" cy="3272691"/>
            </a:xfrm>
            <a:prstGeom prst="rect">
              <a:avLst/>
            </a:prstGeom>
            <a:noFill/>
          </p:spPr>
          <p:txBody>
            <a:bodyPr wrap="none" rtlCol="0">
              <a:spAutoFit/>
            </a:bodyPr>
            <a:lstStyle/>
            <a:p>
              <a:pPr algn="ctr">
                <a:spcAft>
                  <a:spcPts val="350"/>
                </a:spcAft>
              </a:pPr>
              <a:r>
                <a:rPr lang="en-US" sz="2000" b="1" dirty="0">
                  <a:solidFill>
                    <a:prstClr val="white">
                      <a:lumMod val="65000"/>
                    </a:prstClr>
                  </a:solidFill>
                </a:rPr>
                <a:t>5</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3</a:t>
              </a:r>
            </a:p>
            <a:p>
              <a:pPr algn="ctr">
                <a:spcAft>
                  <a:spcPts val="350"/>
                </a:spcAft>
              </a:pPr>
              <a:endParaRPr lang="en-US" sz="2000" b="1" dirty="0" smtClean="0">
                <a:solidFill>
                  <a:prstClr val="white">
                    <a:lumMod val="65000"/>
                  </a:prstClr>
                </a:solidFill>
              </a:endParaRPr>
            </a:p>
            <a:p>
              <a:pPr algn="ctr">
                <a:spcAft>
                  <a:spcPts val="350"/>
                </a:spcAft>
              </a:pPr>
              <a:r>
                <a:rPr lang="en-US" sz="2000" b="1" dirty="0">
                  <a:solidFill>
                    <a:prstClr val="white">
                      <a:lumMod val="65000"/>
                    </a:prstClr>
                  </a:solidFill>
                </a:rPr>
                <a:t>4</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4</a:t>
              </a:r>
            </a:p>
          </p:txBody>
        </p:sp>
        <p:sp>
          <p:nvSpPr>
            <p:cNvPr id="88" name="TextBox 87"/>
            <p:cNvSpPr txBox="1"/>
            <p:nvPr/>
          </p:nvSpPr>
          <p:spPr>
            <a:xfrm>
              <a:off x="3266890" y="2559804"/>
              <a:ext cx="314510" cy="3272691"/>
            </a:xfrm>
            <a:prstGeom prst="rect">
              <a:avLst/>
            </a:prstGeom>
            <a:noFill/>
          </p:spPr>
          <p:txBody>
            <a:bodyPr wrap="none" rtlCol="0">
              <a:spAutoFit/>
            </a:bodyPr>
            <a:lstStyle/>
            <a:p>
              <a:pPr algn="ctr">
                <a:spcAft>
                  <a:spcPts val="350"/>
                </a:spcAft>
              </a:pPr>
              <a:r>
                <a:rPr lang="en-US" sz="2000" b="1" dirty="0" smtClean="0">
                  <a:solidFill>
                    <a:prstClr val="white">
                      <a:lumMod val="65000"/>
                    </a:prstClr>
                  </a:solidFill>
                </a:rPr>
                <a:t>4</a:t>
              </a: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2</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3</a:t>
              </a:r>
            </a:p>
            <a:p>
              <a:pPr algn="ctr">
                <a:spcAft>
                  <a:spcPts val="350"/>
                </a:spcAft>
              </a:pPr>
              <a:endParaRPr lang="en-US" sz="2000" b="1" dirty="0" smtClean="0">
                <a:solidFill>
                  <a:prstClr val="white">
                    <a:lumMod val="65000"/>
                  </a:prstClr>
                </a:solidFill>
              </a:endParaRPr>
            </a:p>
            <a:p>
              <a:pPr algn="ctr">
                <a:spcAft>
                  <a:spcPts val="350"/>
                </a:spcAft>
              </a:pPr>
              <a:r>
                <a:rPr lang="en-US" sz="2000" b="1" dirty="0" smtClean="0">
                  <a:solidFill>
                    <a:prstClr val="white">
                      <a:lumMod val="65000"/>
                    </a:prstClr>
                  </a:solidFill>
                </a:rPr>
                <a:t>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3</a:t>
              </a:r>
              <a:endParaRPr lang="en-US" sz="2000" b="1" dirty="0">
                <a:solidFill>
                  <a:prstClr val="white">
                    <a:lumMod val="65000"/>
                  </a:prstClr>
                </a:solidFill>
              </a:endParaRPr>
            </a:p>
          </p:txBody>
        </p:sp>
        <p:sp>
          <p:nvSpPr>
            <p:cNvPr id="89" name="TextBox 88"/>
            <p:cNvSpPr txBox="1"/>
            <p:nvPr/>
          </p:nvSpPr>
          <p:spPr>
            <a:xfrm>
              <a:off x="4638490" y="2559804"/>
              <a:ext cx="314510" cy="3272691"/>
            </a:xfrm>
            <a:prstGeom prst="rect">
              <a:avLst/>
            </a:prstGeom>
            <a:noFill/>
          </p:spPr>
          <p:txBody>
            <a:bodyPr wrap="none" rtlCol="0">
              <a:spAutoFit/>
            </a:bodyPr>
            <a:lstStyle/>
            <a:p>
              <a:pPr algn="ctr">
                <a:spcAft>
                  <a:spcPts val="350"/>
                </a:spcAft>
              </a:pPr>
              <a:r>
                <a:rPr lang="en-US" sz="2000" b="1" dirty="0">
                  <a:solidFill>
                    <a:prstClr val="white">
                      <a:lumMod val="65000"/>
                    </a:prstClr>
                  </a:solidFill>
                </a:rPr>
                <a:t>3</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4</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3</a:t>
              </a:r>
            </a:p>
            <a:p>
              <a:pPr algn="ctr">
                <a:spcAft>
                  <a:spcPts val="350"/>
                </a:spcAft>
              </a:pPr>
              <a:endParaRPr lang="en-US" sz="2000" b="1" dirty="0" smtClean="0">
                <a:solidFill>
                  <a:prstClr val="white">
                    <a:lumMod val="65000"/>
                  </a:prstClr>
                </a:solidFill>
              </a:endParaRPr>
            </a:p>
            <a:p>
              <a:pPr algn="ctr">
                <a:spcAft>
                  <a:spcPts val="350"/>
                </a:spcAft>
              </a:pPr>
              <a:r>
                <a:rPr lang="en-US" sz="2000" b="1" dirty="0">
                  <a:solidFill>
                    <a:prstClr val="white">
                      <a:lumMod val="65000"/>
                    </a:prstClr>
                  </a:solidFill>
                </a:rPr>
                <a:t>4</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3</a:t>
              </a:r>
            </a:p>
          </p:txBody>
        </p:sp>
        <p:sp>
          <p:nvSpPr>
            <p:cNvPr id="90" name="TextBox 89"/>
            <p:cNvSpPr txBox="1"/>
            <p:nvPr/>
          </p:nvSpPr>
          <p:spPr>
            <a:xfrm>
              <a:off x="5974596" y="2559804"/>
              <a:ext cx="314510" cy="3272691"/>
            </a:xfrm>
            <a:prstGeom prst="rect">
              <a:avLst/>
            </a:prstGeom>
            <a:noFill/>
          </p:spPr>
          <p:txBody>
            <a:bodyPr wrap="none" rtlCol="0">
              <a:spAutoFit/>
            </a:bodyPr>
            <a:lstStyle/>
            <a:p>
              <a:pPr algn="ctr">
                <a:spcAft>
                  <a:spcPts val="350"/>
                </a:spcAft>
              </a:pPr>
              <a:r>
                <a:rPr lang="en-US" sz="2000" b="1" dirty="0">
                  <a:solidFill>
                    <a:prstClr val="white">
                      <a:lumMod val="65000"/>
                    </a:prstClr>
                  </a:solidFill>
                </a:rPr>
                <a:t>3</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3</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3</a:t>
              </a:r>
              <a:endParaRPr lang="en-US" sz="2000" b="1" dirty="0" smtClean="0">
                <a:solidFill>
                  <a:prstClr val="white">
                    <a:lumMod val="65000"/>
                  </a:prstClr>
                </a:solidFill>
              </a:endParaRPr>
            </a:p>
            <a:p>
              <a:pPr algn="ctr">
                <a:spcAft>
                  <a:spcPts val="350"/>
                </a:spcAft>
              </a:pPr>
              <a:endParaRPr lang="en-US" sz="2000" b="1" dirty="0" smtClean="0">
                <a:solidFill>
                  <a:prstClr val="white">
                    <a:lumMod val="65000"/>
                  </a:prstClr>
                </a:solidFill>
              </a:endParaRPr>
            </a:p>
            <a:p>
              <a:pPr algn="ctr">
                <a:spcAft>
                  <a:spcPts val="350"/>
                </a:spcAft>
              </a:pPr>
              <a:r>
                <a:rPr lang="en-US" sz="2000" b="1" dirty="0">
                  <a:solidFill>
                    <a:prstClr val="white">
                      <a:lumMod val="65000"/>
                    </a:prstClr>
                  </a:solidFill>
                </a:rPr>
                <a:t>4</a:t>
              </a:r>
              <a:endParaRPr lang="en-US" sz="2000" b="1" dirty="0" smtClean="0">
                <a:solidFill>
                  <a:prstClr val="white">
                    <a:lumMod val="65000"/>
                  </a:prstClr>
                </a:solidFill>
              </a:endParaRPr>
            </a:p>
            <a:p>
              <a:pPr algn="ctr">
                <a:spcAft>
                  <a:spcPts val="350"/>
                </a:spcAft>
              </a:pPr>
              <a:endParaRPr lang="en-US" sz="2000" b="1" dirty="0">
                <a:solidFill>
                  <a:prstClr val="white">
                    <a:lumMod val="65000"/>
                  </a:prstClr>
                </a:solidFill>
              </a:endParaRPr>
            </a:p>
            <a:p>
              <a:pPr algn="ctr">
                <a:spcAft>
                  <a:spcPts val="350"/>
                </a:spcAft>
              </a:pPr>
              <a:r>
                <a:rPr lang="en-US" sz="2000" b="1" dirty="0">
                  <a:solidFill>
                    <a:prstClr val="white">
                      <a:lumMod val="65000"/>
                    </a:prstClr>
                  </a:solidFill>
                </a:rPr>
                <a:t>3</a:t>
              </a:r>
            </a:p>
          </p:txBody>
        </p:sp>
      </p:grpSp>
      <p:grpSp>
        <p:nvGrpSpPr>
          <p:cNvPr id="75" name="Group 74"/>
          <p:cNvGrpSpPr/>
          <p:nvPr/>
        </p:nvGrpSpPr>
        <p:grpSpPr>
          <a:xfrm>
            <a:off x="2489807" y="6096000"/>
            <a:ext cx="4596793" cy="400110"/>
            <a:chOff x="2489807" y="6096000"/>
            <a:chExt cx="4596793" cy="400110"/>
          </a:xfrm>
        </p:grpSpPr>
        <p:sp>
          <p:nvSpPr>
            <p:cNvPr id="67" name="TextBox 66"/>
            <p:cNvSpPr txBox="1"/>
            <p:nvPr/>
          </p:nvSpPr>
          <p:spPr>
            <a:xfrm>
              <a:off x="2489807" y="6096000"/>
              <a:ext cx="508473" cy="400110"/>
            </a:xfrm>
            <a:prstGeom prst="rect">
              <a:avLst/>
            </a:prstGeom>
            <a:noFill/>
          </p:spPr>
          <p:txBody>
            <a:bodyPr wrap="none" rtlCol="0">
              <a:spAutoFit/>
            </a:bodyPr>
            <a:lstStyle/>
            <a:p>
              <a:r>
                <a:rPr lang="en-US" sz="2000" b="1" dirty="0" smtClean="0">
                  <a:solidFill>
                    <a:prstClr val="black"/>
                  </a:solidFill>
                </a:rPr>
                <a:t>4.5</a:t>
              </a:r>
              <a:endParaRPr lang="en-US" sz="2000" b="1" dirty="0">
                <a:solidFill>
                  <a:prstClr val="black"/>
                </a:solidFill>
              </a:endParaRPr>
            </a:p>
          </p:txBody>
        </p:sp>
        <p:sp>
          <p:nvSpPr>
            <p:cNvPr id="94" name="TextBox 93"/>
            <p:cNvSpPr txBox="1"/>
            <p:nvPr/>
          </p:nvSpPr>
          <p:spPr>
            <a:xfrm>
              <a:off x="3834927" y="6096000"/>
              <a:ext cx="513282" cy="400110"/>
            </a:xfrm>
            <a:prstGeom prst="rect">
              <a:avLst/>
            </a:prstGeom>
            <a:noFill/>
          </p:spPr>
          <p:txBody>
            <a:bodyPr wrap="none" rtlCol="0">
              <a:spAutoFit/>
            </a:bodyPr>
            <a:lstStyle/>
            <a:p>
              <a:r>
                <a:rPr lang="en-US" sz="2000" b="1" dirty="0" smtClean="0">
                  <a:solidFill>
                    <a:prstClr val="black"/>
                  </a:solidFill>
                </a:rPr>
                <a:t>4.0</a:t>
              </a:r>
              <a:endParaRPr lang="en-US" sz="2000" b="1" dirty="0">
                <a:solidFill>
                  <a:prstClr val="black"/>
                </a:solidFill>
              </a:endParaRPr>
            </a:p>
          </p:txBody>
        </p:sp>
        <p:sp>
          <p:nvSpPr>
            <p:cNvPr id="95" name="TextBox 94"/>
            <p:cNvSpPr txBox="1"/>
            <p:nvPr/>
          </p:nvSpPr>
          <p:spPr>
            <a:xfrm>
              <a:off x="5201718" y="6096000"/>
              <a:ext cx="513282" cy="400110"/>
            </a:xfrm>
            <a:prstGeom prst="rect">
              <a:avLst/>
            </a:prstGeom>
            <a:noFill/>
          </p:spPr>
          <p:txBody>
            <a:bodyPr wrap="none" rtlCol="0">
              <a:spAutoFit/>
            </a:bodyPr>
            <a:lstStyle/>
            <a:p>
              <a:r>
                <a:rPr lang="en-US" sz="2000" b="1" dirty="0" smtClean="0">
                  <a:solidFill>
                    <a:prstClr val="black"/>
                  </a:solidFill>
                </a:rPr>
                <a:t>4.2</a:t>
              </a:r>
              <a:endParaRPr lang="en-US" sz="2000" b="1" dirty="0">
                <a:solidFill>
                  <a:prstClr val="black"/>
                </a:solidFill>
              </a:endParaRPr>
            </a:p>
          </p:txBody>
        </p:sp>
        <p:sp>
          <p:nvSpPr>
            <p:cNvPr id="96" name="TextBox 95"/>
            <p:cNvSpPr txBox="1"/>
            <p:nvPr/>
          </p:nvSpPr>
          <p:spPr>
            <a:xfrm>
              <a:off x="6573318" y="6096000"/>
              <a:ext cx="513282" cy="400110"/>
            </a:xfrm>
            <a:prstGeom prst="rect">
              <a:avLst/>
            </a:prstGeom>
            <a:noFill/>
          </p:spPr>
          <p:txBody>
            <a:bodyPr wrap="none" rtlCol="0">
              <a:spAutoFit/>
            </a:bodyPr>
            <a:lstStyle/>
            <a:p>
              <a:r>
                <a:rPr lang="en-US" sz="2000" b="1" dirty="0" smtClean="0">
                  <a:solidFill>
                    <a:prstClr val="black"/>
                  </a:solidFill>
                </a:rPr>
                <a:t>3.9</a:t>
              </a:r>
              <a:endParaRPr lang="en-US" sz="2000" b="1" dirty="0">
                <a:solidFill>
                  <a:prstClr val="black"/>
                </a:solidFill>
              </a:endParaRPr>
            </a:p>
          </p:txBody>
        </p:sp>
      </p:grpSp>
      <p:grpSp>
        <p:nvGrpSpPr>
          <p:cNvPr id="74" name="Group 73"/>
          <p:cNvGrpSpPr/>
          <p:nvPr/>
        </p:nvGrpSpPr>
        <p:grpSpPr>
          <a:xfrm>
            <a:off x="2426492" y="2561094"/>
            <a:ext cx="4736308" cy="3272691"/>
            <a:chOff x="2426492" y="2561094"/>
            <a:chExt cx="4736308" cy="3272691"/>
          </a:xfrm>
        </p:grpSpPr>
        <p:sp>
          <p:nvSpPr>
            <p:cNvPr id="92" name="TextBox 91"/>
            <p:cNvSpPr txBox="1"/>
            <p:nvPr/>
          </p:nvSpPr>
          <p:spPr>
            <a:xfrm>
              <a:off x="2426492" y="2561094"/>
              <a:ext cx="643126" cy="3272691"/>
            </a:xfrm>
            <a:prstGeom prst="rect">
              <a:avLst/>
            </a:prstGeom>
            <a:noFill/>
          </p:spPr>
          <p:txBody>
            <a:bodyPr wrap="none" rtlCol="0">
              <a:spAutoFit/>
            </a:bodyPr>
            <a:lstStyle/>
            <a:p>
              <a:pPr algn="ctr">
                <a:spcAft>
                  <a:spcPts val="350"/>
                </a:spcAft>
              </a:pPr>
              <a:r>
                <a:rPr lang="en-US" sz="2000" b="1" dirty="0" smtClean="0">
                  <a:solidFill>
                    <a:prstClr val="white">
                      <a:lumMod val="65000"/>
                    </a:prstClr>
                  </a:solidFill>
                </a:rPr>
                <a:t>0.55</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0.32</a:t>
              </a:r>
            </a:p>
            <a:p>
              <a:pPr algn="ctr">
                <a:spcAft>
                  <a:spcPts val="350"/>
                </a:spcAft>
              </a:pPr>
              <a:endParaRPr lang="en-US" sz="2000" b="1" dirty="0" smtClean="0">
                <a:solidFill>
                  <a:prstClr val="white">
                    <a:lumMod val="65000"/>
                  </a:prstClr>
                </a:solidFill>
              </a:endParaRPr>
            </a:p>
            <a:p>
              <a:pPr algn="ctr">
                <a:spcAft>
                  <a:spcPts val="350"/>
                </a:spcAft>
              </a:pPr>
              <a:r>
                <a:rPr lang="en-US" sz="2000" b="1" dirty="0" smtClean="0">
                  <a:solidFill>
                    <a:prstClr val="white">
                      <a:lumMod val="65000"/>
                    </a:prstClr>
                  </a:solidFill>
                </a:rPr>
                <a:t>0.28</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0.28</a:t>
              </a:r>
              <a:endParaRPr lang="en-US" sz="2000" b="1" dirty="0">
                <a:solidFill>
                  <a:prstClr val="white">
                    <a:lumMod val="65000"/>
                  </a:prstClr>
                </a:solidFill>
              </a:endParaRPr>
            </a:p>
          </p:txBody>
        </p:sp>
        <p:sp>
          <p:nvSpPr>
            <p:cNvPr id="97" name="TextBox 96"/>
            <p:cNvSpPr txBox="1"/>
            <p:nvPr/>
          </p:nvSpPr>
          <p:spPr>
            <a:xfrm>
              <a:off x="3776474" y="2561094"/>
              <a:ext cx="643126" cy="3272691"/>
            </a:xfrm>
            <a:prstGeom prst="rect">
              <a:avLst/>
            </a:prstGeom>
            <a:noFill/>
          </p:spPr>
          <p:txBody>
            <a:bodyPr wrap="none" rtlCol="0">
              <a:spAutoFit/>
            </a:bodyPr>
            <a:lstStyle/>
            <a:p>
              <a:pPr algn="ctr">
                <a:spcAft>
                  <a:spcPts val="350"/>
                </a:spcAft>
              </a:pPr>
              <a:r>
                <a:rPr lang="en-US" sz="2000" b="1" dirty="0" smtClean="0">
                  <a:solidFill>
                    <a:prstClr val="white">
                      <a:lumMod val="65000"/>
                    </a:prstClr>
                  </a:solidFill>
                </a:rPr>
                <a:t>0.55</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0.32</a:t>
              </a:r>
            </a:p>
            <a:p>
              <a:pPr algn="ctr">
                <a:spcAft>
                  <a:spcPts val="350"/>
                </a:spcAft>
              </a:pPr>
              <a:endParaRPr lang="en-US" sz="2000" b="1" dirty="0" smtClean="0">
                <a:solidFill>
                  <a:prstClr val="white">
                    <a:lumMod val="65000"/>
                  </a:prstClr>
                </a:solidFill>
              </a:endParaRPr>
            </a:p>
            <a:p>
              <a:pPr algn="ctr">
                <a:spcAft>
                  <a:spcPts val="350"/>
                </a:spcAft>
              </a:pPr>
              <a:r>
                <a:rPr lang="en-US" sz="2000" b="1" dirty="0" smtClean="0">
                  <a:solidFill>
                    <a:prstClr val="white">
                      <a:lumMod val="65000"/>
                    </a:prstClr>
                  </a:solidFill>
                </a:rPr>
                <a:t>0.28</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0.28</a:t>
              </a:r>
              <a:endParaRPr lang="en-US" sz="2000" b="1" dirty="0">
                <a:solidFill>
                  <a:prstClr val="white">
                    <a:lumMod val="65000"/>
                  </a:prstClr>
                </a:solidFill>
              </a:endParaRPr>
            </a:p>
          </p:txBody>
        </p:sp>
        <p:sp>
          <p:nvSpPr>
            <p:cNvPr id="98" name="TextBox 97"/>
            <p:cNvSpPr txBox="1"/>
            <p:nvPr/>
          </p:nvSpPr>
          <p:spPr>
            <a:xfrm>
              <a:off x="5148074" y="2561094"/>
              <a:ext cx="643126" cy="3272691"/>
            </a:xfrm>
            <a:prstGeom prst="rect">
              <a:avLst/>
            </a:prstGeom>
            <a:noFill/>
          </p:spPr>
          <p:txBody>
            <a:bodyPr wrap="none" rtlCol="0">
              <a:spAutoFit/>
            </a:bodyPr>
            <a:lstStyle/>
            <a:p>
              <a:pPr algn="ctr">
                <a:spcAft>
                  <a:spcPts val="350"/>
                </a:spcAft>
              </a:pPr>
              <a:r>
                <a:rPr lang="en-US" sz="2000" b="1" dirty="0" smtClean="0">
                  <a:solidFill>
                    <a:prstClr val="white">
                      <a:lumMod val="65000"/>
                    </a:prstClr>
                  </a:solidFill>
                </a:rPr>
                <a:t>0.55</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0.32</a:t>
              </a:r>
            </a:p>
            <a:p>
              <a:pPr algn="ctr">
                <a:spcAft>
                  <a:spcPts val="350"/>
                </a:spcAft>
              </a:pPr>
              <a:endParaRPr lang="en-US" sz="2000" b="1" dirty="0" smtClean="0">
                <a:solidFill>
                  <a:prstClr val="white">
                    <a:lumMod val="65000"/>
                  </a:prstClr>
                </a:solidFill>
              </a:endParaRPr>
            </a:p>
            <a:p>
              <a:pPr algn="ctr">
                <a:spcAft>
                  <a:spcPts val="350"/>
                </a:spcAft>
              </a:pPr>
              <a:r>
                <a:rPr lang="en-US" sz="2000" b="1" dirty="0" smtClean="0">
                  <a:solidFill>
                    <a:prstClr val="white">
                      <a:lumMod val="65000"/>
                    </a:prstClr>
                  </a:solidFill>
                </a:rPr>
                <a:t>0.28</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0.28</a:t>
              </a:r>
              <a:endParaRPr lang="en-US" sz="2000" b="1" dirty="0">
                <a:solidFill>
                  <a:prstClr val="white">
                    <a:lumMod val="65000"/>
                  </a:prstClr>
                </a:solidFill>
              </a:endParaRPr>
            </a:p>
          </p:txBody>
        </p:sp>
        <p:sp>
          <p:nvSpPr>
            <p:cNvPr id="99" name="TextBox 98"/>
            <p:cNvSpPr txBox="1"/>
            <p:nvPr/>
          </p:nvSpPr>
          <p:spPr>
            <a:xfrm>
              <a:off x="6519674" y="2561094"/>
              <a:ext cx="643126" cy="3272691"/>
            </a:xfrm>
            <a:prstGeom prst="rect">
              <a:avLst/>
            </a:prstGeom>
            <a:noFill/>
          </p:spPr>
          <p:txBody>
            <a:bodyPr wrap="none" rtlCol="0">
              <a:spAutoFit/>
            </a:bodyPr>
            <a:lstStyle/>
            <a:p>
              <a:pPr algn="ctr">
                <a:spcAft>
                  <a:spcPts val="350"/>
                </a:spcAft>
              </a:pPr>
              <a:r>
                <a:rPr lang="en-US" sz="2000" b="1" dirty="0" smtClean="0">
                  <a:solidFill>
                    <a:prstClr val="white">
                      <a:lumMod val="65000"/>
                    </a:prstClr>
                  </a:solidFill>
                </a:rPr>
                <a:t>0.55</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0.33</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0.32</a:t>
              </a:r>
            </a:p>
            <a:p>
              <a:pPr algn="ctr">
                <a:spcAft>
                  <a:spcPts val="350"/>
                </a:spcAft>
              </a:pPr>
              <a:endParaRPr lang="en-US" sz="2000" b="1" dirty="0" smtClean="0">
                <a:solidFill>
                  <a:prstClr val="white">
                    <a:lumMod val="65000"/>
                  </a:prstClr>
                </a:solidFill>
              </a:endParaRPr>
            </a:p>
            <a:p>
              <a:pPr algn="ctr">
                <a:spcAft>
                  <a:spcPts val="350"/>
                </a:spcAft>
              </a:pPr>
              <a:r>
                <a:rPr lang="en-US" sz="2000" b="1" dirty="0" smtClean="0">
                  <a:solidFill>
                    <a:prstClr val="white">
                      <a:lumMod val="65000"/>
                    </a:prstClr>
                  </a:solidFill>
                </a:rPr>
                <a:t>0.28</a:t>
              </a:r>
            </a:p>
            <a:p>
              <a:pPr algn="ctr">
                <a:spcAft>
                  <a:spcPts val="350"/>
                </a:spcAft>
              </a:pPr>
              <a:endParaRPr lang="en-US" sz="2000" b="1" dirty="0">
                <a:solidFill>
                  <a:prstClr val="white">
                    <a:lumMod val="65000"/>
                  </a:prstClr>
                </a:solidFill>
              </a:endParaRPr>
            </a:p>
            <a:p>
              <a:pPr algn="ctr">
                <a:spcAft>
                  <a:spcPts val="350"/>
                </a:spcAft>
              </a:pPr>
              <a:r>
                <a:rPr lang="en-US" sz="2000" b="1" dirty="0" smtClean="0">
                  <a:solidFill>
                    <a:prstClr val="white">
                      <a:lumMod val="65000"/>
                    </a:prstClr>
                  </a:solidFill>
                </a:rPr>
                <a:t>0.28</a:t>
              </a:r>
              <a:endParaRPr lang="en-US" sz="2000" b="1" dirty="0">
                <a:solidFill>
                  <a:prstClr val="white">
                    <a:lumMod val="65000"/>
                  </a:prstClr>
                </a:solidFill>
              </a:endParaRPr>
            </a:p>
          </p:txBody>
        </p:sp>
      </p:grpSp>
      <p:cxnSp>
        <p:nvCxnSpPr>
          <p:cNvPr id="80" name="Straight Connector 79"/>
          <p:cNvCxnSpPr/>
          <p:nvPr/>
        </p:nvCxnSpPr>
        <p:spPr>
          <a:xfrm>
            <a:off x="2362200" y="5832495"/>
            <a:ext cx="0" cy="796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449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64D5C92B-524D-4380-875C-ABCDB3C61BE5}" type="slidenum">
              <a:rPr lang="en-US" altLang="en-US" sz="1400">
                <a:solidFill>
                  <a:srgbClr val="404040"/>
                </a:solidFill>
              </a:rPr>
              <a:pPr algn="l" eaLnBrk="1" hangingPunct="1"/>
              <a:t>15</a:t>
            </a:fld>
            <a:endParaRPr lang="en-US" altLang="en-US" sz="1400">
              <a:solidFill>
                <a:srgbClr val="404040"/>
              </a:solidFill>
            </a:endParaRPr>
          </a:p>
        </p:txBody>
      </p:sp>
      <p:sp>
        <p:nvSpPr>
          <p:cNvPr id="14339"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4340"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03702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16</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482446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17</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3147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16200000" flipH="1">
            <a:off x="4724400" y="41910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724400" y="2209800"/>
            <a:ext cx="1066800" cy="914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05DF4919-0EDE-4C86-906D-F9B2B581C9F6}" type="slidenum">
              <a:rPr lang="en-US" altLang="en-US" sz="1400">
                <a:solidFill>
                  <a:srgbClr val="404040"/>
                </a:solidFill>
              </a:rPr>
              <a:pPr algn="l" eaLnBrk="1" hangingPunct="1"/>
              <a:t>18</a:t>
            </a:fld>
            <a:endParaRPr lang="en-US" altLang="en-US" sz="1400">
              <a:solidFill>
                <a:srgbClr val="404040"/>
              </a:solidFill>
            </a:endParaRPr>
          </a:p>
        </p:txBody>
      </p:sp>
      <p:sp>
        <p:nvSpPr>
          <p:cNvPr id="15365" name="Rectangle 2"/>
          <p:cNvSpPr>
            <a:spLocks noChangeArrowheads="1"/>
          </p:cNvSpPr>
          <p:nvPr/>
        </p:nvSpPr>
        <p:spPr bwMode="auto">
          <a:xfrm>
            <a:off x="5943600" y="1752600"/>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dirty="0">
                <a:solidFill>
                  <a:schemeClr val="tx1">
                    <a:lumMod val="85000"/>
                    <a:lumOff val="15000"/>
                  </a:schemeClr>
                </a:solidFill>
              </a:rPr>
              <a:t>Feature or call-out—no more than two lines</a:t>
            </a:r>
          </a:p>
        </p:txBody>
      </p:sp>
      <p:sp>
        <p:nvSpPr>
          <p:cNvPr id="15366" name="Rectangle 3"/>
          <p:cNvSpPr>
            <a:spLocks noChangeArrowheads="1"/>
          </p:cNvSpPr>
          <p:nvPr/>
        </p:nvSpPr>
        <p:spPr bwMode="auto">
          <a:xfrm>
            <a:off x="152400" y="1873250"/>
            <a:ext cx="4783138" cy="3784600"/>
          </a:xfrm>
          <a:prstGeom prst="rect">
            <a:avLst/>
          </a:prstGeom>
          <a:solidFill>
            <a:schemeClr val="tx1">
              <a:lumMod val="85000"/>
              <a:lumOff val="15000"/>
            </a:schemeClr>
          </a:solidFill>
          <a:ln w="12700">
            <a:solidFill>
              <a:srgbClr val="000000"/>
            </a:solidFill>
            <a:miter lim="800000"/>
            <a:headEnd/>
            <a:tailEnd/>
          </a:ln>
        </p:spPr>
        <p:txBody>
          <a:bodyPr anchor="ctr">
            <a:spAutoFit/>
          </a:bodyPr>
          <a:lstStyle/>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r>
              <a:rPr lang="en-US" sz="2400" b="0" dirty="0">
                <a:solidFill>
                  <a:schemeClr val="bg1">
                    <a:lumMod val="95000"/>
                  </a:schemeClr>
                </a:solidFill>
              </a:rPr>
              <a:t>Image supporting above assertion</a:t>
            </a: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a:p>
            <a:pPr algn="ctr" eaLnBrk="0" hangingPunct="0">
              <a:defRPr/>
            </a:pPr>
            <a:endParaRPr lang="en-US" sz="2400" b="0" dirty="0">
              <a:solidFill>
                <a:schemeClr val="tx1">
                  <a:lumMod val="85000"/>
                  <a:lumOff val="15000"/>
                </a:schemeClr>
              </a:solidFill>
            </a:endParaRPr>
          </a:p>
        </p:txBody>
      </p:sp>
      <p:sp>
        <p:nvSpPr>
          <p:cNvPr id="15367" name="Text Box 4"/>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a:t>
            </a:r>
            <a:br>
              <a:rPr lang="en-US" altLang="en-US" sz="2800">
                <a:solidFill>
                  <a:srgbClr val="000000"/>
                </a:solidFill>
              </a:rPr>
            </a:br>
            <a:r>
              <a:rPr lang="en-US" altLang="en-US" sz="2800">
                <a:solidFill>
                  <a:srgbClr val="000000"/>
                </a:solidFill>
              </a:rPr>
              <a:t>on the third topic in no more than two lines</a:t>
            </a:r>
          </a:p>
        </p:txBody>
      </p:sp>
      <p:sp>
        <p:nvSpPr>
          <p:cNvPr id="15368" name="Rectangle 2"/>
          <p:cNvSpPr>
            <a:spLocks noChangeArrowheads="1"/>
          </p:cNvSpPr>
          <p:nvPr/>
        </p:nvSpPr>
        <p:spPr bwMode="auto">
          <a:xfrm>
            <a:off x="5943600" y="4881563"/>
            <a:ext cx="30480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b="1">
                <a:solidFill>
                  <a:schemeClr val="tx1">
                    <a:lumMod val="85000"/>
                    <a:lumOff val="15000"/>
                  </a:schemeClr>
                </a:solidFill>
              </a:rPr>
              <a:t>Feature or call-out—no more than two lines</a:t>
            </a:r>
          </a:p>
        </p:txBody>
      </p:sp>
    </p:spTree>
    <p:extLst>
      <p:ext uri="{BB962C8B-B14F-4D97-AF65-F5344CB8AC3E}">
        <p14:creationId xmlns:p14="http://schemas.microsoft.com/office/powerpoint/2010/main" val="13656320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76200" y="76200"/>
            <a:ext cx="9023350" cy="954107"/>
          </a:xfrm>
        </p:spPr>
        <p:txBody>
          <a:bodyPr/>
          <a:lstStyle/>
          <a:p>
            <a:pPr eaLnBrk="1" hangingPunct="1"/>
            <a:r>
              <a:rPr lang="en-US" altLang="en-US" dirty="0" smtClean="0"/>
              <a:t>During the alpha 2 prototype stage, we learned that </a:t>
            </a:r>
            <a:br>
              <a:rPr lang="en-US" altLang="en-US" dirty="0" smtClean="0"/>
            </a:br>
            <a:r>
              <a:rPr lang="en-US" altLang="en-US" dirty="0" smtClean="0"/>
              <a:t>the wings were not oriented properly </a:t>
            </a:r>
          </a:p>
        </p:txBody>
      </p:sp>
      <p:pic>
        <p:nvPicPr>
          <p:cNvPr id="2" name="Picture 1"/>
          <p:cNvPicPr>
            <a:picLocks noChangeAspect="1"/>
          </p:cNvPicPr>
          <p:nvPr/>
        </p:nvPicPr>
        <p:blipFill rotWithShape="1">
          <a:blip r:embed="rId3"/>
          <a:srcRect l="25403" t="36459" r="28331" b="6250"/>
          <a:stretch/>
        </p:blipFill>
        <p:spPr>
          <a:xfrm>
            <a:off x="304800" y="1524000"/>
            <a:ext cx="6019800" cy="4191000"/>
          </a:xfrm>
          <a:prstGeom prst="rect">
            <a:avLst/>
          </a:prstGeom>
          <a:ln>
            <a:solidFill>
              <a:schemeClr val="tx1"/>
            </a:solidFill>
          </a:ln>
        </p:spPr>
      </p:pic>
    </p:spTree>
    <p:extLst>
      <p:ext uri="{BB962C8B-B14F-4D97-AF65-F5344CB8AC3E}">
        <p14:creationId xmlns:p14="http://schemas.microsoft.com/office/powerpoint/2010/main" val="3495994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hape 19"/>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Clr>
                <a:srgbClr val="000099"/>
              </a:buClr>
              <a:buFont typeface="Calibri" panose="020F0502020204030204" pitchFamily="34" charset="0"/>
              <a:buNone/>
            </a:pPr>
            <a:endParaRPr lang="en-US" altLang="en-US" sz="1400" smtClean="0">
              <a:solidFill>
                <a:srgbClr val="404040"/>
              </a:solidFill>
              <a:ea typeface="Calibri" panose="020F0502020204030204" pitchFamily="34" charset="0"/>
              <a:cs typeface="Calibri" panose="020F0502020204030204" pitchFamily="34" charset="0"/>
              <a:sym typeface="Calibri" panose="020F0502020204030204" pitchFamily="34" charset="0"/>
            </a:endParaRPr>
          </a:p>
          <a:p>
            <a:pPr fontAlgn="base">
              <a:spcBef>
                <a:spcPct val="0"/>
              </a:spcBef>
              <a:spcAft>
                <a:spcPct val="0"/>
              </a:spcAft>
            </a:pPr>
            <a:endParaRPr lang="en-US" altLang="en-US" sz="1400" smtClean="0">
              <a:solidFill>
                <a:srgbClr val="404040"/>
              </a:solidFill>
              <a:ea typeface="Calibri" panose="020F0502020204030204" pitchFamily="34" charset="0"/>
              <a:cs typeface="Calibri" panose="020F0502020204030204" pitchFamily="34" charset="0"/>
              <a:sym typeface="Calibri" panose="020F0502020204030204" pitchFamily="34" charset="0"/>
            </a:endParaRPr>
          </a:p>
        </p:txBody>
      </p:sp>
      <p:sp>
        <p:nvSpPr>
          <p:cNvPr id="229379" name="Shape 20"/>
          <p:cNvSpPr txBox="1">
            <a:spLocks noChangeArrowheads="1"/>
          </p:cNvSpPr>
          <p:nvPr/>
        </p:nvSpPr>
        <p:spPr bwMode="auto">
          <a:xfrm>
            <a:off x="152400" y="2895600"/>
            <a:ext cx="335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25400" rIns="91425" bIns="25400"/>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262626"/>
              </a:buClr>
              <a:buSzPct val="25000"/>
              <a:buFont typeface="Calibri" panose="020F0502020204030204" pitchFamily="34" charset="0"/>
              <a:buNone/>
            </a:pPr>
            <a:r>
              <a:rPr lang="en-US" altLang="en-US" dirty="0" err="1" smtClean="0">
                <a:solidFill>
                  <a:srgbClr val="262626"/>
                </a:solidFill>
                <a:ea typeface="Calibri" panose="020F0502020204030204" pitchFamily="34" charset="0"/>
                <a:cs typeface="Calibri" panose="020F0502020204030204" pitchFamily="34" charset="0"/>
                <a:sym typeface="Calibri" panose="020F0502020204030204" pitchFamily="34" charset="0"/>
              </a:rPr>
              <a:t>Kaylene</a:t>
            </a:r>
            <a:r>
              <a:rPr lang="en-US" altLang="en-US" dirty="0" smtClean="0">
                <a:solidFill>
                  <a:srgbClr val="262626"/>
                </a:solidFill>
                <a:ea typeface="Calibri" panose="020F0502020204030204" pitchFamily="34" charset="0"/>
                <a:cs typeface="Calibri" panose="020F0502020204030204" pitchFamily="34" charset="0"/>
                <a:sym typeface="Calibri" panose="020F0502020204030204" pitchFamily="34" charset="0"/>
              </a:rPr>
              <a:t> Killeen</a:t>
            </a:r>
          </a:p>
          <a:p>
            <a:pPr fontAlgn="base">
              <a:spcBef>
                <a:spcPct val="0"/>
              </a:spcBef>
              <a:spcAft>
                <a:spcPct val="0"/>
              </a:spcAft>
              <a:buClr>
                <a:srgbClr val="262626"/>
              </a:buClr>
              <a:buSzPct val="25000"/>
              <a:buFont typeface="Calibri" panose="020F0502020204030204" pitchFamily="34" charset="0"/>
              <a:buNone/>
            </a:pPr>
            <a:r>
              <a:rPr lang="en-US" altLang="en-US" dirty="0" smtClean="0">
                <a:solidFill>
                  <a:srgbClr val="262626"/>
                </a:solidFill>
                <a:ea typeface="Calibri" panose="020F0502020204030204" pitchFamily="34" charset="0"/>
                <a:cs typeface="Calibri" panose="020F0502020204030204" pitchFamily="34" charset="0"/>
                <a:sym typeface="Calibri" panose="020F0502020204030204" pitchFamily="34" charset="0"/>
              </a:rPr>
              <a:t>Luke </a:t>
            </a:r>
            <a:r>
              <a:rPr lang="en-US" altLang="en-US" dirty="0" err="1" smtClean="0">
                <a:solidFill>
                  <a:srgbClr val="262626"/>
                </a:solidFill>
                <a:ea typeface="Calibri" panose="020F0502020204030204" pitchFamily="34" charset="0"/>
                <a:cs typeface="Calibri" panose="020F0502020204030204" pitchFamily="34" charset="0"/>
                <a:sym typeface="Calibri" panose="020F0502020204030204" pitchFamily="34" charset="0"/>
              </a:rPr>
              <a:t>Nigro</a:t>
            </a:r>
            <a:endParaRPr lang="en-US" altLang="en-US" dirty="0" smtClean="0">
              <a:solidFill>
                <a:srgbClr val="262626"/>
              </a:solidFill>
              <a:ea typeface="Calibri" panose="020F0502020204030204" pitchFamily="34" charset="0"/>
              <a:cs typeface="Calibri" panose="020F0502020204030204" pitchFamily="34" charset="0"/>
              <a:sym typeface="Calibri" panose="020F0502020204030204" pitchFamily="34" charset="0"/>
            </a:endParaRPr>
          </a:p>
          <a:p>
            <a:pPr fontAlgn="base">
              <a:spcBef>
                <a:spcPct val="0"/>
              </a:spcBef>
              <a:spcAft>
                <a:spcPct val="0"/>
              </a:spcAft>
              <a:buClr>
                <a:srgbClr val="262626"/>
              </a:buClr>
              <a:buSzPct val="25000"/>
              <a:buFont typeface="Calibri" panose="020F0502020204030204" pitchFamily="34" charset="0"/>
              <a:buNone/>
            </a:pPr>
            <a:r>
              <a:rPr lang="en-US" altLang="en-US" dirty="0" smtClean="0">
                <a:solidFill>
                  <a:srgbClr val="262626"/>
                </a:solidFill>
                <a:ea typeface="Calibri" panose="020F0502020204030204" pitchFamily="34" charset="0"/>
                <a:cs typeface="Calibri" panose="020F0502020204030204" pitchFamily="34" charset="0"/>
                <a:sym typeface="Calibri" panose="020F0502020204030204" pitchFamily="34" charset="0"/>
              </a:rPr>
              <a:t>Kara Springsteen</a:t>
            </a:r>
          </a:p>
          <a:p>
            <a:pPr fontAlgn="base">
              <a:spcBef>
                <a:spcPct val="0"/>
              </a:spcBef>
              <a:spcAft>
                <a:spcPct val="0"/>
              </a:spcAft>
              <a:buClr>
                <a:srgbClr val="262626"/>
              </a:buClr>
              <a:buFont typeface="Calibri" panose="020F0502020204030204" pitchFamily="34" charset="0"/>
              <a:buNone/>
            </a:pPr>
            <a:endParaRPr lang="en-US" altLang="en-US" sz="1800" dirty="0" smtClean="0">
              <a:solidFill>
                <a:srgbClr val="262626"/>
              </a:solidFill>
              <a:ea typeface="Calibri" panose="020F0502020204030204" pitchFamily="34" charset="0"/>
              <a:cs typeface="Calibri" panose="020F0502020204030204" pitchFamily="34" charset="0"/>
              <a:sym typeface="Calibri" panose="020F0502020204030204" pitchFamily="34" charset="0"/>
            </a:endParaRPr>
          </a:p>
          <a:p>
            <a:pPr fontAlgn="base">
              <a:spcBef>
                <a:spcPts val="0"/>
              </a:spcBef>
              <a:spcAft>
                <a:spcPct val="0"/>
              </a:spcAft>
              <a:buClr>
                <a:srgbClr val="262626"/>
              </a:buClr>
              <a:buSzPct val="25000"/>
              <a:buFont typeface="Calibri" panose="020F0502020204030204" pitchFamily="34" charset="0"/>
              <a:buNone/>
            </a:pPr>
            <a:r>
              <a:rPr lang="en-US" altLang="en-US" sz="1800" dirty="0" smtClean="0">
                <a:solidFill>
                  <a:srgbClr val="262626"/>
                </a:solidFill>
                <a:ea typeface="Calibri" panose="020F0502020204030204" pitchFamily="34" charset="0"/>
                <a:cs typeface="Calibri" panose="020F0502020204030204" pitchFamily="34" charset="0"/>
                <a:sym typeface="Calibri" panose="020F0502020204030204" pitchFamily="34" charset="0"/>
              </a:rPr>
              <a:t>Penn State University </a:t>
            </a:r>
          </a:p>
          <a:p>
            <a:pPr fontAlgn="base">
              <a:spcBef>
                <a:spcPts val="0"/>
              </a:spcBef>
              <a:spcAft>
                <a:spcPct val="0"/>
              </a:spcAft>
              <a:buClr>
                <a:srgbClr val="262626"/>
              </a:buClr>
              <a:buSzPct val="25000"/>
              <a:buFont typeface="Calibri" panose="020F0502020204030204" pitchFamily="34" charset="0"/>
              <a:buNone/>
            </a:pPr>
            <a:r>
              <a:rPr lang="en-US" altLang="en-US" sz="1800" dirty="0" smtClean="0">
                <a:solidFill>
                  <a:srgbClr val="262626"/>
                </a:solidFill>
                <a:ea typeface="Calibri" panose="020F0502020204030204" pitchFamily="34" charset="0"/>
                <a:cs typeface="Calibri" panose="020F0502020204030204" pitchFamily="34" charset="0"/>
                <a:sym typeface="Calibri" panose="020F0502020204030204" pitchFamily="34" charset="0"/>
              </a:rPr>
              <a:t>22 October 2015</a:t>
            </a:r>
          </a:p>
        </p:txBody>
      </p:sp>
      <p:sp>
        <p:nvSpPr>
          <p:cNvPr id="229380" name="Shape 21"/>
          <p:cNvSpPr txBox="1">
            <a:spLocks noChangeArrowheads="1"/>
          </p:cNvSpPr>
          <p:nvPr/>
        </p:nvSpPr>
        <p:spPr bwMode="auto">
          <a:xfrm>
            <a:off x="3733800" y="1781175"/>
            <a:ext cx="5181600" cy="3997325"/>
          </a:xfrm>
          <a:prstGeom prst="rect">
            <a:avLst/>
          </a:prstGeom>
          <a:solidFill>
            <a:srgbClr val="262626"/>
          </a:solidFill>
          <a:ln w="9525">
            <a:solidFill>
              <a:srgbClr val="000000"/>
            </a:solidFill>
            <a:miter lim="800000"/>
            <a:headEnd/>
            <a:tailEnd/>
          </a:ln>
        </p:spPr>
        <p:txBody>
          <a:bodyPr lIns="91425" tIns="45700" rIns="91425" bIns="45700"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000099"/>
              </a:buClr>
              <a:buFont typeface="Calibri" panose="020F0502020204030204" pitchFamily="34" charset="0"/>
              <a:buNone/>
            </a:pPr>
            <a:endParaRPr lang="en-US" altLang="en-US" b="0" smtClean="0">
              <a:solidFill>
                <a:srgbClr val="EAEAEA"/>
              </a:solidFill>
              <a:ea typeface="Calibri" panose="020F0502020204030204" pitchFamily="34" charset="0"/>
              <a:cs typeface="Calibri" panose="020F0502020204030204" pitchFamily="34" charset="0"/>
              <a:sym typeface="Calibri" panose="020F0502020204030204" pitchFamily="34" charset="0"/>
            </a:endParaRP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EAEAEA"/>
              </a:solidFill>
              <a:ea typeface="Calibri" panose="020F0502020204030204" pitchFamily="34" charset="0"/>
              <a:cs typeface="Calibri" panose="020F0502020204030204" pitchFamily="34" charset="0"/>
              <a:sym typeface="Calibri" panose="020F0502020204030204" pitchFamily="34" charset="0"/>
            </a:endParaRP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EAEAEA"/>
              </a:solidFill>
              <a:ea typeface="Calibri" panose="020F0502020204030204" pitchFamily="34" charset="0"/>
              <a:cs typeface="Calibri" panose="020F0502020204030204" pitchFamily="34" charset="0"/>
              <a:sym typeface="Calibri" panose="020F0502020204030204" pitchFamily="34" charset="0"/>
            </a:endParaRPr>
          </a:p>
          <a:p>
            <a:pPr fontAlgn="base">
              <a:spcBef>
                <a:spcPct val="0"/>
              </a:spcBef>
              <a:spcAft>
                <a:spcPct val="0"/>
              </a:spcAft>
              <a:buClr>
                <a:srgbClr val="000099"/>
              </a:buClr>
              <a:buFont typeface="Calibri" panose="020F0502020204030204" pitchFamily="34" charset="0"/>
              <a:buNone/>
            </a:pPr>
            <a:endParaRPr lang="en-US" altLang="en-US" b="0" smtClean="0">
              <a:solidFill>
                <a:srgbClr val="EAEAEA"/>
              </a:solidFill>
              <a:ea typeface="Calibri" panose="020F0502020204030204" pitchFamily="34" charset="0"/>
              <a:cs typeface="Calibri" panose="020F0502020204030204" pitchFamily="34" charset="0"/>
              <a:sym typeface="Calibri" panose="020F0502020204030204" pitchFamily="34" charset="0"/>
            </a:endParaRPr>
          </a:p>
          <a:p>
            <a:pPr fontAlgn="base">
              <a:spcBef>
                <a:spcPct val="0"/>
              </a:spcBef>
              <a:spcAft>
                <a:spcPct val="0"/>
              </a:spcAft>
              <a:buClr>
                <a:srgbClr val="EAEAEA"/>
              </a:buClr>
              <a:buSzPct val="25000"/>
              <a:buFont typeface="Calibri" panose="020F0502020204030204" pitchFamily="34" charset="0"/>
              <a:buNone/>
            </a:pPr>
            <a:r>
              <a:rPr lang="en-US" altLang="en-US" sz="2000" smtClean="0">
                <a:solidFill>
                  <a:srgbClr val="EAEAEA"/>
                </a:solidFill>
                <a:ea typeface="Calibri" panose="020F0502020204030204" pitchFamily="34" charset="0"/>
                <a:cs typeface="Calibri" panose="020F0502020204030204" pitchFamily="34" charset="0"/>
                <a:sym typeface="Calibri" panose="020F0502020204030204" pitchFamily="34" charset="0"/>
              </a:rPr>
              <a:t>Replace this box with key image to introduce talk’s scope, importance, or background</a:t>
            </a: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algn="ctr" fontAlgn="base">
              <a:spcBef>
                <a:spcPct val="0"/>
              </a:spcBef>
              <a:spcAft>
                <a:spcPct val="0"/>
              </a:spcAft>
              <a:buClr>
                <a:srgbClr val="000099"/>
              </a:buClr>
              <a:buFont typeface="Calibri" panose="020F0502020204030204" pitchFamily="34" charset="0"/>
              <a:buNone/>
            </a:pPr>
            <a:endParaRPr lang="en-US" altLang="en-US" b="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fontAlgn="base">
              <a:spcBef>
                <a:spcPct val="0"/>
              </a:spcBef>
              <a:spcAft>
                <a:spcPct val="0"/>
              </a:spcAft>
            </a:pPr>
            <a:endParaRPr lang="en-US" altLang="en-US" b="0" smtClean="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29381" name="Shape 22"/>
          <p:cNvSpPr txBox="1">
            <a:spLocks noChangeArrowheads="1"/>
          </p:cNvSpPr>
          <p:nvPr/>
        </p:nvSpPr>
        <p:spPr bwMode="auto">
          <a:xfrm>
            <a:off x="152400" y="6265863"/>
            <a:ext cx="1025525" cy="466725"/>
          </a:xfrm>
          <a:prstGeom prst="rect">
            <a:avLst/>
          </a:prstGeom>
          <a:solidFill>
            <a:srgbClr val="262626"/>
          </a:solidFill>
          <a:ln w="9525">
            <a:solidFill>
              <a:srgbClr val="000000"/>
            </a:solidFill>
            <a:miter lim="800000"/>
            <a:headEnd/>
            <a:tailEnd/>
          </a:ln>
        </p:spPr>
        <p:txBody>
          <a:bodyPr lIns="91425" tIns="45700" rIns="91425" bIns="45700"/>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FFFFFF"/>
              </a:buClr>
              <a:buSzPct val="25000"/>
              <a:buFont typeface="Calibri" panose="020F0502020204030204" pitchFamily="34" charset="0"/>
              <a:buNone/>
            </a:pPr>
            <a:r>
              <a:rPr lang="en-US" altLang="en-US" sz="1200" b="0" smtClean="0">
                <a:solidFill>
                  <a:srgbClr val="FFFFFF"/>
                </a:solidFill>
                <a:ea typeface="Calibri" panose="020F0502020204030204" pitchFamily="34" charset="0"/>
                <a:cs typeface="Calibri" panose="020F0502020204030204" pitchFamily="34" charset="0"/>
                <a:sym typeface="Calibri" panose="020F0502020204030204" pitchFamily="34" charset="0"/>
              </a:rPr>
              <a:t>Replace with </a:t>
            </a:r>
          </a:p>
          <a:p>
            <a:pPr fontAlgn="base">
              <a:spcBef>
                <a:spcPct val="0"/>
              </a:spcBef>
              <a:spcAft>
                <a:spcPct val="0"/>
              </a:spcAft>
              <a:buClr>
                <a:srgbClr val="FFFFFF"/>
              </a:buClr>
              <a:buSzPct val="25000"/>
              <a:buFont typeface="Calibri" panose="020F0502020204030204" pitchFamily="34" charset="0"/>
              <a:buNone/>
            </a:pPr>
            <a:r>
              <a:rPr lang="en-US" altLang="en-US" sz="1200" b="0" smtClean="0">
                <a:solidFill>
                  <a:srgbClr val="FFFFFF"/>
                </a:solidFill>
                <a:ea typeface="Calibri" panose="020F0502020204030204" pitchFamily="34" charset="0"/>
                <a:cs typeface="Calibri" panose="020F0502020204030204" pitchFamily="34" charset="0"/>
                <a:sym typeface="Calibri" panose="020F0502020204030204" pitchFamily="34" charset="0"/>
              </a:rPr>
              <a:t>your Logo</a:t>
            </a:r>
          </a:p>
        </p:txBody>
      </p:sp>
      <p:sp>
        <p:nvSpPr>
          <p:cNvPr id="229382" name="Shape 23"/>
          <p:cNvSpPr txBox="1">
            <a:spLocks noChangeArrowheads="1"/>
          </p:cNvSpPr>
          <p:nvPr/>
        </p:nvSpPr>
        <p:spPr bwMode="auto">
          <a:xfrm>
            <a:off x="76200" y="76200"/>
            <a:ext cx="750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000000"/>
              </a:buClr>
              <a:buSzPct val="25000"/>
              <a:buFont typeface="Calibri" panose="020F0502020204030204" pitchFamily="34" charset="0"/>
              <a:buNone/>
            </a:pPr>
            <a:r>
              <a:rPr lang="en-US" altLang="en-US" sz="3600" smtClean="0">
                <a:solidFill>
                  <a:srgbClr val="000000"/>
                </a:solidFill>
                <a:ea typeface="Calibri" panose="020F0502020204030204" pitchFamily="34" charset="0"/>
                <a:cs typeface="Calibri" panose="020F0502020204030204" pitchFamily="34" charset="0"/>
                <a:sym typeface="Calibri" panose="020F0502020204030204" pitchFamily="34" charset="0"/>
              </a:rPr>
              <a:t>Concept Selection for </a:t>
            </a:r>
            <a:br>
              <a:rPr lang="en-US" altLang="en-US" sz="3600" smtClean="0">
                <a:solidFill>
                  <a:srgbClr val="000000"/>
                </a:solidFill>
                <a:ea typeface="Calibri" panose="020F0502020204030204" pitchFamily="34" charset="0"/>
                <a:cs typeface="Calibri" panose="020F0502020204030204" pitchFamily="34" charset="0"/>
                <a:sym typeface="Calibri" panose="020F0502020204030204" pitchFamily="34" charset="0"/>
              </a:rPr>
            </a:br>
            <a:r>
              <a:rPr lang="en-US" altLang="en-US" sz="3600" smtClean="0">
                <a:solidFill>
                  <a:srgbClr val="000000"/>
                </a:solidFill>
                <a:ea typeface="Calibri" panose="020F0502020204030204" pitchFamily="34" charset="0"/>
                <a:cs typeface="Calibri" panose="020F0502020204030204" pitchFamily="34" charset="0"/>
                <a:sym typeface="Calibri" panose="020F0502020204030204" pitchFamily="34" charset="0"/>
              </a:rPr>
              <a:t>Our Handheld Vacuum Design</a:t>
            </a:r>
          </a:p>
        </p:txBody>
      </p:sp>
      <p:pic>
        <p:nvPicPr>
          <p:cNvPr id="229383" name="Shape 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1757363"/>
            <a:ext cx="5889625" cy="4262437"/>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229384" name="Shape 2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22975"/>
            <a:ext cx="17224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82307"/>
      </p:ext>
    </p:extLst>
  </p:cSld>
  <p:clrMapOvr>
    <a:masterClrMapping/>
  </p:clrMapOvr>
  <p:transition spd="slow" advTm="7000">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76200" y="76200"/>
            <a:ext cx="9023350" cy="954107"/>
          </a:xfrm>
        </p:spPr>
        <p:txBody>
          <a:bodyPr/>
          <a:lstStyle/>
          <a:p>
            <a:pPr eaLnBrk="1" hangingPunct="1"/>
            <a:r>
              <a:rPr lang="en-US" altLang="en-US" dirty="0" smtClean="0"/>
              <a:t>In our alpha 3 prototype, we learned the print time </a:t>
            </a:r>
            <a:br>
              <a:rPr lang="en-US" altLang="en-US" dirty="0" smtClean="0"/>
            </a:br>
            <a:r>
              <a:rPr lang="en-US" altLang="en-US" dirty="0" smtClean="0"/>
              <a:t>was too long and led to unsupported overhangs</a:t>
            </a:r>
          </a:p>
        </p:txBody>
      </p:sp>
      <p:pic>
        <p:nvPicPr>
          <p:cNvPr id="2" name="Picture 1"/>
          <p:cNvPicPr>
            <a:picLocks noChangeAspect="1"/>
          </p:cNvPicPr>
          <p:nvPr/>
        </p:nvPicPr>
        <p:blipFill rotWithShape="1">
          <a:blip r:embed="rId3"/>
          <a:srcRect l="27159" t="25000" r="26574" b="11458"/>
          <a:stretch/>
        </p:blipFill>
        <p:spPr>
          <a:xfrm>
            <a:off x="1123950" y="1183947"/>
            <a:ext cx="6496050" cy="5015937"/>
          </a:xfrm>
          <a:prstGeom prst="rect">
            <a:avLst/>
          </a:prstGeom>
          <a:ln>
            <a:solidFill>
              <a:srgbClr val="000000"/>
            </a:solidFill>
          </a:ln>
        </p:spPr>
      </p:pic>
    </p:spTree>
    <p:extLst>
      <p:ext uri="{BB962C8B-B14F-4D97-AF65-F5344CB8AC3E}">
        <p14:creationId xmlns:p14="http://schemas.microsoft.com/office/powerpoint/2010/main" val="259320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dirty="0">
              <a:solidFill>
                <a:srgbClr val="404040"/>
              </a:solidFill>
            </a:endParaRPr>
          </a:p>
          <a:p>
            <a:pPr algn="l" eaLnBrk="1" hangingPunct="1"/>
            <a:fld id="{DEE2B696-CD78-4BD9-AC63-8BC95BA15F0E}" type="slidenum">
              <a:rPr lang="en-US" altLang="en-US" sz="1400">
                <a:solidFill>
                  <a:srgbClr val="404040"/>
                </a:solidFill>
              </a:rPr>
              <a:pPr algn="l" eaLnBrk="1" hangingPunct="1"/>
              <a:t>21</a:t>
            </a:fld>
            <a:endParaRPr lang="en-US" altLang="en-US" sz="1400" dirty="0">
              <a:solidFill>
                <a:srgbClr val="404040"/>
              </a:solidFill>
            </a:endParaRPr>
          </a:p>
        </p:txBody>
      </p:sp>
      <p:sp>
        <p:nvSpPr>
          <p:cNvPr id="17411"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7412"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76417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22</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39736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23</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323053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6EF8E0E3-1638-4155-9F9F-8E2EC4322A6A}" type="slidenum">
              <a:rPr lang="en-US" altLang="en-US" sz="1400">
                <a:solidFill>
                  <a:srgbClr val="404040"/>
                </a:solidFill>
              </a:rPr>
              <a:pPr algn="l" eaLnBrk="1" hangingPunct="1"/>
              <a:t>24</a:t>
            </a:fld>
            <a:endParaRPr lang="en-US" altLang="en-US" sz="1400">
              <a:solidFill>
                <a:srgbClr val="404040"/>
              </a:solidFill>
            </a:endParaRPr>
          </a:p>
        </p:txBody>
      </p:sp>
      <p:sp>
        <p:nvSpPr>
          <p:cNvPr id="18435" name="Rectangle 2"/>
          <p:cNvSpPr>
            <a:spLocks noChangeArrowheads="1"/>
          </p:cNvSpPr>
          <p:nvPr/>
        </p:nvSpPr>
        <p:spPr bwMode="auto">
          <a:xfrm>
            <a:off x="76200" y="2438400"/>
            <a:ext cx="3810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Supporting point (no more than two lines)</a:t>
            </a:r>
          </a:p>
          <a:p>
            <a:pPr eaLnBrk="0" hangingPunct="0">
              <a:defRPr/>
            </a:pPr>
            <a:endParaRPr lang="en-US" sz="2400" b="1" dirty="0">
              <a:solidFill>
                <a:schemeClr val="tx1">
                  <a:lumMod val="85000"/>
                  <a:lumOff val="15000"/>
                </a:schemeClr>
              </a:solidFill>
            </a:endParaRPr>
          </a:p>
          <a:p>
            <a:pPr eaLnBrk="0" hangingPunct="0">
              <a:defRPr/>
            </a:pPr>
            <a:endParaRPr lang="en-US" sz="2400" b="1" dirty="0">
              <a:solidFill>
                <a:schemeClr val="tx1">
                  <a:lumMod val="85000"/>
                  <a:lumOff val="15000"/>
                </a:schemeClr>
              </a:solidFill>
            </a:endParaRPr>
          </a:p>
          <a:p>
            <a:pPr eaLnBrk="0" hangingPunct="0">
              <a:defRPr/>
            </a:pPr>
            <a:r>
              <a:rPr lang="en-US" sz="2400" b="1" dirty="0">
                <a:solidFill>
                  <a:schemeClr val="tx1">
                    <a:lumMod val="85000"/>
                    <a:lumOff val="15000"/>
                  </a:schemeClr>
                </a:solidFill>
              </a:rPr>
              <a:t>Another supporting point (parallel to the first)</a:t>
            </a:r>
          </a:p>
        </p:txBody>
      </p:sp>
      <p:sp>
        <p:nvSpPr>
          <p:cNvPr id="18436" name="Rectangle 3"/>
          <p:cNvSpPr>
            <a:spLocks noChangeArrowheads="1"/>
          </p:cNvSpPr>
          <p:nvPr/>
        </p:nvSpPr>
        <p:spPr bwMode="auto">
          <a:xfrm>
            <a:off x="4800600" y="2020888"/>
            <a:ext cx="3962400" cy="321310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4800" b="0">
              <a:solidFill>
                <a:srgbClr val="EAEAEA"/>
              </a:solidFill>
            </a:endParaRPr>
          </a:p>
          <a:p>
            <a:pPr algn="ctr" eaLnBrk="0" hangingPunct="0">
              <a:defRPr/>
            </a:pPr>
            <a:r>
              <a:rPr lang="en-US" sz="3600" b="0">
                <a:solidFill>
                  <a:srgbClr val="EAEAEA"/>
                </a:solidFill>
              </a:rPr>
              <a:t>Image that supports conclusion</a:t>
            </a:r>
            <a:endParaRPr lang="en-US" sz="4800" b="0">
              <a:solidFill>
                <a:srgbClr val="EAEAEA"/>
              </a:solidFill>
            </a:endParaRPr>
          </a:p>
          <a:p>
            <a:pPr algn="ctr" eaLnBrk="0" hangingPunct="0">
              <a:defRPr/>
            </a:pPr>
            <a:endParaRPr lang="en-US" sz="4800" b="0">
              <a:solidFill>
                <a:schemeClr val="tx1"/>
              </a:solidFill>
            </a:endParaRPr>
          </a:p>
        </p:txBody>
      </p:sp>
      <p:sp>
        <p:nvSpPr>
          <p:cNvPr id="137220" name="Text Box 4"/>
          <p:cNvSpPr txBox="1">
            <a:spLocks noChangeArrowheads="1"/>
          </p:cNvSpPr>
          <p:nvPr/>
        </p:nvSpPr>
        <p:spPr bwMode="auto">
          <a:xfrm>
            <a:off x="3773488" y="6078538"/>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a:solidFill>
                  <a:schemeClr val="tx1"/>
                </a:solidFill>
              </a:rPr>
              <a:t>Questions?</a:t>
            </a:r>
          </a:p>
        </p:txBody>
      </p:sp>
      <p:sp>
        <p:nvSpPr>
          <p:cNvPr id="18438"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In summary, this sentence headline states the most important assertion of the presentation</a:t>
            </a:r>
          </a:p>
        </p:txBody>
      </p:sp>
      <p:sp>
        <p:nvSpPr>
          <p:cNvPr id="18439" name="Text Box 6"/>
          <p:cNvSpPr txBox="1">
            <a:spLocks noChangeArrowheads="1"/>
          </p:cNvSpPr>
          <p:nvPr/>
        </p:nvSpPr>
        <p:spPr bwMode="auto">
          <a:xfrm>
            <a:off x="8077200" y="6248400"/>
            <a:ext cx="936625" cy="466725"/>
          </a:xfrm>
          <a:prstGeom prst="rect">
            <a:avLst/>
          </a:prstGeom>
          <a:solidFill>
            <a:schemeClr val="tx1">
              <a:lumMod val="85000"/>
              <a:lumOff val="15000"/>
            </a:schemeClr>
          </a:solidFill>
          <a:ln w="9525">
            <a:solidFill>
              <a:srgbClr val="000000"/>
            </a:solidFill>
            <a:miter lim="800000"/>
            <a:headEnd/>
            <a:tailEnd/>
          </a:ln>
        </p:spPr>
        <p:txBody>
          <a:bodyPr wrap="none">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a:defRPr/>
            </a:pPr>
            <a:r>
              <a:rPr lang="en-US" sz="2400" b="0" dirty="0" smtClean="0">
                <a:solidFill>
                  <a:schemeClr val="bg1"/>
                </a:solidFill>
              </a:rPr>
              <a:t>Logo</a:t>
            </a:r>
          </a:p>
        </p:txBody>
      </p:sp>
    </p:spTree>
    <p:extLst>
      <p:ext uri="{BB962C8B-B14F-4D97-AF65-F5344CB8AC3E}">
        <p14:creationId xmlns:p14="http://schemas.microsoft.com/office/powerpoint/2010/main" val="2209060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79151"/>
            <a:ext cx="4856664" cy="3550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 Box 8"/>
          <p:cNvSpPr txBox="1">
            <a:spLocks noChangeArrowheads="1"/>
          </p:cNvSpPr>
          <p:nvPr/>
        </p:nvSpPr>
        <p:spPr bwMode="auto">
          <a:xfrm>
            <a:off x="136527" y="11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800" b="0">
              <a:solidFill>
                <a:prstClr val="black"/>
              </a:solidFill>
            </a:endParaRPr>
          </a:p>
        </p:txBody>
      </p:sp>
      <p:sp>
        <p:nvSpPr>
          <p:cNvPr id="19464" name="Text Box 9"/>
          <p:cNvSpPr txBox="1">
            <a:spLocks noChangeArrowheads="1"/>
          </p:cNvSpPr>
          <p:nvPr/>
        </p:nvSpPr>
        <p:spPr bwMode="auto">
          <a:xfrm>
            <a:off x="76200" y="76200"/>
            <a:ext cx="8980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dirty="0">
                <a:solidFill>
                  <a:srgbClr val="000000"/>
                </a:solidFill>
              </a:rPr>
              <a:t>In summary, </a:t>
            </a:r>
            <a:r>
              <a:rPr lang="en-US" altLang="en-US" sz="2800" dirty="0" smtClean="0">
                <a:solidFill>
                  <a:srgbClr val="000000"/>
                </a:solidFill>
              </a:rPr>
              <a:t>our 3D printed activity provides an effective and inexpensive way for students to learn buoyancy</a:t>
            </a:r>
            <a:endParaRPr lang="en-US" altLang="en-US" sz="2800" dirty="0">
              <a:solidFill>
                <a:srgbClr val="000000"/>
              </a:solidFill>
            </a:endParaRPr>
          </a:p>
        </p:txBody>
      </p:sp>
      <p:sp>
        <p:nvSpPr>
          <p:cNvPr id="168962" name="Text Box 2"/>
          <p:cNvSpPr txBox="1">
            <a:spLocks noChangeArrowheads="1"/>
          </p:cNvSpPr>
          <p:nvPr/>
        </p:nvSpPr>
        <p:spPr bwMode="auto">
          <a:xfrm>
            <a:off x="76200" y="6172200"/>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dirty="0">
                <a:solidFill>
                  <a:prstClr val="black"/>
                </a:solidFill>
              </a:rPr>
              <a:t>Questions?</a:t>
            </a:r>
          </a:p>
        </p:txBody>
      </p:sp>
      <p:pic>
        <p:nvPicPr>
          <p:cNvPr id="14" name="Picture 13"/>
          <p:cNvPicPr>
            <a:picLocks noChangeAspect="1"/>
          </p:cNvPicPr>
          <p:nvPr/>
        </p:nvPicPr>
        <p:blipFill rotWithShape="1">
          <a:blip r:embed="rId4"/>
          <a:srcRect l="34187" t="25000" r="32431" b="19792"/>
          <a:stretch/>
        </p:blipFill>
        <p:spPr>
          <a:xfrm>
            <a:off x="4343400" y="2610323"/>
            <a:ext cx="4327525" cy="4023839"/>
          </a:xfrm>
          <a:prstGeom prst="rect">
            <a:avLst/>
          </a:prstGeom>
          <a:ln>
            <a:solidFill>
              <a:schemeClr val="tx1"/>
            </a:solidFill>
          </a:ln>
        </p:spPr>
      </p:pic>
      <p:pic>
        <p:nvPicPr>
          <p:cNvPr id="2" name="Picture 1"/>
          <p:cNvPicPr>
            <a:picLocks noChangeAspect="1"/>
          </p:cNvPicPr>
          <p:nvPr/>
        </p:nvPicPr>
        <p:blipFill rotWithShape="1">
          <a:blip r:embed="rId5"/>
          <a:srcRect l="30674" t="42710" r="55270" b="30207"/>
          <a:stretch/>
        </p:blipFill>
        <p:spPr>
          <a:xfrm>
            <a:off x="2103437" y="4421981"/>
            <a:ext cx="1828800" cy="1981200"/>
          </a:xfrm>
          <a:prstGeom prst="rect">
            <a:avLst/>
          </a:prstGeom>
          <a:ln>
            <a:solidFill>
              <a:schemeClr val="tx1"/>
            </a:solidFill>
          </a:ln>
        </p:spPr>
      </p:pic>
    </p:spTree>
    <p:extLst>
      <p:ext uri="{BB962C8B-B14F-4D97-AF65-F5344CB8AC3E}">
        <p14:creationId xmlns:p14="http://schemas.microsoft.com/office/powerpoint/2010/main" val="843680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26</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68163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27</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4045047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28</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56584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29</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415659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BA1C0C04-0A7D-477F-8EA1-1A0E6690AC7E}" type="slidenum">
              <a:rPr lang="en-US" altLang="en-US" sz="1400">
                <a:solidFill>
                  <a:srgbClr val="404040"/>
                </a:solidFill>
              </a:rPr>
              <a:pPr algn="l" eaLnBrk="1" hangingPunct="1"/>
              <a:t>3</a:t>
            </a:fld>
            <a:endParaRPr lang="en-US" altLang="en-US" sz="1400">
              <a:solidFill>
                <a:srgbClr val="404040"/>
              </a:solidFill>
            </a:endParaRPr>
          </a:p>
        </p:txBody>
      </p:sp>
      <p:sp>
        <p:nvSpPr>
          <p:cNvPr id="6147" name="Rectangle 2"/>
          <p:cNvSpPr>
            <a:spLocks noChangeArrowheads="1"/>
          </p:cNvSpPr>
          <p:nvPr/>
        </p:nvSpPr>
        <p:spPr bwMode="auto">
          <a:xfrm>
            <a:off x="3074988" y="2097087"/>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dirty="0">
                <a:solidFill>
                  <a:schemeClr val="tx1">
                    <a:lumMod val="85000"/>
                    <a:lumOff val="15000"/>
                  </a:schemeClr>
                </a:solidFill>
              </a:rPr>
              <a:t>Topic 1</a:t>
            </a:r>
          </a:p>
        </p:txBody>
      </p:sp>
      <p:sp>
        <p:nvSpPr>
          <p:cNvPr id="6148" name="Rectangle 3"/>
          <p:cNvSpPr>
            <a:spLocks noChangeArrowheads="1"/>
          </p:cNvSpPr>
          <p:nvPr/>
        </p:nvSpPr>
        <p:spPr bwMode="auto">
          <a:xfrm>
            <a:off x="228600" y="1639888"/>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1</a:t>
            </a:r>
            <a:endParaRPr lang="en-US" sz="3200" b="0" dirty="0">
              <a:solidFill>
                <a:srgbClr val="EAEAEA"/>
              </a:solidFill>
            </a:endParaRPr>
          </a:p>
        </p:txBody>
      </p:sp>
      <p:sp>
        <p:nvSpPr>
          <p:cNvPr id="6149" name="Rectangle 4"/>
          <p:cNvSpPr>
            <a:spLocks noChangeArrowheads="1"/>
          </p:cNvSpPr>
          <p:nvPr/>
        </p:nvSpPr>
        <p:spPr bwMode="auto">
          <a:xfrm>
            <a:off x="4713288" y="4030662"/>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2</a:t>
            </a:r>
          </a:p>
        </p:txBody>
      </p:sp>
      <p:sp>
        <p:nvSpPr>
          <p:cNvPr id="6150" name="Rectangle 5"/>
          <p:cNvSpPr>
            <a:spLocks noChangeArrowheads="1"/>
          </p:cNvSpPr>
          <p:nvPr/>
        </p:nvSpPr>
        <p:spPr bwMode="auto">
          <a:xfrm>
            <a:off x="1665288" y="3573463"/>
            <a:ext cx="2667000" cy="954087"/>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2</a:t>
            </a:r>
            <a:endParaRPr lang="en-US" sz="3200" b="0" dirty="0">
              <a:solidFill>
                <a:srgbClr val="EAEAEA"/>
              </a:solidFill>
            </a:endParaRPr>
          </a:p>
        </p:txBody>
      </p:sp>
      <p:sp>
        <p:nvSpPr>
          <p:cNvPr id="6151" name="Rectangle 6"/>
          <p:cNvSpPr>
            <a:spLocks noChangeArrowheads="1"/>
          </p:cNvSpPr>
          <p:nvPr/>
        </p:nvSpPr>
        <p:spPr bwMode="auto">
          <a:xfrm>
            <a:off x="6275388" y="5772150"/>
            <a:ext cx="119221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sz="2400" b="1">
                <a:solidFill>
                  <a:schemeClr val="tx1">
                    <a:lumMod val="85000"/>
                    <a:lumOff val="15000"/>
                  </a:schemeClr>
                </a:solidFill>
              </a:rPr>
              <a:t>Topic 3</a:t>
            </a:r>
          </a:p>
        </p:txBody>
      </p:sp>
      <p:sp>
        <p:nvSpPr>
          <p:cNvPr id="6152" name="Rectangle 7"/>
          <p:cNvSpPr>
            <a:spLocks noChangeArrowheads="1"/>
          </p:cNvSpPr>
          <p:nvPr/>
        </p:nvSpPr>
        <p:spPr bwMode="auto">
          <a:xfrm>
            <a:off x="3302000" y="5491163"/>
            <a:ext cx="2667000" cy="955675"/>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r>
              <a:rPr lang="en-US" sz="2800" b="0" dirty="0">
                <a:solidFill>
                  <a:srgbClr val="EAEAEA"/>
                </a:solidFill>
              </a:rPr>
              <a:t>Image for</a:t>
            </a:r>
          </a:p>
          <a:p>
            <a:pPr algn="ctr" eaLnBrk="0" hangingPunct="0">
              <a:defRPr/>
            </a:pPr>
            <a:r>
              <a:rPr lang="en-US" sz="2800" b="0" dirty="0">
                <a:solidFill>
                  <a:srgbClr val="EAEAEA"/>
                </a:solidFill>
              </a:rPr>
              <a:t>Topic 3</a:t>
            </a:r>
            <a:endParaRPr lang="en-US" sz="3200" b="0" dirty="0">
              <a:solidFill>
                <a:srgbClr val="EAEAEA"/>
              </a:solidFill>
            </a:endParaRPr>
          </a:p>
        </p:txBody>
      </p:sp>
      <p:sp>
        <p:nvSpPr>
          <p:cNvPr id="6153" name="Text Box 8"/>
          <p:cNvSpPr txBox="1">
            <a:spLocks noChangeArrowheads="1"/>
          </p:cNvSpPr>
          <p:nvPr/>
        </p:nvSpPr>
        <p:spPr bwMode="auto">
          <a:xfrm>
            <a:off x="76200" y="76200"/>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This </a:t>
            </a:r>
            <a:r>
              <a:rPr lang="en-US" altLang="en-US" sz="2800" dirty="0" smtClean="0">
                <a:solidFill>
                  <a:srgbClr val="000000"/>
                </a:solidFill>
              </a:rPr>
              <a:t>talk </a:t>
            </a:r>
            <a:r>
              <a:rPr lang="en-US" altLang="en-US" sz="2800" dirty="0">
                <a:solidFill>
                  <a:srgbClr val="000000"/>
                </a:solidFill>
              </a:rPr>
              <a:t>focuses on… (</a:t>
            </a:r>
            <a:r>
              <a:rPr lang="en-US" altLang="en-US" sz="2800">
                <a:solidFill>
                  <a:srgbClr val="000000"/>
                </a:solidFill>
              </a:rPr>
              <a:t>complete </a:t>
            </a:r>
            <a:r>
              <a:rPr lang="en-US" altLang="en-US" sz="2800" smtClean="0">
                <a:solidFill>
                  <a:srgbClr val="000000"/>
                </a:solidFill>
              </a:rPr>
              <a:t>the sentence</a:t>
            </a:r>
            <a:r>
              <a:rPr lang="en-US" altLang="en-US" sz="2800" dirty="0">
                <a:solidFill>
                  <a:srgbClr val="000000"/>
                </a:solidFill>
              </a:rPr>
              <a:t>, but </a:t>
            </a:r>
            <a:r>
              <a:rPr lang="en-US" altLang="en-US" sz="2800">
                <a:solidFill>
                  <a:srgbClr val="000000"/>
                </a:solidFill>
              </a:rPr>
              <a:t>go </a:t>
            </a:r>
            <a:r>
              <a:rPr lang="en-US" altLang="en-US" sz="2800" smtClean="0">
                <a:solidFill>
                  <a:srgbClr val="000000"/>
                </a:solidFill>
              </a:rPr>
              <a:t/>
            </a:r>
            <a:br>
              <a:rPr lang="en-US" altLang="en-US" sz="2800" smtClean="0">
                <a:solidFill>
                  <a:srgbClr val="000000"/>
                </a:solidFill>
              </a:rPr>
            </a:br>
            <a:r>
              <a:rPr lang="en-US" altLang="en-US" sz="2800" smtClean="0">
                <a:solidFill>
                  <a:srgbClr val="000000"/>
                </a:solidFill>
              </a:rPr>
              <a:t>no </a:t>
            </a:r>
            <a:r>
              <a:rPr lang="en-US" altLang="en-US" sz="2800" dirty="0">
                <a:solidFill>
                  <a:srgbClr val="000000"/>
                </a:solidFill>
              </a:rPr>
              <a:t>more than two lines)</a:t>
            </a:r>
          </a:p>
        </p:txBody>
      </p:sp>
    </p:spTree>
    <p:extLst>
      <p:ext uri="{BB962C8B-B14F-4D97-AF65-F5344CB8AC3E}">
        <p14:creationId xmlns:p14="http://schemas.microsoft.com/office/powerpoint/2010/main" val="378241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30</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448143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31</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698690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32</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1882304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eaLnBrk="1" hangingPunct="1"/>
            <a:fld id="{5222F1C1-107B-46D2-8068-60F59CB42DCA}" type="slidenum">
              <a:rPr lang="en-US" altLang="en-US" sz="1400">
                <a:solidFill>
                  <a:srgbClr val="404040"/>
                </a:solidFill>
              </a:rPr>
              <a:pPr eaLnBrk="1" hangingPunct="1"/>
              <a:t>33</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788108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17" name="Picture 16"/>
          <p:cNvPicPr>
            <a:picLocks noChangeAspect="1"/>
          </p:cNvPicPr>
          <p:nvPr/>
        </p:nvPicPr>
        <p:blipFill rotWithShape="1">
          <a:blip r:embed="rId3"/>
          <a:srcRect l="25403" t="36459" r="28331" b="6250"/>
          <a:stretch/>
        </p:blipFill>
        <p:spPr>
          <a:xfrm>
            <a:off x="2994251" y="4343400"/>
            <a:ext cx="2949349" cy="2053344"/>
          </a:xfrm>
          <a:prstGeom prst="rect">
            <a:avLst/>
          </a:prstGeom>
          <a:ln>
            <a:solidFill>
              <a:schemeClr val="tx1"/>
            </a:solidFill>
          </a:ln>
        </p:spPr>
      </p:pic>
      <p:pic>
        <p:nvPicPr>
          <p:cNvPr id="15" name="Shape 160"/>
          <p:cNvPicPr preferRelativeResize="0"/>
          <p:nvPr/>
        </p:nvPicPr>
        <p:blipFill rotWithShape="1">
          <a:blip r:embed="rId4">
            <a:alphaModFix/>
          </a:blip>
          <a:srcRect l="36312" t="39587" b="18241"/>
          <a:stretch/>
        </p:blipFill>
        <p:spPr>
          <a:xfrm>
            <a:off x="5451743" y="1372892"/>
            <a:ext cx="3254149" cy="2061237"/>
          </a:xfrm>
          <a:prstGeom prst="rect">
            <a:avLst/>
          </a:prstGeom>
          <a:noFill/>
          <a:ln>
            <a:solidFill>
              <a:schemeClr val="tx1"/>
            </a:solidFill>
          </a:ln>
        </p:spPr>
      </p:pic>
      <p:pic>
        <p:nvPicPr>
          <p:cNvPr id="13" name="Shape 43"/>
          <p:cNvPicPr preferRelativeResize="0"/>
          <p:nvPr/>
        </p:nvPicPr>
        <p:blipFill>
          <a:blip r:embed="rId5">
            <a:alphaModFix/>
          </a:blip>
          <a:stretch>
            <a:fillRect/>
          </a:stretch>
        </p:blipFill>
        <p:spPr>
          <a:xfrm>
            <a:off x="171450" y="1371760"/>
            <a:ext cx="2949349" cy="2100469"/>
          </a:xfrm>
          <a:prstGeom prst="rect">
            <a:avLst/>
          </a:prstGeom>
          <a:ln w="12700" cap="sq" cmpd="thickThin">
            <a:solidFill>
              <a:srgbClr val="000000"/>
            </a:solidFill>
            <a:prstDash val="solid"/>
            <a:miter lim="800000"/>
          </a:ln>
          <a:effectLst>
            <a:innerShdw blurRad="76200">
              <a:srgbClr val="000000"/>
            </a:innerShdw>
          </a:effectLst>
        </p:spPr>
      </p:pic>
      <p:sp>
        <p:nvSpPr>
          <p:cNvPr id="41" name="Shape 41"/>
          <p:cNvSpPr txBox="1"/>
          <p:nvPr/>
        </p:nvSpPr>
        <p:spPr>
          <a:xfrm>
            <a:off x="76200" y="76200"/>
            <a:ext cx="9029700" cy="946150"/>
          </a:xfrm>
          <a:prstGeom prst="rect">
            <a:avLst/>
          </a:prstGeom>
          <a:noFill/>
          <a:ln>
            <a:noFill/>
          </a:ln>
        </p:spPr>
        <p:txBody>
          <a:bodyPr lIns="91425" tIns="45700" rIns="91425" bIns="45700" anchor="t" anchorCtr="0">
            <a:noAutofit/>
          </a:bodyPr>
          <a:lstStyle/>
          <a:p>
            <a:pPr>
              <a:buSzPct val="25000"/>
            </a:pPr>
            <a:r>
              <a:rPr lang="en-US" sz="2800" b="1" kern="0" dirty="0">
                <a:solidFill>
                  <a:srgbClr val="000000"/>
                </a:solidFill>
                <a:ea typeface="Calibri"/>
                <a:cs typeface="Calibri"/>
                <a:sym typeface="Calibri"/>
              </a:rPr>
              <a:t>This </a:t>
            </a:r>
            <a:r>
              <a:rPr lang="en-US" sz="2800" b="1" kern="0" dirty="0" smtClean="0">
                <a:solidFill>
                  <a:srgbClr val="000000"/>
                </a:solidFill>
                <a:ea typeface="Calibri"/>
                <a:cs typeface="Calibri"/>
                <a:sym typeface="Calibri"/>
              </a:rPr>
              <a:t>talk </a:t>
            </a:r>
            <a:r>
              <a:rPr lang="en-US" sz="2800" b="1" kern="0" dirty="0">
                <a:solidFill>
                  <a:srgbClr val="000000"/>
                </a:solidFill>
                <a:ea typeface="Calibri"/>
                <a:cs typeface="Calibri"/>
                <a:sym typeface="Calibri"/>
              </a:rPr>
              <a:t>focuses on our </a:t>
            </a:r>
            <a:r>
              <a:rPr lang="en-US" sz="2800" b="1" kern="0" dirty="0" smtClean="0">
                <a:solidFill>
                  <a:srgbClr val="000000"/>
                </a:solidFill>
                <a:ea typeface="Calibri"/>
                <a:cs typeface="Calibri"/>
                <a:sym typeface="Calibri"/>
              </a:rPr>
              <a:t>team’s creation of a beta prototype for our 3D-printed </a:t>
            </a:r>
            <a:r>
              <a:rPr lang="en-US" sz="2800" b="1" kern="0" dirty="0">
                <a:solidFill>
                  <a:srgbClr val="000000"/>
                </a:solidFill>
                <a:ea typeface="Calibri"/>
                <a:cs typeface="Calibri"/>
                <a:sym typeface="Calibri"/>
              </a:rPr>
              <a:t>educational kit</a:t>
            </a:r>
          </a:p>
        </p:txBody>
      </p:sp>
      <p:grpSp>
        <p:nvGrpSpPr>
          <p:cNvPr id="2" name="Group 1"/>
          <p:cNvGrpSpPr/>
          <p:nvPr/>
        </p:nvGrpSpPr>
        <p:grpSpPr>
          <a:xfrm>
            <a:off x="174851" y="1371600"/>
            <a:ext cx="2949349" cy="2752366"/>
            <a:chOff x="174851" y="1371600"/>
            <a:chExt cx="2949349" cy="2752366"/>
          </a:xfrm>
        </p:grpSpPr>
        <p:sp>
          <p:nvSpPr>
            <p:cNvPr id="38" name="Shape 38"/>
            <p:cNvSpPr/>
            <p:nvPr/>
          </p:nvSpPr>
          <p:spPr>
            <a:xfrm>
              <a:off x="174851" y="3518672"/>
              <a:ext cx="2949349" cy="605294"/>
            </a:xfrm>
            <a:prstGeom prst="rect">
              <a:avLst/>
            </a:prstGeom>
            <a:noFill/>
            <a:ln>
              <a:noFill/>
            </a:ln>
          </p:spPr>
          <p:txBody>
            <a:bodyPr wrap="square" lIns="63500" tIns="25400" rIns="63500" bIns="25400" anchor="t" anchorCtr="0">
              <a:spAutoFit/>
            </a:bodyPr>
            <a:lstStyle/>
            <a:p>
              <a:pPr algn="ctr">
                <a:buSzPct val="25000"/>
              </a:pPr>
              <a:r>
                <a:rPr lang="en-US" b="1" kern="0" dirty="0" smtClean="0">
                  <a:solidFill>
                    <a:srgbClr val="262626"/>
                  </a:solidFill>
                  <a:ea typeface="Calibri"/>
                  <a:cs typeface="Calibri"/>
                  <a:sym typeface="Calibri"/>
                </a:rPr>
                <a:t>Problem Statement </a:t>
              </a:r>
              <a:r>
                <a:rPr lang="en-US" b="1" kern="0" dirty="0">
                  <a:solidFill>
                    <a:srgbClr val="262626"/>
                  </a:solidFill>
                  <a:ea typeface="Calibri"/>
                  <a:cs typeface="Calibri"/>
                  <a:sym typeface="Calibri"/>
                </a:rPr>
                <a:t/>
              </a:r>
              <a:br>
                <a:rPr lang="en-US" b="1" kern="0" dirty="0">
                  <a:solidFill>
                    <a:srgbClr val="262626"/>
                  </a:solidFill>
                  <a:ea typeface="Calibri"/>
                  <a:cs typeface="Calibri"/>
                  <a:sym typeface="Calibri"/>
                </a:rPr>
              </a:br>
              <a:r>
                <a:rPr lang="en-US" b="1" kern="0" dirty="0" smtClean="0">
                  <a:solidFill>
                    <a:srgbClr val="262626"/>
                  </a:solidFill>
                  <a:ea typeface="Calibri"/>
                  <a:cs typeface="Calibri"/>
                  <a:sym typeface="Calibri"/>
                </a:rPr>
                <a:t>and Customer </a:t>
              </a:r>
              <a:r>
                <a:rPr lang="en-US" b="1" kern="0" dirty="0">
                  <a:solidFill>
                    <a:srgbClr val="262626"/>
                  </a:solidFill>
                  <a:ea typeface="Calibri"/>
                  <a:cs typeface="Calibri"/>
                  <a:sym typeface="Calibri"/>
                </a:rPr>
                <a:t>Needs</a:t>
              </a:r>
            </a:p>
          </p:txBody>
        </p:sp>
        <p:pic>
          <p:nvPicPr>
            <p:cNvPr id="43" name="Shape 43"/>
            <p:cNvPicPr preferRelativeResize="0"/>
            <p:nvPr/>
          </p:nvPicPr>
          <p:blipFill>
            <a:blip r:embed="rId6">
              <a:alphaModFix/>
            </a:blip>
            <a:stretch>
              <a:fillRect/>
            </a:stretch>
          </p:blipFill>
          <p:spPr>
            <a:xfrm>
              <a:off x="174851" y="1371600"/>
              <a:ext cx="2949349" cy="2100469"/>
            </a:xfrm>
            <a:prstGeom prst="rect">
              <a:avLst/>
            </a:prstGeom>
            <a:ln w="12700" cap="sq" cmpd="thickThin">
              <a:solidFill>
                <a:srgbClr val="000000"/>
              </a:solidFill>
              <a:prstDash val="solid"/>
              <a:miter lim="800000"/>
            </a:ln>
            <a:effectLst>
              <a:innerShdw blurRad="76200">
                <a:srgbClr val="000000"/>
              </a:innerShdw>
            </a:effectLst>
          </p:spPr>
        </p:pic>
      </p:grpSp>
      <p:grpSp>
        <p:nvGrpSpPr>
          <p:cNvPr id="4" name="Group 3"/>
          <p:cNvGrpSpPr/>
          <p:nvPr/>
        </p:nvGrpSpPr>
        <p:grpSpPr>
          <a:xfrm>
            <a:off x="2994251" y="4343400"/>
            <a:ext cx="2949349" cy="2436925"/>
            <a:chOff x="2994251" y="4343400"/>
            <a:chExt cx="2949349" cy="2436925"/>
          </a:xfrm>
        </p:grpSpPr>
        <p:sp>
          <p:nvSpPr>
            <p:cNvPr id="10" name="Shape 40"/>
            <p:cNvSpPr/>
            <p:nvPr/>
          </p:nvSpPr>
          <p:spPr>
            <a:xfrm>
              <a:off x="3352800" y="6452030"/>
              <a:ext cx="2258099" cy="328295"/>
            </a:xfrm>
            <a:prstGeom prst="rect">
              <a:avLst/>
            </a:prstGeom>
            <a:noFill/>
            <a:ln>
              <a:noFill/>
            </a:ln>
          </p:spPr>
          <p:txBody>
            <a:bodyPr lIns="63500" tIns="25400" rIns="63500" bIns="25400" anchor="t" anchorCtr="0">
              <a:spAutoFit/>
            </a:bodyPr>
            <a:lstStyle/>
            <a:p>
              <a:pPr algn="ctr">
                <a:buSzPct val="25000"/>
              </a:pPr>
              <a:r>
                <a:rPr lang="en-US" b="1" kern="0" dirty="0" smtClean="0">
                  <a:solidFill>
                    <a:srgbClr val="262626"/>
                  </a:solidFill>
                  <a:ea typeface="Calibri"/>
                  <a:cs typeface="Calibri"/>
                  <a:sym typeface="Calibri"/>
                </a:rPr>
                <a:t>Prototypes</a:t>
              </a:r>
              <a:endParaRPr lang="en-US" b="1" kern="0" dirty="0">
                <a:solidFill>
                  <a:srgbClr val="262626"/>
                </a:solidFill>
                <a:ea typeface="Calibri"/>
                <a:cs typeface="Calibri"/>
                <a:sym typeface="Calibri"/>
              </a:endParaRPr>
            </a:p>
          </p:txBody>
        </p:sp>
        <p:pic>
          <p:nvPicPr>
            <p:cNvPr id="11" name="Picture 10"/>
            <p:cNvPicPr>
              <a:picLocks noChangeAspect="1"/>
            </p:cNvPicPr>
            <p:nvPr/>
          </p:nvPicPr>
          <p:blipFill rotWithShape="1">
            <a:blip r:embed="rId7"/>
            <a:srcRect l="25403" t="36459" r="28331" b="6250"/>
            <a:stretch/>
          </p:blipFill>
          <p:spPr>
            <a:xfrm>
              <a:off x="2994251" y="4343400"/>
              <a:ext cx="2949349" cy="2053344"/>
            </a:xfrm>
            <a:prstGeom prst="rect">
              <a:avLst/>
            </a:prstGeom>
            <a:ln>
              <a:solidFill>
                <a:schemeClr val="tx1"/>
              </a:solidFill>
            </a:ln>
          </p:spPr>
        </p:pic>
      </p:grpSp>
      <p:grpSp>
        <p:nvGrpSpPr>
          <p:cNvPr id="3" name="Group 2"/>
          <p:cNvGrpSpPr/>
          <p:nvPr/>
        </p:nvGrpSpPr>
        <p:grpSpPr>
          <a:xfrm>
            <a:off x="5451743" y="1372892"/>
            <a:ext cx="3254149" cy="2751074"/>
            <a:chOff x="5451743" y="1372892"/>
            <a:chExt cx="3254149" cy="2751074"/>
          </a:xfrm>
        </p:grpSpPr>
        <p:sp>
          <p:nvSpPr>
            <p:cNvPr id="40" name="Shape 40"/>
            <p:cNvSpPr/>
            <p:nvPr/>
          </p:nvSpPr>
          <p:spPr>
            <a:xfrm>
              <a:off x="5949767" y="3518672"/>
              <a:ext cx="2258099" cy="605294"/>
            </a:xfrm>
            <a:prstGeom prst="rect">
              <a:avLst/>
            </a:prstGeom>
            <a:noFill/>
            <a:ln>
              <a:noFill/>
            </a:ln>
          </p:spPr>
          <p:txBody>
            <a:bodyPr lIns="63500" tIns="25400" rIns="63500" bIns="25400" anchor="t" anchorCtr="0">
              <a:spAutoFit/>
            </a:bodyPr>
            <a:lstStyle/>
            <a:p>
              <a:pPr algn="ctr">
                <a:buSzPct val="25000"/>
              </a:pPr>
              <a:r>
                <a:rPr lang="en-US" b="1" kern="0" dirty="0">
                  <a:solidFill>
                    <a:srgbClr val="262626"/>
                  </a:solidFill>
                  <a:ea typeface="Calibri"/>
                  <a:cs typeface="Calibri"/>
                  <a:sym typeface="Calibri"/>
                </a:rPr>
                <a:t>Concept </a:t>
              </a:r>
              <a:r>
                <a:rPr lang="en-US" b="1" kern="0" dirty="0" smtClean="0">
                  <a:solidFill>
                    <a:srgbClr val="262626"/>
                  </a:solidFill>
                  <a:ea typeface="Calibri"/>
                  <a:cs typeface="Calibri"/>
                  <a:sym typeface="Calibri"/>
                </a:rPr>
                <a:t>Screening </a:t>
              </a:r>
              <a:r>
                <a:rPr lang="en-US" b="1" kern="0" dirty="0">
                  <a:solidFill>
                    <a:srgbClr val="262626"/>
                  </a:solidFill>
                  <a:ea typeface="Calibri"/>
                  <a:cs typeface="Calibri"/>
                  <a:sym typeface="Calibri"/>
                </a:rPr>
                <a:t>and Selection</a:t>
              </a:r>
            </a:p>
          </p:txBody>
        </p:sp>
        <p:pic>
          <p:nvPicPr>
            <p:cNvPr id="12" name="Shape 160"/>
            <p:cNvPicPr preferRelativeResize="0"/>
            <p:nvPr/>
          </p:nvPicPr>
          <p:blipFill rotWithShape="1">
            <a:blip r:embed="rId8">
              <a:alphaModFix/>
            </a:blip>
            <a:srcRect l="36312" t="39587" b="18241"/>
            <a:stretch/>
          </p:blipFill>
          <p:spPr>
            <a:xfrm>
              <a:off x="5451743" y="1372892"/>
              <a:ext cx="3254149" cy="2061237"/>
            </a:xfrm>
            <a:prstGeom prst="rect">
              <a:avLst/>
            </a:prstGeom>
            <a:noFill/>
            <a:ln>
              <a:solidFill>
                <a:schemeClr val="tx1"/>
              </a:solidFill>
            </a:ln>
          </p:spPr>
        </p:pic>
      </p:grpSp>
    </p:spTree>
    <p:extLst>
      <p:ext uri="{BB962C8B-B14F-4D97-AF65-F5344CB8AC3E}">
        <p14:creationId xmlns:p14="http://schemas.microsoft.com/office/powerpoint/2010/main" val="31459002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222F1C1-107B-46D2-8068-60F59CB42DCA}" type="slidenum">
              <a:rPr lang="en-US" altLang="en-US" sz="1400">
                <a:solidFill>
                  <a:srgbClr val="404040"/>
                </a:solidFill>
              </a:rPr>
              <a:pPr algn="l" eaLnBrk="1" hangingPunct="1"/>
              <a:t>5</a:t>
            </a:fld>
            <a:endParaRPr lang="en-US" altLang="en-US" sz="1400">
              <a:solidFill>
                <a:srgbClr val="404040"/>
              </a:solidFill>
            </a:endParaRPr>
          </a:p>
        </p:txBody>
      </p:sp>
      <p:sp>
        <p:nvSpPr>
          <p:cNvPr id="8195"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8196"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3891178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FEDD9991-C954-4CC7-9947-AEC9FCDAD068}" type="slidenum">
              <a:rPr lang="en-US" altLang="en-US" sz="1400">
                <a:solidFill>
                  <a:srgbClr val="404040"/>
                </a:solidFill>
              </a:rPr>
              <a:pPr algn="l" eaLnBrk="1" hangingPunct="1"/>
              <a:t>6</a:t>
            </a:fld>
            <a:endParaRPr lang="en-US" altLang="en-US" sz="1400">
              <a:solidFill>
                <a:srgbClr val="404040"/>
              </a:solidFill>
            </a:endParaRPr>
          </a:p>
        </p:txBody>
      </p:sp>
      <p:sp>
        <p:nvSpPr>
          <p:cNvPr id="9219" name="Rectangle 2"/>
          <p:cNvSpPr>
            <a:spLocks noChangeArrowheads="1"/>
          </p:cNvSpPr>
          <p:nvPr/>
        </p:nvSpPr>
        <p:spPr bwMode="auto">
          <a:xfrm>
            <a:off x="152400" y="5467350"/>
            <a:ext cx="8001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spcBef>
                <a:spcPct val="25000"/>
              </a:spcBef>
              <a:defRPr/>
            </a:pPr>
            <a:r>
              <a:rPr lang="en-US" sz="2400" b="1" dirty="0">
                <a:solidFill>
                  <a:schemeClr val="tx1">
                    <a:lumMod val="85000"/>
                    <a:lumOff val="15000"/>
                  </a:schemeClr>
                </a:solidFill>
              </a:rPr>
              <a:t>If necessary, identify key assumption or background for audience—keep to two lines (18</a:t>
            </a:r>
            <a:r>
              <a:rPr lang="en-US" sz="2400" b="1" dirty="0">
                <a:solidFill>
                  <a:schemeClr val="tx1">
                    <a:lumMod val="85000"/>
                    <a:lumOff val="15000"/>
                  </a:schemeClr>
                </a:solidFill>
                <a:cs typeface="Arial" charset="0"/>
              </a:rPr>
              <a:t>–24 point type)</a:t>
            </a:r>
          </a:p>
        </p:txBody>
      </p:sp>
      <p:sp>
        <p:nvSpPr>
          <p:cNvPr id="9220" name="Rectangle 3"/>
          <p:cNvSpPr>
            <a:spLocks noChangeArrowheads="1"/>
          </p:cNvSpPr>
          <p:nvPr/>
        </p:nvSpPr>
        <p:spPr bwMode="auto">
          <a:xfrm>
            <a:off x="228600" y="1606550"/>
            <a:ext cx="8305800" cy="3575050"/>
          </a:xfrm>
          <a:prstGeom prst="rect">
            <a:avLst/>
          </a:prstGeom>
          <a:solidFill>
            <a:schemeClr val="tx1">
              <a:lumMod val="85000"/>
              <a:lumOff val="15000"/>
            </a:schemeClr>
          </a:solidFill>
          <a:ln w="9525">
            <a:solidFill>
              <a:srgbClr val="000000"/>
            </a:solidFill>
            <a:miter lim="800000"/>
            <a:headEnd/>
            <a:tailEnd/>
          </a:ln>
        </p:spPr>
        <p:txBody>
          <a:bodyPr anchor="ctr">
            <a:spAutoFit/>
          </a:bodyPr>
          <a:lstStyle/>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r>
              <a:rPr lang="en-US" sz="3600" b="0">
                <a:solidFill>
                  <a:schemeClr val="bg1"/>
                </a:solidFill>
              </a:rPr>
              <a:t>Image(s)</a:t>
            </a:r>
          </a:p>
          <a:p>
            <a:pPr algn="ctr" eaLnBrk="0" hangingPunct="0">
              <a:defRPr/>
            </a:pPr>
            <a:r>
              <a:rPr lang="en-US" sz="3600" b="0">
                <a:solidFill>
                  <a:schemeClr val="bg1"/>
                </a:solidFill>
              </a:rPr>
              <a:t>supporting </a:t>
            </a:r>
            <a:br>
              <a:rPr lang="en-US" sz="3600" b="0">
                <a:solidFill>
                  <a:schemeClr val="bg1"/>
                </a:solidFill>
              </a:rPr>
            </a:br>
            <a:r>
              <a:rPr lang="en-US" sz="3600" b="0">
                <a:solidFill>
                  <a:schemeClr val="bg1"/>
                </a:solidFill>
              </a:rPr>
              <a:t>above assertion</a:t>
            </a: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a:p>
            <a:pPr algn="ctr" eaLnBrk="0" hangingPunct="0">
              <a:defRPr/>
            </a:pPr>
            <a:endParaRPr lang="en-US" sz="2400" b="0">
              <a:solidFill>
                <a:schemeClr val="bg1"/>
              </a:solidFill>
            </a:endParaRPr>
          </a:p>
        </p:txBody>
      </p:sp>
      <p:sp>
        <p:nvSpPr>
          <p:cNvPr id="9221"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9222" name="Text Box 5"/>
          <p:cNvSpPr txBox="1">
            <a:spLocks noChangeArrowheads="1"/>
          </p:cNvSpPr>
          <p:nvPr/>
        </p:nvSpPr>
        <p:spPr bwMode="auto">
          <a:xfrm>
            <a:off x="76200" y="76200"/>
            <a:ext cx="8997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000000"/>
                </a:solidFill>
              </a:rPr>
              <a:t>This sentence headline makes an assertion on the first topic in no more than two lines</a:t>
            </a:r>
          </a:p>
        </p:txBody>
      </p:sp>
    </p:spTree>
    <p:extLst>
      <p:ext uri="{BB962C8B-B14F-4D97-AF65-F5344CB8AC3E}">
        <p14:creationId xmlns:p14="http://schemas.microsoft.com/office/powerpoint/2010/main" val="22865193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228600" y="152400"/>
            <a:ext cx="184200" cy="396900"/>
          </a:xfrm>
          <a:prstGeom prst="rect">
            <a:avLst/>
          </a:prstGeom>
          <a:noFill/>
          <a:ln>
            <a:noFill/>
          </a:ln>
        </p:spPr>
        <p:txBody>
          <a:bodyPr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rtl val="0"/>
            </a:endParaRPr>
          </a:p>
        </p:txBody>
      </p:sp>
      <p:sp>
        <p:nvSpPr>
          <p:cNvPr id="78" name="Shape 78"/>
          <p:cNvSpPr txBox="1"/>
          <p:nvPr/>
        </p:nvSpPr>
        <p:spPr>
          <a:xfrm>
            <a:off x="126900" y="76200"/>
            <a:ext cx="8864700" cy="861773"/>
          </a:xfrm>
          <a:prstGeom prst="rect">
            <a:avLst/>
          </a:prstGeom>
          <a:noFill/>
          <a:ln>
            <a:noFill/>
          </a:ln>
        </p:spPr>
        <p:txBody>
          <a:bodyPr lIns="0" tIns="0" rIns="0" bIns="0" anchor="t" anchorCtr="0">
            <a:noAutofit/>
          </a:bodyPr>
          <a:lstStyle/>
          <a:p>
            <a:pPr>
              <a:buClr>
                <a:srgbClr val="FFFFFF"/>
              </a:buClr>
              <a:buSzPct val="25000"/>
              <a:buFont typeface="Calibri"/>
              <a:buNone/>
            </a:pPr>
            <a:r>
              <a:rPr lang="en-US" sz="2800" b="1" kern="0" dirty="0">
                <a:latin typeface="Calibri"/>
                <a:ea typeface="Calibri"/>
                <a:cs typeface="Calibri"/>
                <a:sym typeface="Calibri"/>
                <a:rtl val="0"/>
              </a:rPr>
              <a:t>Special education teachers identified key factors </a:t>
            </a:r>
            <a:r>
              <a:rPr lang="en-US" sz="2800" b="1" kern="0" dirty="0" smtClean="0">
                <a:latin typeface="Calibri"/>
                <a:ea typeface="Calibri"/>
                <a:cs typeface="Calibri"/>
                <a:sym typeface="Calibri"/>
                <a:rtl val="0"/>
              </a:rPr>
              <a:t/>
            </a:r>
            <a:br>
              <a:rPr lang="en-US" sz="2800" b="1" kern="0" dirty="0" smtClean="0">
                <a:latin typeface="Calibri"/>
                <a:ea typeface="Calibri"/>
                <a:cs typeface="Calibri"/>
                <a:sym typeface="Calibri"/>
                <a:rtl val="0"/>
              </a:rPr>
            </a:br>
            <a:r>
              <a:rPr lang="en-US" sz="2800" b="1" kern="0" dirty="0" smtClean="0">
                <a:latin typeface="Calibri"/>
                <a:ea typeface="Calibri"/>
                <a:cs typeface="Calibri"/>
                <a:sym typeface="Calibri"/>
                <a:rtl val="0"/>
              </a:rPr>
              <a:t>when </a:t>
            </a:r>
            <a:r>
              <a:rPr lang="en-US" sz="2800" b="1" kern="0" dirty="0">
                <a:latin typeface="Calibri"/>
                <a:ea typeface="Calibri"/>
                <a:cs typeface="Calibri"/>
                <a:sym typeface="Calibri"/>
                <a:rtl val="0"/>
              </a:rPr>
              <a:t>considering educational kits</a:t>
            </a:r>
          </a:p>
        </p:txBody>
      </p:sp>
      <p:sp>
        <p:nvSpPr>
          <p:cNvPr id="2" name="Rectangle 1"/>
          <p:cNvSpPr/>
          <p:nvPr/>
        </p:nvSpPr>
        <p:spPr>
          <a:xfrm>
            <a:off x="228600" y="2071497"/>
            <a:ext cx="4724400" cy="57871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Calibri" panose="020F0502020204030204" pitchFamily="34" charset="0"/>
              </a:rPr>
              <a:t>Retains attention of students</a:t>
            </a:r>
            <a:endParaRPr lang="en-US" sz="2800" b="1" dirty="0">
              <a:solidFill>
                <a:schemeClr val="bg1"/>
              </a:solidFill>
              <a:latin typeface="Calibri" panose="020F0502020204030204" pitchFamily="34" charset="0"/>
            </a:endParaRPr>
          </a:p>
        </p:txBody>
      </p:sp>
      <p:sp>
        <p:nvSpPr>
          <p:cNvPr id="7" name="Rectangle 6"/>
          <p:cNvSpPr/>
          <p:nvPr/>
        </p:nvSpPr>
        <p:spPr>
          <a:xfrm>
            <a:off x="228600" y="3013342"/>
            <a:ext cx="4724400" cy="59292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smtClean="0">
                <a:solidFill>
                  <a:srgbClr val="FFFFFF"/>
                </a:solidFill>
                <a:latin typeface="Calibri" panose="020F0502020204030204" pitchFamily="34" charset="0"/>
              </a:rPr>
              <a:t>Is simple</a:t>
            </a:r>
            <a:endParaRPr lang="en-US" sz="2600" b="1" dirty="0">
              <a:solidFill>
                <a:srgbClr val="FFFFFF"/>
              </a:solidFill>
              <a:latin typeface="Calibri" panose="020F0502020204030204" pitchFamily="34" charset="0"/>
            </a:endParaRPr>
          </a:p>
        </p:txBody>
      </p:sp>
      <p:sp>
        <p:nvSpPr>
          <p:cNvPr id="8" name="Rectangle 7"/>
          <p:cNvSpPr/>
          <p:nvPr/>
        </p:nvSpPr>
        <p:spPr>
          <a:xfrm>
            <a:off x="228600" y="3969394"/>
            <a:ext cx="3759300" cy="59292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FF"/>
                </a:solidFill>
                <a:latin typeface="Calibri" panose="020F0502020204030204" pitchFamily="34" charset="0"/>
              </a:rPr>
              <a:t>Is easy to use</a:t>
            </a:r>
            <a:endParaRPr lang="en-US" sz="2400" b="1" dirty="0">
              <a:solidFill>
                <a:srgbClr val="FFFFFF"/>
              </a:solidFill>
              <a:latin typeface="Calibri" panose="020F0502020204030204" pitchFamily="34" charset="0"/>
            </a:endParaRPr>
          </a:p>
        </p:txBody>
      </p:sp>
      <p:sp>
        <p:nvSpPr>
          <p:cNvPr id="9" name="Rectangle 8"/>
          <p:cNvSpPr/>
          <p:nvPr/>
        </p:nvSpPr>
        <p:spPr>
          <a:xfrm>
            <a:off x="228600" y="4925446"/>
            <a:ext cx="3149700" cy="59292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FFFFFF"/>
                </a:solidFill>
                <a:latin typeface="Calibri" panose="020F0502020204030204" pitchFamily="34" charset="0"/>
              </a:rPr>
              <a:t>Is low cost</a:t>
            </a:r>
            <a:endParaRPr lang="en-US" sz="2000" b="1" dirty="0">
              <a:solidFill>
                <a:srgbClr val="FFFFFF"/>
              </a:solidFill>
              <a:latin typeface="Calibri" panose="020F0502020204030204" pitchFamily="34" charset="0"/>
            </a:endParaRPr>
          </a:p>
        </p:txBody>
      </p:sp>
      <p:sp>
        <p:nvSpPr>
          <p:cNvPr id="10" name="Rectangle 9"/>
          <p:cNvSpPr/>
          <p:nvPr/>
        </p:nvSpPr>
        <p:spPr>
          <a:xfrm>
            <a:off x="228600" y="5881496"/>
            <a:ext cx="3149700" cy="59550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Calibri" panose="020F0502020204030204" pitchFamily="34" charset="0"/>
              </a:rPr>
              <a:t>Is durable</a:t>
            </a:r>
            <a:endParaRPr lang="en-US" sz="2000" b="1" dirty="0">
              <a:solidFill>
                <a:schemeClr val="bg1"/>
              </a:solidFill>
              <a:latin typeface="Calibri" panose="020F0502020204030204" pitchFamily="34" charset="0"/>
            </a:endParaRPr>
          </a:p>
        </p:txBody>
      </p:sp>
      <p:pic>
        <p:nvPicPr>
          <p:cNvPr id="11" name="Picture 2" descr="https://s-media-cache-ak0.pinimg.com/736x/1c/1f/f4/1c1ff41d1006aef6d71e6a09c69b8d2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000" t="11721" b="6791"/>
          <a:stretch/>
        </p:blipFill>
        <p:spPr bwMode="auto">
          <a:xfrm>
            <a:off x="5836716" y="1143000"/>
            <a:ext cx="2705866" cy="2403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38687" y="2625804"/>
            <a:ext cx="2771913" cy="1107996"/>
          </a:xfrm>
          <a:prstGeom prst="rect">
            <a:avLst/>
          </a:prstGeom>
          <a:solidFill>
            <a:schemeClr val="bg1"/>
          </a:solidFill>
        </p:spPr>
        <p:txBody>
          <a:bodyPr wrap="none" rtlCol="0">
            <a:spAutoFit/>
          </a:bodyPr>
          <a:lstStyle/>
          <a:p>
            <a:r>
              <a:rPr lang="en-US" sz="6600" dirty="0" smtClean="0"/>
              <a:t>Simple</a:t>
            </a:r>
            <a:endParaRPr lang="en-US" sz="6600" dirty="0"/>
          </a:p>
        </p:txBody>
      </p:sp>
      <p:pic>
        <p:nvPicPr>
          <p:cNvPr id="13" name="Picture 2" descr="http://graphicsecurity.com/wp-content/uploads/2014/10/icon-use.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9879" r="13912"/>
          <a:stretch/>
        </p:blipFill>
        <p:spPr bwMode="auto">
          <a:xfrm rot="5400000">
            <a:off x="6237529" y="2830271"/>
            <a:ext cx="1981200" cy="2721457"/>
          </a:xfrm>
          <a:prstGeom prst="rect">
            <a:avLst/>
          </a:prstGeom>
          <a:solidFill>
            <a:schemeClr val="bg1"/>
          </a:solidFill>
        </p:spPr>
      </p:pic>
      <p:pic>
        <p:nvPicPr>
          <p:cNvPr id="14" name="Picture 2" descr="http://www.prepressure.com/images/glyph_cent_sign_00A2_132.png"/>
          <p:cNvPicPr>
            <a:picLocks noChangeAspect="1" noChangeArrowheads="1"/>
          </p:cNvPicPr>
          <p:nvPr/>
        </p:nvPicPr>
        <p:blipFill rotWithShape="1">
          <a:blip r:embed="rId5">
            <a:extLst>
              <a:ext uri="{28A0092B-C50C-407E-A947-70E740481C1C}">
                <a14:useLocalDpi xmlns:a14="http://schemas.microsoft.com/office/drawing/2010/main" val="0"/>
              </a:ext>
            </a:extLst>
          </a:blip>
          <a:srcRect t="10084"/>
          <a:stretch/>
        </p:blipFill>
        <p:spPr bwMode="auto">
          <a:xfrm>
            <a:off x="6400800" y="4419600"/>
            <a:ext cx="1600200" cy="14541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kinghickory.com/img/performance-fabrics/icon-durabil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2578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972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0"/>
            <a:ext cx="9144000" cy="523220"/>
          </a:xfrm>
        </p:spPr>
        <p:txBody>
          <a:bodyPr>
            <a:spAutoFit/>
          </a:bodyPr>
          <a:lstStyle/>
          <a:p>
            <a:pPr eaLnBrk="1" hangingPunct="1"/>
            <a:r>
              <a:rPr lang="en-US" altLang="en-US" sz="2800" b="1" dirty="0" smtClean="0">
                <a:latin typeface="+mn-lt"/>
              </a:rPr>
              <a:t>We generated a variety of concepts using three techniques</a:t>
            </a:r>
          </a:p>
        </p:txBody>
      </p:sp>
      <p:grpSp>
        <p:nvGrpSpPr>
          <p:cNvPr id="7" name="Group 6"/>
          <p:cNvGrpSpPr/>
          <p:nvPr/>
        </p:nvGrpSpPr>
        <p:grpSpPr>
          <a:xfrm>
            <a:off x="152400" y="1066800"/>
            <a:ext cx="3643971" cy="2299192"/>
            <a:chOff x="152400" y="1066800"/>
            <a:chExt cx="3643971" cy="2299192"/>
          </a:xfrm>
        </p:grpSpPr>
        <p:pic>
          <p:nvPicPr>
            <p:cNvPr id="8200" name="Picture 8" descr="http://innovationleadershipforum.org/wp-content/uploads/2015/02/brainstorm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57"/>
            <a:stretch/>
          </p:blipFill>
          <p:spPr bwMode="auto">
            <a:xfrm>
              <a:off x="152400" y="1066800"/>
              <a:ext cx="3643971" cy="2299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152400" y="1112881"/>
              <a:ext cx="1615440" cy="328295"/>
            </a:xfrm>
            <a:prstGeom prst="rect">
              <a:avLst/>
            </a:prstGeom>
            <a:noFill/>
            <a:ln>
              <a:noFill/>
            </a:ln>
            <a:extLst/>
          </p:spPr>
          <p:txBody>
            <a:bodyPr wrap="square" lIns="63500" tIns="25400" rIns="63500" bIns="25400">
              <a:spAutoFit/>
            </a:bodyPr>
            <a:lstStyle/>
            <a:p>
              <a:pPr eaLnBrk="0" hangingPunct="0">
                <a:defRPr/>
              </a:pPr>
              <a:r>
                <a:rPr lang="en-US" b="1" dirty="0" smtClean="0">
                  <a:cs typeface="Arial"/>
                  <a:sym typeface="Arial"/>
                  <a:rtl val="0"/>
                </a:rPr>
                <a:t>Brainstorming</a:t>
              </a:r>
              <a:endParaRPr lang="en-US" b="1" dirty="0">
                <a:cs typeface="Arial"/>
                <a:sym typeface="Arial"/>
                <a:rtl val="0"/>
              </a:endParaRPr>
            </a:p>
          </p:txBody>
        </p:sp>
      </p:grpSp>
      <p:grpSp>
        <p:nvGrpSpPr>
          <p:cNvPr id="6" name="Group 5"/>
          <p:cNvGrpSpPr/>
          <p:nvPr/>
        </p:nvGrpSpPr>
        <p:grpSpPr>
          <a:xfrm>
            <a:off x="4809744" y="1295400"/>
            <a:ext cx="3879027" cy="1561772"/>
            <a:chOff x="4809744" y="1295400"/>
            <a:chExt cx="3879027" cy="1561772"/>
          </a:xfrm>
        </p:grpSpPr>
        <p:pic>
          <p:nvPicPr>
            <p:cNvPr id="2" name="Picture 4" descr="http://flylib.com/books/2/890/1/html/2/images/figu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744" y="1755574"/>
              <a:ext cx="3879027" cy="11015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4809744" y="1295400"/>
              <a:ext cx="1615440" cy="328295"/>
            </a:xfrm>
            <a:prstGeom prst="rect">
              <a:avLst/>
            </a:prstGeom>
            <a:noFill/>
            <a:ln>
              <a:noFill/>
            </a:ln>
            <a:extLst/>
          </p:spPr>
          <p:txBody>
            <a:bodyPr wrap="square" lIns="63500" tIns="25400" rIns="63500" bIns="25400">
              <a:spAutoFit/>
            </a:bodyPr>
            <a:lstStyle/>
            <a:p>
              <a:pPr eaLnBrk="0" hangingPunct="0">
                <a:defRPr/>
              </a:pPr>
              <a:r>
                <a:rPr lang="en-US" b="1" dirty="0" smtClean="0">
                  <a:cs typeface="Arial"/>
                  <a:sym typeface="Arial"/>
                  <a:rtl val="0"/>
                </a:rPr>
                <a:t>6-3-5 Method</a:t>
              </a:r>
              <a:endParaRPr lang="en-US" b="1" dirty="0">
                <a:cs typeface="Arial"/>
                <a:sym typeface="Arial"/>
                <a:rtl val="0"/>
              </a:endParaRPr>
            </a:p>
          </p:txBody>
        </p:sp>
        <p:sp>
          <p:nvSpPr>
            <p:cNvPr id="3" name="Rectangle 2"/>
            <p:cNvSpPr/>
            <p:nvPr/>
          </p:nvSpPr>
          <p:spPr>
            <a:xfrm>
              <a:off x="4809744" y="1755574"/>
              <a:ext cx="3879027" cy="1101598"/>
            </a:xfrm>
            <a:prstGeom prst="rect">
              <a:avLst/>
            </a:pr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7952" y="3916292"/>
            <a:ext cx="4137865" cy="2789308"/>
            <a:chOff x="2927952" y="3735577"/>
            <a:chExt cx="4137865" cy="2789308"/>
          </a:xfrm>
        </p:grpSpPr>
        <p:pic>
          <p:nvPicPr>
            <p:cNvPr id="8198" name="Picture 6" descr="http://sg.jobsdb.com/en-sg/wp-content/uploads/sites/3/2014/09/topdownbottomu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952" y="3735577"/>
              <a:ext cx="4137865" cy="27585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927952" y="3735577"/>
              <a:ext cx="4137865" cy="2758577"/>
            </a:xfrm>
            <a:prstGeom prst="rect">
              <a:avLst/>
            </a:prstGeom>
            <a:solidFill>
              <a:srgbClr val="FFFF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2927952" y="6196590"/>
              <a:ext cx="1615440" cy="328295"/>
            </a:xfrm>
            <a:prstGeom prst="rect">
              <a:avLst/>
            </a:prstGeom>
            <a:noFill/>
            <a:ln>
              <a:noFill/>
            </a:ln>
            <a:extLst/>
          </p:spPr>
          <p:txBody>
            <a:bodyPr wrap="square" lIns="63500" tIns="25400" rIns="63500" bIns="25400">
              <a:spAutoFit/>
            </a:bodyPr>
            <a:lstStyle/>
            <a:p>
              <a:pPr eaLnBrk="0" hangingPunct="0">
                <a:defRPr/>
              </a:pPr>
              <a:r>
                <a:rPr lang="en-US" b="1" dirty="0" err="1" smtClean="0">
                  <a:cs typeface="Arial"/>
                  <a:sym typeface="Arial"/>
                  <a:rtl val="0"/>
                </a:rPr>
                <a:t>Brainswarming</a:t>
              </a:r>
              <a:endParaRPr lang="en-US" b="1" dirty="0">
                <a:cs typeface="Arial"/>
                <a:sym typeface="Arial"/>
                <a:rtl val="0"/>
              </a:endParaRPr>
            </a:p>
          </p:txBody>
        </p:sp>
      </p:grpSp>
    </p:spTree>
    <p:extLst>
      <p:ext uri="{BB962C8B-B14F-4D97-AF65-F5344CB8AC3E}">
        <p14:creationId xmlns:p14="http://schemas.microsoft.com/office/powerpoint/2010/main" val="910130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9</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519113"/>
          </a:xfrm>
        </p:spPr>
        <p:txBody>
          <a:bodyPr/>
          <a:lstStyle/>
          <a:p>
            <a:pPr eaLnBrk="1" hangingPunct="1"/>
            <a:endParaRPr lang="en-US" altLang="en-US" smtClean="0"/>
          </a:p>
        </p:txBody>
      </p:sp>
      <p:sp>
        <p:nvSpPr>
          <p:cNvPr id="11268" name="Rectangle 3"/>
          <p:cNvSpPr>
            <a:spLocks noGrp="1" noChangeArrowheads="1"/>
          </p:cNvSpPr>
          <p:nvPr>
            <p:ph type="body" idx="4294967295"/>
          </p:nvPr>
        </p:nvSpPr>
        <p:spPr>
          <a:xfrm>
            <a:off x="304800" y="2362200"/>
            <a:ext cx="3505200" cy="457200"/>
          </a:xfrm>
        </p:spPr>
        <p:txBody>
          <a:bodyPr/>
          <a:lstStyle/>
          <a:p>
            <a:pPr marL="0" indent="0" eaLnBrk="1" hangingPunct="1"/>
            <a:endParaRPr lang="en-US" altLang="en-US" smtClean="0"/>
          </a:p>
        </p:txBody>
      </p:sp>
    </p:spTree>
    <p:extLst>
      <p:ext uri="{BB962C8B-B14F-4D97-AF65-F5344CB8AC3E}">
        <p14:creationId xmlns:p14="http://schemas.microsoft.com/office/powerpoint/2010/main" val="2786242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2400" b="1" dirty="0" err="1"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1867</Words>
  <Application>Microsoft Office PowerPoint</Application>
  <PresentationFormat>On-screen Show (4:3)</PresentationFormat>
  <Paragraphs>366</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Arial Narrow</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generated a variety of concepts using three techniques</vt:lpstr>
      <vt:lpstr>PowerPoint Presentation</vt:lpstr>
      <vt:lpstr>PowerPoint Presentation</vt:lpstr>
      <vt:lpstr>PowerPoint Presentation</vt:lpstr>
      <vt:lpstr>PowerPoint Presentation</vt:lpstr>
      <vt:lpstr>Our screening matrix narrowed the choice to four concepts</vt:lpstr>
      <vt:lpstr>Our scoring matrix led us to select the catapult concept</vt:lpstr>
      <vt:lpstr>PowerPoint Presentation</vt:lpstr>
      <vt:lpstr>PowerPoint Presentation</vt:lpstr>
      <vt:lpstr>PowerPoint Presentation</vt:lpstr>
      <vt:lpstr>PowerPoint Presentation</vt:lpstr>
      <vt:lpstr>During the alpha 2 prototype stage, we learned that  the wings were not oriented properly </vt:lpstr>
      <vt:lpstr>In our alpha 3 prototype, we learned the print time  was too long and led to unsupported overhangs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borchern</dc:creator>
  <cp:lastModifiedBy>Michael Alley</cp:lastModifiedBy>
  <cp:revision>97</cp:revision>
  <cp:lastPrinted>2016-09-01T17:27:36Z</cp:lastPrinted>
  <dcterms:created xsi:type="dcterms:W3CDTF">2014-02-19T23:34:34Z</dcterms:created>
  <dcterms:modified xsi:type="dcterms:W3CDTF">2016-09-05T16:47:54Z</dcterms:modified>
</cp:coreProperties>
</file>