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2" r:id="rId2"/>
    <p:sldId id="286" r:id="rId3"/>
    <p:sldId id="298" r:id="rId4"/>
    <p:sldId id="336" r:id="rId5"/>
    <p:sldId id="345" r:id="rId6"/>
    <p:sldId id="346" r:id="rId7"/>
    <p:sldId id="347" r:id="rId8"/>
    <p:sldId id="302" r:id="rId9"/>
    <p:sldId id="303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29" r:id="rId19"/>
    <p:sldId id="330" r:id="rId20"/>
    <p:sldId id="337" r:id="rId21"/>
    <p:sldId id="315" r:id="rId22"/>
    <p:sldId id="319" r:id="rId23"/>
    <p:sldId id="320" r:id="rId24"/>
    <p:sldId id="321" r:id="rId25"/>
    <p:sldId id="341" r:id="rId26"/>
    <p:sldId id="342" r:id="rId27"/>
    <p:sldId id="343" r:id="rId28"/>
    <p:sldId id="344" r:id="rId29"/>
    <p:sldId id="323" r:id="rId30"/>
    <p:sldId id="324" r:id="rId31"/>
    <p:sldId id="326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4" userDrawn="1">
          <p15:clr>
            <a:srgbClr val="A4A3A4"/>
          </p15:clr>
        </p15:guide>
        <p15:guide id="2" pos="2254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620"/>
    <p:restoredTop sz="89587" autoAdjust="0"/>
  </p:normalViewPr>
  <p:slideViewPr>
    <p:cSldViewPr>
      <p:cViewPr varScale="1">
        <p:scale>
          <a:sx n="63" d="100"/>
          <a:sy n="63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4"/>
    </p:cViewPr>
  </p:sorterViewPr>
  <p:notesViewPr>
    <p:cSldViewPr>
      <p:cViewPr varScale="1">
        <p:scale>
          <a:sx n="51" d="100"/>
          <a:sy n="51" d="100"/>
        </p:scale>
        <p:origin x="2814" y="96"/>
      </p:cViewPr>
      <p:guideLst>
        <p:guide orient="horz" pos="2974"/>
        <p:guide pos="2254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wmf"/><Relationship Id="rId4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www.assertion-evidence.com.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7A55CCF-B69C-42C4-8D34-5BB8B5347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BE8D732-111D-48B4-9865-3BD64E8B178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43891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Michael Alley, </a:t>
            </a:r>
            <a:r>
              <a:rPr lang="en-US" i="1" dirty="0" smtClean="0"/>
              <a:t>The Craft of Scientific Presentations,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051EA0F-5DF0-43BA-8D61-B322E0849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1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rtion-evidence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ms://video.wr.usgs.gov/wrd/20may2004.wmv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.engr.psu.edu/speaking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.engr.psu.edu/model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1763" y="771525"/>
            <a:ext cx="5000625" cy="3749675"/>
          </a:xfrm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19" tIns="49476" rIns="100719" bIns="49476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Reference pages in</a:t>
            </a:r>
            <a:r>
              <a:rPr lang="en-US" b="0" i="0" kern="1200" baseline="0" dirty="0" smtClean="0">
                <a:solidFill>
                  <a:schemeClr val="tx1"/>
                </a:solidFill>
              </a:rPr>
              <a:t> </a:t>
            </a:r>
            <a:r>
              <a:rPr lang="en-US" b="0" i="1" kern="1200" baseline="0" dirty="0" smtClean="0">
                <a:solidFill>
                  <a:schemeClr val="tx1"/>
                </a:solidFill>
              </a:rPr>
              <a:t>The Craft of Scientific Presentations, </a:t>
            </a:r>
            <a:r>
              <a:rPr lang="en-US" b="0" kern="1200" baseline="0" dirty="0" smtClean="0">
                <a:solidFill>
                  <a:schemeClr val="tx1"/>
                </a:solidFill>
              </a:rPr>
              <a:t>2</a:t>
            </a:r>
            <a:r>
              <a:rPr lang="en-US" b="0" kern="1200" baseline="30000" dirty="0" smtClean="0">
                <a:solidFill>
                  <a:schemeClr val="tx1"/>
                </a:solidFill>
              </a:rPr>
              <a:t>nd</a:t>
            </a:r>
            <a:r>
              <a:rPr lang="en-US" b="0" kern="1200" baseline="0" dirty="0" smtClean="0">
                <a:solidFill>
                  <a:schemeClr val="tx1"/>
                </a:solidFill>
              </a:rPr>
              <a:t> ed.</a:t>
            </a:r>
            <a:r>
              <a:rPr lang="en-US" b="0" i="0" kern="1200" baseline="0" dirty="0" smtClean="0">
                <a:solidFill>
                  <a:schemeClr val="tx1"/>
                </a:solidFill>
              </a:rPr>
              <a:t>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pp. 105-106, 132-135</a:t>
            </a:r>
            <a:endParaRPr lang="en-US" b="1" kern="1200" dirty="0" smtClean="0">
              <a:solidFill>
                <a:schemeClr val="tx1"/>
              </a:solidFill>
            </a:endParaRPr>
          </a:p>
          <a:p>
            <a:pPr defTabSz="916189">
              <a:spcBef>
                <a:spcPct val="0"/>
              </a:spcBef>
            </a:pPr>
            <a:endParaRPr lang="en-US" altLang="en-US" dirty="0" smtClean="0"/>
          </a:p>
          <a:p>
            <a:pPr defTabSz="916189">
              <a:spcBef>
                <a:spcPct val="0"/>
              </a:spcBef>
            </a:pPr>
            <a:endParaRPr lang="en-US" altLang="en-US" dirty="0" smtClean="0"/>
          </a:p>
          <a:p>
            <a:pPr defTabSz="916189">
              <a:spcBef>
                <a:spcPct val="0"/>
              </a:spcBef>
            </a:pPr>
            <a:r>
              <a:rPr lang="en-US" altLang="en-US" dirty="0" smtClean="0"/>
              <a:t>Additional Notes: This presentation is designed to help instructors of university and high school students teach the assertion-evidence approach to presentations. These </a:t>
            </a:r>
            <a:r>
              <a:rPr lang="en-US" altLang="en-US" dirty="0"/>
              <a:t>slides use the term </a:t>
            </a:r>
            <a:r>
              <a:rPr lang="en-US" altLang="en-US" dirty="0" smtClean="0"/>
              <a:t>“scientific </a:t>
            </a:r>
            <a:r>
              <a:rPr lang="en-US" altLang="en-US" dirty="0"/>
              <a:t>presentations” to encompass the presentations done by engineers and scientists. If you prefer the more general term “technical,” you can use the </a:t>
            </a:r>
            <a:r>
              <a:rPr lang="en-US" altLang="en-US" i="1" dirty="0"/>
              <a:t>Replace</a:t>
            </a:r>
            <a:r>
              <a:rPr lang="en-US" altLang="en-US" dirty="0"/>
              <a:t> command to replace “scientific” with “technical” throughout. Likewise, if you desire a term more specific than “scientific,” you can use the same command to insert your preferred term (“engineering” or “biological” would be two examples). </a:t>
            </a:r>
            <a:endParaRPr lang="en-US" altLang="en-US" dirty="0" smtClean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2013). </a:t>
            </a:r>
            <a:r>
              <a:rPr lang="en-US" sz="1100" i="1" dirty="0"/>
              <a:t>Generally, the lowest price is on Amazon.com.</a:t>
            </a:r>
            <a:endParaRPr lang="en-US" sz="1100" dirty="0"/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 smtClean="0"/>
              <a:t>“Assertion-Evidence </a:t>
            </a:r>
            <a:r>
              <a:rPr lang="en-US" sz="1100" dirty="0"/>
              <a:t>Approach,”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www.assertion-evidence.com</a:t>
            </a:r>
            <a:r>
              <a:rPr lang="en-US" sz="1100" dirty="0" smtClean="0"/>
              <a:t>, ed. by Michael Alley </a:t>
            </a:r>
            <a:r>
              <a:rPr lang="en-US" sz="1100" dirty="0"/>
              <a:t>(University Park: Penn State, </a:t>
            </a:r>
            <a:r>
              <a:rPr lang="en-US" sz="1100" dirty="0" smtClean="0"/>
              <a:t>2016).</a:t>
            </a:r>
            <a:endParaRPr 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203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1763" y="769938"/>
            <a:ext cx="5002212" cy="3751262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02" y="4788933"/>
            <a:ext cx="5720080" cy="4537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90" tIns="51041" rIns="102090" bIns="51041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p. 140</a:t>
            </a:r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</a:t>
            </a:r>
            <a:r>
              <a:rPr lang="en-US" dirty="0" smtClean="0"/>
              <a:t>p. 140.</a:t>
            </a:r>
            <a:endParaRPr lang="en-US" dirty="0"/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/>
              <a:t>Gary S. Settles, D.A. Kester, and Lori J. Dodson-</a:t>
            </a:r>
            <a:r>
              <a:rPr lang="en-US" dirty="0" err="1"/>
              <a:t>Dreibelbis</a:t>
            </a:r>
            <a:r>
              <a:rPr lang="en-US" dirty="0"/>
              <a:t>, “The External Aerodynamics of Canine Olfaction,” </a:t>
            </a:r>
            <a:r>
              <a:rPr lang="en-US" i="1" dirty="0"/>
              <a:t>Sensors and Sensing in Biology and Engineering. </a:t>
            </a:r>
            <a:r>
              <a:rPr lang="en-US" dirty="0"/>
              <a:t>ed. by F.G. Barth, J. A. C. Humphry, &amp; T. W. </a:t>
            </a:r>
            <a:r>
              <a:rPr lang="en-US" dirty="0" err="1"/>
              <a:t>Secomb</a:t>
            </a:r>
            <a:r>
              <a:rPr lang="en-US" dirty="0"/>
              <a:t> (New York: Springer, 2002).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447801" y="2515316"/>
            <a:ext cx="198119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86" tIns="48293" rIns="96586" bIns="48293">
            <a:spAutoFit/>
          </a:bodyPr>
          <a:lstStyle>
            <a:lvl1pPr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4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58" tIns="51080" rIns="102158" bIns="51080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3033AA9-440D-4CEB-ABC5-0A4F5E7E4E49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771525"/>
            <a:ext cx="4999038" cy="3749675"/>
          </a:xfrm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3" tIns="49482" rIns="100733" bIns="49482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pp. 130-139</a:t>
            </a:r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pp. </a:t>
            </a:r>
            <a:r>
              <a:rPr lang="en-US" dirty="0" smtClean="0"/>
              <a:t>130-139</a:t>
            </a:r>
            <a:r>
              <a:rPr lang="en-US" dirty="0"/>
              <a:t>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smtClean="0"/>
              <a:t>Scott Fishbone, “Comparison of Xenon Headlights Versus Halogen Headlights,” presentation (University Park: College of Engineering, April 2008).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3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8015" y="4788933"/>
            <a:ext cx="5725159" cy="49572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625" tIns="51812" rIns="103625" bIns="51812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pp. 122-123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dirty="0" smtClean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r>
              <a:rPr lang="en-US" altLang="en-US" dirty="0"/>
              <a:t>Additional Notes: </a:t>
            </a:r>
            <a:r>
              <a:rPr lang="en-US" altLang="en-US" dirty="0" smtClean="0"/>
              <a:t>This example slide demonstrates the power of a sentence-assertion headline to focus the presenter. </a:t>
            </a:r>
            <a:r>
              <a:rPr lang="en-US" dirty="0" smtClean="0"/>
              <a:t>As </a:t>
            </a:r>
            <a:r>
              <a:rPr lang="en-US" dirty="0"/>
              <a:t>a petroleum hydrocarbon plume migrates in an aerobic aquifer, the oxygen is quickly consumed because 10 mg of oxygen can degrade only three mg of benzene and more than 3 mg is constantly entering the </a:t>
            </a:r>
            <a:r>
              <a:rPr lang="en-US" dirty="0" smtClean="0"/>
              <a:t>aquifer. Once </a:t>
            </a:r>
            <a:r>
              <a:rPr lang="en-US" dirty="0"/>
              <a:t>oxygen is consumed, anaerobic degradation begins with nitrate and manganese reduction, followed by iron reduction, sulfate reduction, and finally </a:t>
            </a:r>
            <a:r>
              <a:rPr lang="en-US" dirty="0" err="1" smtClean="0"/>
              <a:t>methanogenesis</a:t>
            </a:r>
            <a:r>
              <a:rPr lang="en-US" dirty="0" smtClean="0"/>
              <a:t>. Note </a:t>
            </a:r>
            <a:r>
              <a:rPr lang="en-US" dirty="0"/>
              <a:t>that the plume has a nice smooth shape corresponding to the solution to the solute transport equation. Part of the goal of our study was to see how this theoretical shape compares to reality.</a:t>
            </a:r>
          </a:p>
          <a:p>
            <a:pPr>
              <a:tabLst>
                <a:tab pos="483265" algn="l"/>
              </a:tabLst>
              <a:defRPr/>
            </a:pPr>
            <a:r>
              <a:rPr lang="en-US" altLang="en-US" dirty="0" smtClean="0"/>
              <a:t> </a:t>
            </a:r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pp. 130-139.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smtClean="0"/>
              <a:t>Barbara </a:t>
            </a:r>
            <a:r>
              <a:rPr lang="en-US" dirty="0" err="1" smtClean="0"/>
              <a:t>Bekins</a:t>
            </a:r>
            <a:r>
              <a:rPr lang="en-US" dirty="0" smtClean="0"/>
              <a:t>, “The Influence of Hydrogeology on 25 Years of Natural </a:t>
            </a:r>
            <a:r>
              <a:rPr lang="en-US" dirty="0" err="1" smtClean="0"/>
              <a:t>Attentuation</a:t>
            </a:r>
            <a:r>
              <a:rPr lang="en-US" dirty="0" smtClean="0"/>
              <a:t> at a Crude Oil Spill Site,” 2004 </a:t>
            </a:r>
            <a:r>
              <a:rPr lang="en-US" dirty="0" err="1" smtClean="0"/>
              <a:t>Birdsall-Dreiss</a:t>
            </a:r>
            <a:r>
              <a:rPr lang="en-US" dirty="0" smtClean="0"/>
              <a:t> Lecture, </a:t>
            </a:r>
            <a:r>
              <a:rPr lang="en-US" dirty="0" smtClean="0">
                <a:hlinkClick r:id="rId3"/>
              </a:rPr>
              <a:t>mms://video.wr.usgs.gov/wrd/20may2004.wmv</a:t>
            </a:r>
            <a:r>
              <a:rPr lang="en-US" dirty="0" smtClean="0"/>
              <a:t> (Menlo Park: USGS, 2004).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48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3825" y="765175"/>
            <a:ext cx="5021263" cy="3765550"/>
          </a:xfrm>
          <a:ln w="12700"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402182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0629" y="4788933"/>
            <a:ext cx="6241627" cy="4535566"/>
          </a:xfrm>
          <a:prstGeom prst="rect">
            <a:avLst/>
          </a:prstGeom>
        </p:spPr>
        <p:txBody>
          <a:bodyPr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110-111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pp. </a:t>
            </a:r>
            <a:r>
              <a:rPr lang="en-US" dirty="0" smtClean="0"/>
              <a:t>110-111.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9576199"/>
            <a:ext cx="3381587" cy="503396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1AE123-8135-4A0D-B72C-6567E1E424A7}" type="slidenum">
              <a:rPr lang="en-US" sz="2500" b="1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2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0629" y="4788933"/>
            <a:ext cx="6241627" cy="4535566"/>
          </a:xfrm>
          <a:prstGeom prst="rect">
            <a:avLst/>
          </a:prstGeom>
        </p:spPr>
        <p:txBody>
          <a:bodyPr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115-116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pp. 110-111</a:t>
            </a:r>
            <a:r>
              <a:rPr lang="en-US" dirty="0" smtClean="0"/>
              <a:t>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 smtClean="0"/>
              <a:t>H.H. </a:t>
            </a:r>
            <a:r>
              <a:rPr lang="en-US" dirty="0" err="1" smtClean="0"/>
              <a:t>Robertshaw</a:t>
            </a:r>
            <a:r>
              <a:rPr lang="en-US" dirty="0" smtClean="0"/>
              <a:t>, “Class Period 15: Signals and Systems,” class lecture in ME 4005 (Blacksburg, VA: Virginia Tech, 16 March 2004).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9576199"/>
            <a:ext cx="3381587" cy="503396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1AE123-8135-4A0D-B72C-6567E1E424A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8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58" tIns="51080" rIns="102158" bIns="51080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D209555-485F-4CE9-B68E-7B34439A80D7}" type="slidenum">
              <a:rPr lang="en-US" altLang="en-US" sz="1200" b="0">
                <a:solidFill>
                  <a:srgbClr val="000000"/>
                </a:solidFill>
                <a:latin typeface="+mn-lt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771525"/>
            <a:ext cx="4999038" cy="3749675"/>
          </a:xfrm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3" tIns="49482" rIns="100733" bIns="49482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pp. 140-143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pp. </a:t>
            </a:r>
            <a:r>
              <a:rPr lang="en-US" dirty="0" smtClean="0"/>
              <a:t>140-143.</a:t>
            </a:r>
            <a:endParaRPr lang="en-US" dirty="0"/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 smtClean="0"/>
              <a:t>Are Magnus </a:t>
            </a:r>
            <a:r>
              <a:rPr lang="en-US" dirty="0" err="1" smtClean="0"/>
              <a:t>Bruaset</a:t>
            </a:r>
            <a:r>
              <a:rPr lang="en-US" dirty="0" smtClean="0"/>
              <a:t> and Jan Olav </a:t>
            </a:r>
            <a:r>
              <a:rPr lang="en-US" dirty="0" err="1" smtClean="0"/>
              <a:t>Langseth</a:t>
            </a:r>
            <a:r>
              <a:rPr lang="en-US" dirty="0" smtClean="0"/>
              <a:t>, “Computational Simulations at Simula,” presentation (Oslo: Simula Research Laboratory, 2005).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87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0629" y="4788933"/>
            <a:ext cx="624162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148-149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148-149.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altLang="en-US" sz="1100" dirty="0"/>
              <a:t>Jimmy Webber, “Water Quality of Streams in National Parks of the Mid-Atlantic USA: A Chemical and Biological Assessment,” Ph.D. dissertation defense (University Park: Penn State School of Forestry, 31 March 2012).</a:t>
            </a:r>
          </a:p>
          <a:p>
            <a:endParaRPr lang="en-US" altLang="en-US" dirty="0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839D5-327A-4DFB-B69D-B9E181439B12}" type="slidenum">
              <a:rPr lang="en-US" altLang="en-US" sz="1200" b="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2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769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xfrm>
            <a:off x="780629" y="4788933"/>
            <a:ext cx="6241627" cy="46205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1" tIns="51080" rIns="102161" bIns="51080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pp</a:t>
            </a:r>
            <a:r>
              <a:rPr lang="en-US" b="1" dirty="0"/>
              <a:t>. </a:t>
            </a:r>
            <a:r>
              <a:rPr lang="en-US" b="1" dirty="0" smtClean="0"/>
              <a:t>140-142</a:t>
            </a:r>
            <a:endParaRPr lang="en-US" b="1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140-142.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altLang="en-US" sz="1100" dirty="0"/>
              <a:t>Adapted from Brittany </a:t>
            </a:r>
            <a:r>
              <a:rPr lang="en-US" altLang="en-US" sz="1100" dirty="0" err="1"/>
              <a:t>Pavelko</a:t>
            </a:r>
            <a:endParaRPr lang="en-US" altLang="en-US" sz="1100" dirty="0"/>
          </a:p>
        </p:txBody>
      </p:sp>
      <p:sp>
        <p:nvSpPr>
          <p:cNvPr id="403460" name="Slide Number Placeholder 3"/>
          <p:cNvSpPr txBox="1">
            <a:spLocks noGrp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1" tIns="51080" rIns="102161" bIns="51080" anchor="b"/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5562014-BFF9-45C9-8702-297672786B03}" type="slidenum">
              <a:rPr lang="en-US" sz="1200" b="0">
                <a:solidFill>
                  <a:srgbClr val="000000"/>
                </a:solidFill>
                <a:latin typeface="+mn-lt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022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4483" name="Notes Placeholder 2"/>
          <p:cNvSpPr>
            <a:spLocks noGrp="1"/>
          </p:cNvSpPr>
          <p:nvPr>
            <p:ph type="body" idx="1"/>
          </p:nvPr>
        </p:nvSpPr>
        <p:spPr>
          <a:xfrm>
            <a:off x="780629" y="4788933"/>
            <a:ext cx="6241627" cy="46205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1" tIns="51080" rIns="102161" bIns="51080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140-142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140-142.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altLang="en-US" sz="1100" dirty="0"/>
              <a:t>Adapted from Brittany </a:t>
            </a:r>
            <a:r>
              <a:rPr lang="en-US" altLang="en-US" sz="1100" dirty="0" err="1"/>
              <a:t>Pavelko</a:t>
            </a:r>
            <a:endParaRPr lang="en-US" altLang="en-US" sz="1100" dirty="0"/>
          </a:p>
        </p:txBody>
      </p:sp>
      <p:sp>
        <p:nvSpPr>
          <p:cNvPr id="404484" name="Slide Number Placeholder 3"/>
          <p:cNvSpPr txBox="1">
            <a:spLocks noGrp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1" tIns="51080" rIns="102161" bIns="51080" anchor="b"/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556A198F-8A72-4DF7-B014-A9F5C889C9D6}" type="slidenum">
              <a:rPr lang="en-US" sz="1200" b="0">
                <a:solidFill>
                  <a:srgbClr val="000000"/>
                </a:solidFill>
                <a:latin typeface="+mn-lt"/>
              </a:rPr>
              <a:pPr algn="r" eaLnBrk="1" hangingPunct="1"/>
              <a:t>18</a:t>
            </a:fld>
            <a:endParaRPr lang="en-US" sz="12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430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xfrm>
            <a:off x="780629" y="4788933"/>
            <a:ext cx="6241627" cy="46205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1" tIns="51080" rIns="102161" bIns="51080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Reference pages in </a:t>
            </a:r>
            <a:r>
              <a:rPr lang="en-US" i="1" dirty="0">
                <a:solidFill>
                  <a:prstClr val="black"/>
                </a:solidFill>
              </a:rPr>
              <a:t>The Craft of Scientific Presentations, 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pp. 140-142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</a:rPr>
              <a:t>Michael Alley, </a:t>
            </a:r>
            <a:r>
              <a:rPr lang="en-US" sz="1100" i="1" dirty="0">
                <a:solidFill>
                  <a:prstClr val="black"/>
                </a:solidFill>
              </a:rPr>
              <a:t>The Craft of Scientific Presentations</a:t>
            </a:r>
            <a:r>
              <a:rPr lang="en-US" sz="1100" dirty="0">
                <a:solidFill>
                  <a:prstClr val="black"/>
                </a:solidFill>
              </a:rPr>
              <a:t>, 2</a:t>
            </a:r>
            <a:r>
              <a:rPr lang="en-US" sz="1100" baseline="30000" dirty="0">
                <a:solidFill>
                  <a:prstClr val="black"/>
                </a:solidFill>
              </a:rPr>
              <a:t>nd</a:t>
            </a:r>
            <a:r>
              <a:rPr lang="en-US" sz="1100" dirty="0">
                <a:solidFill>
                  <a:prstClr val="black"/>
                </a:solidFill>
              </a:rPr>
              <a:t> ed. (New York: Springer-</a:t>
            </a:r>
            <a:r>
              <a:rPr lang="en-US" sz="1100" dirty="0" err="1">
                <a:solidFill>
                  <a:prstClr val="black"/>
                </a:solidFill>
              </a:rPr>
              <a:t>Verlag</a:t>
            </a:r>
            <a:r>
              <a:rPr lang="en-US" sz="1100" dirty="0">
                <a:solidFill>
                  <a:prstClr val="black"/>
                </a:solidFill>
              </a:rPr>
              <a:t>, 2013), pp. 140-142.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1100" dirty="0">
                <a:solidFill>
                  <a:prstClr val="black"/>
                </a:solidFill>
              </a:rPr>
              <a:t>Adapted from Brittany </a:t>
            </a:r>
            <a:r>
              <a:rPr lang="en-US" altLang="en-US" sz="1100" dirty="0" err="1">
                <a:solidFill>
                  <a:prstClr val="black"/>
                </a:solidFill>
              </a:rPr>
              <a:t>Pavelko</a:t>
            </a:r>
            <a:endParaRPr lang="en-US" altLang="en-US" sz="1100" dirty="0">
              <a:solidFill>
                <a:prstClr val="black"/>
              </a:solidFill>
            </a:endParaRPr>
          </a:p>
        </p:txBody>
      </p:sp>
      <p:sp>
        <p:nvSpPr>
          <p:cNvPr id="405508" name="Slide Number Placeholder 3"/>
          <p:cNvSpPr txBox="1">
            <a:spLocks noGrp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1" tIns="51080" rIns="102161" bIns="51080" anchor="b"/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6662598E-9CDA-4E81-B3B1-BCCEDF463FF4}" type="slidenum">
              <a:rPr lang="en-US" sz="1200" b="0">
                <a:solidFill>
                  <a:srgbClr val="000000"/>
                </a:solidFill>
                <a:latin typeface="+mn-lt"/>
              </a:rPr>
              <a:pPr algn="r" eaLnBrk="1" hangingPunct="1"/>
              <a:t>19</a:t>
            </a:fld>
            <a:endParaRPr lang="en-US" sz="12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72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58" tIns="51080" rIns="102158" bIns="51080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EB261D-C54D-4CFC-ADD8-34E3860C6696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771525"/>
            <a:ext cx="4999038" cy="3749675"/>
          </a:xfrm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3" tIns="49482" rIns="100733" bIns="49482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117-122</a:t>
            </a:r>
            <a:endParaRPr lang="en-US" b="1" dirty="0"/>
          </a:p>
          <a:p>
            <a:pPr>
              <a:tabLst>
                <a:tab pos="483265" algn="l"/>
              </a:tabLst>
              <a:defRPr/>
            </a:pPr>
            <a:r>
              <a:rPr lang="en-US" altLang="en-US" dirty="0"/>
              <a:t> </a:t>
            </a:r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sz="1100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117-122.</a:t>
            </a:r>
          </a:p>
        </p:txBody>
      </p:sp>
    </p:spTree>
    <p:extLst>
      <p:ext uri="{BB962C8B-B14F-4D97-AF65-F5344CB8AC3E}">
        <p14:creationId xmlns:p14="http://schemas.microsoft.com/office/powerpoint/2010/main" val="2543307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72" tIns="51086" rIns="102172" bIns="51086" anchor="b"/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03797BD-9524-4954-B9DE-6B9A5080251D}" type="slidenum">
              <a:rPr lang="en-US" sz="1300" b="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20</a:t>
            </a:fld>
            <a:endParaRPr lang="en-US" sz="13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1763" y="769938"/>
            <a:ext cx="5002212" cy="3751262"/>
          </a:xfrm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146-148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Michael Alley, </a:t>
            </a:r>
            <a:r>
              <a:rPr lang="en-US" i="1" dirty="0">
                <a:solidFill>
                  <a:prstClr val="black"/>
                </a:solidFill>
              </a:rPr>
              <a:t>The Craft of Scientific Presentations</a:t>
            </a:r>
            <a:r>
              <a:rPr lang="en-US" dirty="0">
                <a:solidFill>
                  <a:prstClr val="black"/>
                </a:solidFill>
              </a:rPr>
              <a:t>,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ed. (New York: Springer-</a:t>
            </a:r>
            <a:r>
              <a:rPr lang="en-US" dirty="0" err="1">
                <a:solidFill>
                  <a:prstClr val="black"/>
                </a:solidFill>
              </a:rPr>
              <a:t>Verlag</a:t>
            </a:r>
            <a:r>
              <a:rPr lang="en-US" dirty="0">
                <a:solidFill>
                  <a:prstClr val="black"/>
                </a:solidFill>
              </a:rPr>
              <a:t>, 2013), pp. 140-142.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dirty="0"/>
              <a:t>Cook, Jason, John Hurley, Ryan McNulty, Zack Reuter, and Charles Smith, “Recommendation of Rib Configuration for the Internal Cooling of Gas Turbine Blades” (Blacksburg, VA: Mechanical Engineering 4006, Fall 2004).</a:t>
            </a:r>
          </a:p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14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2713" y="758825"/>
            <a:ext cx="5038725" cy="3779838"/>
          </a:xfrm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0629" y="4788933"/>
            <a:ext cx="6241627" cy="462057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143-144</a:t>
            </a:r>
            <a:endParaRPr lang="en-US" b="1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prstClr val="black"/>
                </a:solidFill>
              </a:rPr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</a:rPr>
              <a:t>Michael Alley, </a:t>
            </a:r>
            <a:r>
              <a:rPr lang="en-US" sz="1100" i="1" dirty="0">
                <a:solidFill>
                  <a:prstClr val="black"/>
                </a:solidFill>
              </a:rPr>
              <a:t>The Craft of Scientific Presentations</a:t>
            </a:r>
            <a:r>
              <a:rPr lang="en-US" sz="1100" dirty="0">
                <a:solidFill>
                  <a:prstClr val="black"/>
                </a:solidFill>
              </a:rPr>
              <a:t>, 2</a:t>
            </a:r>
            <a:r>
              <a:rPr lang="en-US" sz="1100" baseline="30000" dirty="0">
                <a:solidFill>
                  <a:prstClr val="black"/>
                </a:solidFill>
              </a:rPr>
              <a:t>nd</a:t>
            </a:r>
            <a:r>
              <a:rPr lang="en-US" sz="1100" dirty="0">
                <a:solidFill>
                  <a:prstClr val="black"/>
                </a:solidFill>
              </a:rPr>
              <a:t> ed. (New York: Springer-</a:t>
            </a:r>
            <a:r>
              <a:rPr lang="en-US" sz="1100" dirty="0" err="1">
                <a:solidFill>
                  <a:prstClr val="black"/>
                </a:solidFill>
              </a:rPr>
              <a:t>Verlag</a:t>
            </a:r>
            <a:r>
              <a:rPr lang="en-US" sz="1100" dirty="0">
                <a:solidFill>
                  <a:prstClr val="black"/>
                </a:solidFill>
              </a:rPr>
              <a:t>, 2013), pp. 140-142.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1100" dirty="0"/>
              <a:t>Cook, Jason, John Hurley, Ryan McNulty, Zack Reuter, and Charles Smith, “Recommendation of Rib Configuration for the Internal Cooling of Gas Turbine Blades” (Blacksburg, VA: Mechanical Engineering 4006, Fall 2004).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2010 by Casey </a:t>
            </a:r>
            <a:r>
              <a:rPr lang="en-US" sz="1100" dirty="0" err="1"/>
              <a:t>Howsare</a:t>
            </a:r>
            <a:r>
              <a:rPr lang="en-US" sz="1100" dirty="0"/>
              <a:t>, an engineering science student at Penn State. (CSP, 143-144)</a:t>
            </a:r>
          </a:p>
          <a:p>
            <a:pPr>
              <a:defRPr/>
            </a:pPr>
            <a:endParaRPr lang="en-US" dirty="0"/>
          </a:p>
          <a:p>
            <a:pPr>
              <a:spcBef>
                <a:spcPct val="0"/>
              </a:spcBef>
              <a:spcAft>
                <a:spcPts val="1203"/>
              </a:spcAft>
              <a:defRPr/>
            </a:pP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854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58" tIns="51080" rIns="102158" bIns="51080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6C5504A-819C-40B9-A028-189D7D648F4A}" type="slidenum">
              <a:rPr lang="en-US" altLang="en-US" sz="1200" b="0">
                <a:solidFill>
                  <a:srgbClr val="000000"/>
                </a:solidFill>
                <a:latin typeface="+mn-lt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771525"/>
            <a:ext cx="4999038" cy="3749675"/>
          </a:xfrm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3" tIns="49482" rIns="100733" bIns="49482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154-159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</a:t>
            </a:r>
            <a:r>
              <a:rPr lang="en-US" dirty="0" smtClean="0"/>
              <a:t>pp. 154-159.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05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72" tIns="51086" rIns="102172" bIns="51086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2392662-F697-4E45-B287-69992A1CBD78}" type="slidenum">
              <a:rPr lang="en-US" altLang="en-US" sz="13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0629" y="4788933"/>
            <a:ext cx="6241627" cy="46205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166-168</a:t>
            </a:r>
            <a:endParaRPr lang="en-US" b="1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166-168.</a:t>
            </a:r>
          </a:p>
        </p:txBody>
      </p:sp>
    </p:spTree>
    <p:extLst>
      <p:ext uri="{BB962C8B-B14F-4D97-AF65-F5344CB8AC3E}">
        <p14:creationId xmlns:p14="http://schemas.microsoft.com/office/powerpoint/2010/main" val="448703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11A16AA-DA2E-4EA1-875B-B00F7C333A0D}" type="slidenum">
              <a:rPr lang="en-US" altLang="en-US" sz="13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4300" y="757238"/>
            <a:ext cx="5038725" cy="3779837"/>
          </a:xfrm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0629" y="4788933"/>
            <a:ext cx="6241627" cy="46205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166-168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166-168.</a:t>
            </a:r>
          </a:p>
        </p:txBody>
      </p:sp>
    </p:spTree>
    <p:extLst>
      <p:ext uri="{BB962C8B-B14F-4D97-AF65-F5344CB8AC3E}">
        <p14:creationId xmlns:p14="http://schemas.microsoft.com/office/powerpoint/2010/main" val="2522471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 anchor="b"/>
          <a:lstStyle>
            <a:lvl1pPr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87218B2-16BA-438C-BADD-8DF462D46025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37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93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0629" y="4788933"/>
            <a:ext cx="624162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p. 72</a:t>
            </a:r>
            <a:endParaRPr lang="en-US" b="1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p. 72.</a:t>
            </a:r>
          </a:p>
        </p:txBody>
      </p:sp>
    </p:spTree>
    <p:extLst>
      <p:ext uri="{BB962C8B-B14F-4D97-AF65-F5344CB8AC3E}">
        <p14:creationId xmlns:p14="http://schemas.microsoft.com/office/powerpoint/2010/main" val="2922152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72" tIns="51086" rIns="102172" bIns="51086" anchor="b"/>
          <a:lstStyle>
            <a:lvl1pPr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A52313A-BA0A-430F-B8F0-D3D874B164C9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4300" y="757238"/>
            <a:ext cx="5038725" cy="3779837"/>
          </a:xfrm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0629" y="4788933"/>
            <a:ext cx="6241627" cy="453556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lIns="96644" tIns="48323" rIns="96644" bIns="48323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72-73</a:t>
            </a:r>
            <a:endParaRPr lang="en-US" b="1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72-73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Adapted from K. </a:t>
            </a:r>
            <a:r>
              <a:rPr lang="en-US" sz="1100" dirty="0" err="1"/>
              <a:t>Aspmo</a:t>
            </a:r>
            <a:r>
              <a:rPr lang="en-US" sz="1100" dirty="0"/>
              <a:t>, T. Berg, and G. </a:t>
            </a:r>
            <a:r>
              <a:rPr lang="en-US" sz="1100" dirty="0" err="1"/>
              <a:t>Wibetow</a:t>
            </a:r>
            <a:r>
              <a:rPr lang="en-US" sz="1100" dirty="0"/>
              <a:t>, “Atmospheric Mercury Depletion Events in Polar Regions during Arctic Spring, “ presentation (Oslo: University of Oslo, 16 June 2004). </a:t>
            </a:r>
          </a:p>
          <a:p>
            <a:pPr eaLnBrk="1" hangingPunct="1"/>
            <a:r>
              <a:rPr lang="en-GB" altLang="en-US" dirty="0" smtClean="0">
                <a:noFill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780091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 anchor="b"/>
          <a:lstStyle>
            <a:lvl1pPr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EDC096-AFDE-4D82-A3C7-B83CBF989FE0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42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14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0629" y="4788933"/>
            <a:ext cx="624162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176-178</a:t>
            </a:r>
            <a:endParaRPr lang="en-US" b="1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176-178.</a:t>
            </a:r>
          </a:p>
        </p:txBody>
      </p:sp>
    </p:spTree>
    <p:extLst>
      <p:ext uri="{BB962C8B-B14F-4D97-AF65-F5344CB8AC3E}">
        <p14:creationId xmlns:p14="http://schemas.microsoft.com/office/powerpoint/2010/main" val="4109952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85305" indent="-302040" eaLnBrk="0" hangingPunct="0"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208161" indent="-241632" eaLnBrk="0" hangingPunct="0"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91426" indent="-241632" eaLnBrk="0" hangingPunct="0"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174690" indent="-241632" eaLnBrk="0" hangingPunct="0"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D365EF8-201E-46EF-8576-FD13DE827119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733425"/>
            <a:ext cx="4764088" cy="3573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668" y="4560571"/>
            <a:ext cx="5367867" cy="4318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32" tIns="48314" rIns="96632" bIns="48314" numCol="1" anchor="t" anchorCtr="0" compatLnSpc="1">
            <a:prstTxWarp prst="textNoShape">
              <a:avLst/>
            </a:prstTxWarp>
          </a:bodyPr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Reference pages in </a:t>
            </a:r>
            <a:r>
              <a:rPr lang="en-US" i="1" dirty="0">
                <a:solidFill>
                  <a:prstClr val="black"/>
                </a:solidFill>
              </a:rPr>
              <a:t>The Craft of Scientific Presentations, 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pp. 178-180</a:t>
            </a: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r>
              <a:rPr lang="en-US" altLang="en-US" dirty="0"/>
              <a:t>Additional Notes: </a:t>
            </a:r>
            <a:r>
              <a:rPr lang="en-US" dirty="0" smtClean="0"/>
              <a:t>Be sure to view this slide in the slideshow mode to see how the presenter keeps the audience focused on the appropriate image. This technique of moving from black-and-white images to color to keep the audience on track originated with students at Penn State (see cheetah presentation).</a:t>
            </a:r>
            <a:endParaRPr 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</a:rPr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</a:rPr>
              <a:t>Michael Alley, </a:t>
            </a:r>
            <a:r>
              <a:rPr lang="en-US" sz="1100" i="1" dirty="0">
                <a:solidFill>
                  <a:prstClr val="black"/>
                </a:solidFill>
              </a:rPr>
              <a:t>The Craft of Scientific Presentations</a:t>
            </a:r>
            <a:r>
              <a:rPr lang="en-US" sz="1100" dirty="0">
                <a:solidFill>
                  <a:prstClr val="black"/>
                </a:solidFill>
              </a:rPr>
              <a:t>, 2</a:t>
            </a:r>
            <a:r>
              <a:rPr lang="en-US" sz="1100" baseline="30000" dirty="0">
                <a:solidFill>
                  <a:prstClr val="black"/>
                </a:solidFill>
              </a:rPr>
              <a:t>nd</a:t>
            </a:r>
            <a:r>
              <a:rPr lang="en-US" sz="1100" dirty="0">
                <a:solidFill>
                  <a:prstClr val="black"/>
                </a:solidFill>
              </a:rPr>
              <a:t> ed. (New York: Springer-</a:t>
            </a:r>
            <a:r>
              <a:rPr lang="en-US" sz="1100" dirty="0" err="1">
                <a:solidFill>
                  <a:prstClr val="black"/>
                </a:solidFill>
              </a:rPr>
              <a:t>Verlag</a:t>
            </a:r>
            <a:r>
              <a:rPr lang="en-US" sz="1100" dirty="0">
                <a:solidFill>
                  <a:prstClr val="black"/>
                </a:solidFill>
              </a:rPr>
              <a:t>, 2013), pp. 178-180.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</a:rPr>
              <a:t>Adapted from K. </a:t>
            </a:r>
            <a:r>
              <a:rPr lang="en-US" sz="1100" dirty="0" err="1">
                <a:solidFill>
                  <a:prstClr val="black"/>
                </a:solidFill>
              </a:rPr>
              <a:t>Aspmo</a:t>
            </a:r>
            <a:r>
              <a:rPr lang="en-US" sz="1100" dirty="0">
                <a:solidFill>
                  <a:prstClr val="black"/>
                </a:solidFill>
              </a:rPr>
              <a:t>, T. Berg, and G. </a:t>
            </a:r>
            <a:r>
              <a:rPr lang="en-US" sz="1100" dirty="0" err="1">
                <a:solidFill>
                  <a:prstClr val="black"/>
                </a:solidFill>
              </a:rPr>
              <a:t>Wibetow</a:t>
            </a:r>
            <a:r>
              <a:rPr lang="en-US" sz="1100" dirty="0">
                <a:solidFill>
                  <a:prstClr val="black"/>
                </a:solidFill>
              </a:rPr>
              <a:t>, “Atmospheric Mercury Depletion Events in Polar Regions during Arctic Spring, “ presentation (Oslo: University of Oslo, 16 June 2004). </a:t>
            </a:r>
          </a:p>
        </p:txBody>
      </p:sp>
    </p:spTree>
    <p:extLst>
      <p:ext uri="{BB962C8B-B14F-4D97-AF65-F5344CB8AC3E}">
        <p14:creationId xmlns:p14="http://schemas.microsoft.com/office/powerpoint/2010/main" val="2853691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11238C-11BA-44A2-8D51-722AB550B7CC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027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 anchor="b"/>
          <a:lstStyle>
            <a:lvl1pPr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FA0F3D2-1D9D-4486-A1BF-F9AD426D0411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1763" y="771525"/>
            <a:ext cx="5000625" cy="3749675"/>
          </a:xfrm>
        </p:spPr>
      </p:sp>
      <p:sp>
        <p:nvSpPr>
          <p:cNvPr id="257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03" tIns="50901" rIns="101803" bIns="50901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181-184</a:t>
            </a:r>
            <a:endParaRPr lang="en-US" b="1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181-184.</a:t>
            </a:r>
          </a:p>
        </p:txBody>
      </p:sp>
    </p:spTree>
    <p:extLst>
      <p:ext uri="{BB962C8B-B14F-4D97-AF65-F5344CB8AC3E}">
        <p14:creationId xmlns:p14="http://schemas.microsoft.com/office/powerpoint/2010/main" val="333490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188" tIns="50592" rIns="101188" bIns="50592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02C3D4-8882-4CD6-AE48-E002FB3186A3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2400" y="800100"/>
            <a:ext cx="5000625" cy="3751263"/>
          </a:xfrm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63" tIns="49006" rIns="99763" bIns="49006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p. 108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sz="1100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p. 108.</a:t>
            </a:r>
          </a:p>
          <a:p>
            <a:pPr defTabSz="956461">
              <a:spcBef>
                <a:spcPct val="0"/>
              </a:spcBef>
            </a:pPr>
            <a:endParaRPr lang="en-US" altLang="en-US" sz="1100" dirty="0">
              <a:latin typeface="Arial" panose="020B0604020202020204" pitchFamily="34" charset="0"/>
            </a:endParaRPr>
          </a:p>
          <a:p>
            <a:pPr defTabSz="956461">
              <a:spcBef>
                <a:spcPct val="0"/>
              </a:spcBef>
            </a:pPr>
            <a:endParaRPr lang="en-US" alt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81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27831A3-C459-4A7F-8340-864F865FF1EB}" type="slidenum">
              <a:rPr lang="en-US" altLang="en-US" sz="13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z="1300" b="0">
              <a:solidFill>
                <a:srgbClr val="000000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8015" y="4788933"/>
            <a:ext cx="5726853" cy="4533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41" tIns="51069" rIns="102141" bIns="51069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181-184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181-184.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altLang="en-US" sz="1100" dirty="0"/>
              <a:t>Omar Rosas Camacho, “High concentrations help protect steel from corrosion,” master’s defense presentation (University Park: Material Science and Engineering, Penn State, 2010).</a:t>
            </a:r>
          </a:p>
        </p:txBody>
      </p:sp>
    </p:spTree>
    <p:extLst>
      <p:ext uri="{BB962C8B-B14F-4D97-AF65-F5344CB8AC3E}">
        <p14:creationId xmlns:p14="http://schemas.microsoft.com/office/powerpoint/2010/main" val="3403275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 anchor="b"/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6B86A3-A6ED-48B8-8773-D6011A1ABD40}" type="slidenum">
              <a:rPr lang="en-US" sz="1300" b="0">
                <a:solidFill>
                  <a:srgbClr val="000000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3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771525"/>
            <a:ext cx="4999038" cy="3749675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26" tIns="49479" rIns="100726" bIns="49479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p. 199</a:t>
            </a:r>
            <a:endParaRPr lang="en-US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 defTabSz="916189">
              <a:spcBef>
                <a:spcPct val="0"/>
              </a:spcBef>
            </a:pPr>
            <a:r>
              <a:rPr lang="en-US" altLang="en-US" dirty="0"/>
              <a:t>Additional Notes</a:t>
            </a:r>
            <a:r>
              <a:rPr lang="en-US" altLang="en-US" dirty="0" smtClean="0"/>
              <a:t>: Appeal to engineers and scientists to be an experimentalist and to try the assertion-evidence approach in an upcoming presentation. The engineers and scientists should give the approach a fair shake—beginning with the template and using the example slides as models.</a:t>
            </a:r>
          </a:p>
          <a:p>
            <a:pPr defTabSz="916189">
              <a:spcBef>
                <a:spcPct val="0"/>
              </a:spcBef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(Springer-</a:t>
            </a:r>
            <a:r>
              <a:rPr lang="en-US" dirty="0" err="1"/>
              <a:t>Verlag</a:t>
            </a:r>
            <a:r>
              <a:rPr lang="en-US" dirty="0"/>
              <a:t>, 2013). </a:t>
            </a:r>
            <a:r>
              <a:rPr lang="en-US" i="1" dirty="0"/>
              <a:t>Generally, the lowest price is on Amazon.com.</a:t>
            </a:r>
            <a:endParaRPr lang="en-US" dirty="0"/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“Scientific Presentations: The Assertion-Evidence Approach,” </a:t>
            </a:r>
            <a:r>
              <a:rPr lang="en-US" dirty="0">
                <a:hlinkClick r:id="rId3"/>
              </a:rPr>
              <a:t>http://writing.engr.psu.edu/speaking.html</a:t>
            </a:r>
            <a:r>
              <a:rPr lang="en-US" dirty="0"/>
              <a:t> (University Park: Penn State, 2013).</a:t>
            </a:r>
          </a:p>
        </p:txBody>
      </p:sp>
    </p:spTree>
    <p:extLst>
      <p:ext uri="{BB962C8B-B14F-4D97-AF65-F5344CB8AC3E}">
        <p14:creationId xmlns:p14="http://schemas.microsoft.com/office/powerpoint/2010/main" val="131112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63" tIns="51081" rIns="102163" bIns="51081" anchor="b"/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37CE40EA-3E7D-4DA4-883C-A9734E423A72}" type="slidenum">
              <a:rPr lang="en-US" sz="1200" b="0">
                <a:solidFill>
                  <a:srgbClr val="000000"/>
                </a:solidFill>
                <a:latin typeface="+mn-lt"/>
              </a:rPr>
              <a:pPr algn="r" eaLnBrk="1" hangingPunct="1"/>
              <a:t>4</a:t>
            </a:fld>
            <a:endParaRPr lang="en-US" sz="12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771525"/>
            <a:ext cx="4999038" cy="3749675"/>
          </a:xfrm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708" y="4788933"/>
            <a:ext cx="5723467" cy="45355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26" tIns="49479" rIns="100726" bIns="49479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108-114</a:t>
            </a:r>
          </a:p>
          <a:p>
            <a:pPr defTabSz="916189">
              <a:spcBef>
                <a:spcPct val="0"/>
              </a:spcBef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tabLst>
                <a:tab pos="483265" algn="l"/>
              </a:tabLst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</a:rPr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</a:rPr>
              <a:t>Michael Alley, </a:t>
            </a:r>
            <a:r>
              <a:rPr lang="en-US" sz="1100" i="1" dirty="0">
                <a:solidFill>
                  <a:prstClr val="black"/>
                </a:solidFill>
              </a:rPr>
              <a:t>The Craft of Scientific Presentations</a:t>
            </a:r>
            <a:r>
              <a:rPr lang="en-US" sz="1100" dirty="0">
                <a:solidFill>
                  <a:prstClr val="black"/>
                </a:solidFill>
              </a:rPr>
              <a:t>, 2</a:t>
            </a:r>
            <a:r>
              <a:rPr lang="en-US" sz="1100" baseline="30000" dirty="0">
                <a:solidFill>
                  <a:prstClr val="black"/>
                </a:solidFill>
              </a:rPr>
              <a:t>nd</a:t>
            </a:r>
            <a:r>
              <a:rPr lang="en-US" sz="1100" dirty="0">
                <a:solidFill>
                  <a:prstClr val="black"/>
                </a:solidFill>
              </a:rPr>
              <a:t> ed. (New York: Springer-</a:t>
            </a:r>
            <a:r>
              <a:rPr lang="en-US" sz="1100" dirty="0" err="1">
                <a:solidFill>
                  <a:prstClr val="black"/>
                </a:solidFill>
              </a:rPr>
              <a:t>Verlag</a:t>
            </a:r>
            <a:r>
              <a:rPr lang="en-US" sz="1100" dirty="0">
                <a:solidFill>
                  <a:prstClr val="black"/>
                </a:solidFill>
              </a:rPr>
              <a:t>, 2013), pp. 108-114.</a:t>
            </a:r>
          </a:p>
          <a:p>
            <a:pPr defTabSz="968208">
              <a:spcBef>
                <a:spcPct val="0"/>
              </a:spcBef>
            </a:pPr>
            <a:endParaRPr lang="en-US" dirty="0" smtClean="0"/>
          </a:p>
          <a:p>
            <a:pPr defTabSz="968208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26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50" tIns="51074" rIns="102150" bIns="51074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ACA4DD6-2AC6-4F8A-976D-D248F8DF0988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961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962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0629" y="4788933"/>
            <a:ext cx="624162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50" tIns="51074" rIns="102150" bIns="51074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106-107</a:t>
            </a:r>
            <a:endParaRPr lang="en-US" b="1" dirty="0"/>
          </a:p>
          <a:p>
            <a:pPr>
              <a:tabLst>
                <a:tab pos="483265" algn="l"/>
              </a:tabLst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 smtClean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sz="1100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pp. 106-107.</a:t>
            </a:r>
          </a:p>
        </p:txBody>
      </p:sp>
    </p:spTree>
    <p:extLst>
      <p:ext uri="{BB962C8B-B14F-4D97-AF65-F5344CB8AC3E}">
        <p14:creationId xmlns:p14="http://schemas.microsoft.com/office/powerpoint/2010/main" val="41426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1" tIns="48321" rIns="96641" bIns="48321"/>
          <a:lstStyle>
            <a:lvl1pPr defTabSz="1020225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 defTabSz="1020225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 defTabSz="1020225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 defTabSz="1020225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 defTabSz="1020225"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defTabSz="10202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defTabSz="10202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defTabSz="10202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defTabSz="1020225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744AB9-D0E7-410F-AF18-4902775B04FD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0643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36" tIns="51066" rIns="102136" bIns="51066" anchor="b"/>
          <a:lstStyle>
            <a:lvl1pPr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9021E45-08FD-4E1F-8D8B-083B718B1A17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0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06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6" tIns="49646" rIns="101066" bIns="49646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/>
              <a:t>p. 107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dirty="0" smtClean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r>
              <a:rPr lang="en-US" altLang="en-US" sz="1100" dirty="0"/>
              <a:t>Additional Notes: The animation shows the difference between a slide designed for the projection and a crafted notes page, which we recommend to serve as a handout</a:t>
            </a:r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altLang="en-US" sz="1100" dirty="0"/>
          </a:p>
          <a:p>
            <a:pPr>
              <a:tabLst>
                <a:tab pos="483265" algn="l"/>
              </a:tabLst>
              <a:defRPr/>
            </a:pPr>
            <a:endParaRPr lang="en-US" sz="1100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Michael Alley, </a:t>
            </a:r>
            <a:r>
              <a:rPr lang="en-US" sz="1100" i="1" dirty="0"/>
              <a:t>The Craft of Scientific Presentations</a:t>
            </a:r>
            <a:r>
              <a:rPr lang="en-US" sz="1100" dirty="0"/>
              <a:t>, 2</a:t>
            </a:r>
            <a:r>
              <a:rPr lang="en-US" sz="1100" baseline="30000" dirty="0"/>
              <a:t>nd</a:t>
            </a:r>
            <a:r>
              <a:rPr lang="en-US" sz="1100" dirty="0"/>
              <a:t> ed. (New York: Springer-</a:t>
            </a:r>
            <a:r>
              <a:rPr lang="en-US" sz="1100" dirty="0" err="1"/>
              <a:t>Verlag</a:t>
            </a:r>
            <a:r>
              <a:rPr lang="en-US" sz="1100" dirty="0"/>
              <a:t>, 2013), p. 107.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1100" dirty="0"/>
              <a:t>Mimi </a:t>
            </a:r>
            <a:r>
              <a:rPr lang="en-US" sz="1100" dirty="0" err="1"/>
              <a:t>Overbaugh</a:t>
            </a:r>
            <a:r>
              <a:rPr lang="en-US" sz="1100" dirty="0"/>
              <a:t>, Handout for “</a:t>
            </a:r>
            <a:r>
              <a:rPr lang="en-US" sz="1100" dirty="0" err="1"/>
              <a:t>Osseointegration</a:t>
            </a:r>
            <a:r>
              <a:rPr lang="en-US" sz="1100" dirty="0"/>
              <a:t> for Lower-Limb Prosthetics,” </a:t>
            </a:r>
            <a:r>
              <a:rPr lang="en-US" sz="1100" dirty="0">
                <a:hlinkClick r:id="rId3"/>
              </a:rPr>
              <a:t>http://writing.engr.psu.edu/models.html</a:t>
            </a:r>
            <a:r>
              <a:rPr lang="en-US" sz="1100" dirty="0"/>
              <a:t> (University Park: Penn State, 2013).</a:t>
            </a:r>
          </a:p>
        </p:txBody>
      </p:sp>
    </p:spTree>
    <p:extLst>
      <p:ext uri="{BB962C8B-B14F-4D97-AF65-F5344CB8AC3E}">
        <p14:creationId xmlns:p14="http://schemas.microsoft.com/office/powerpoint/2010/main" val="233327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58" tIns="51080" rIns="102158" bIns="51080" anchor="b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D1BC867-4569-4FC6-8D1E-17247E160567}" type="slidenum">
              <a:rPr lang="en-US" altLang="en-US" sz="1200" b="0">
                <a:solidFill>
                  <a:srgbClr val="000000"/>
                </a:solidFill>
                <a:latin typeface="Calibri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771525"/>
            <a:ext cx="4999038" cy="3749675"/>
          </a:xfrm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33" tIns="49482" rIns="100733" bIns="49482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p. 107</a:t>
            </a:r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p. 107.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304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4419600" y="9576199"/>
            <a:ext cx="3381587" cy="50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36" tIns="51066" rIns="102136" bIns="51066" anchor="b"/>
          <a:lstStyle>
            <a:lvl1pPr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D94DC87-680B-4ADC-947F-891DC2D85A4E}" type="slidenum">
              <a:rPr lang="en-US" altLang="en-US" sz="1300" b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3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1763" y="771525"/>
            <a:ext cx="5000625" cy="3749675"/>
          </a:xfrm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708" y="4788933"/>
            <a:ext cx="5723467" cy="453556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10" tIns="49471" rIns="100710" bIns="49471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129-135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</a:t>
            </a:r>
            <a:r>
              <a:rPr lang="en-US" dirty="0" smtClean="0"/>
              <a:t>pp</a:t>
            </a:r>
            <a:r>
              <a:rPr lang="en-US" dirty="0"/>
              <a:t>. </a:t>
            </a:r>
            <a:r>
              <a:rPr lang="en-US" dirty="0" smtClean="0"/>
              <a:t>130, 144.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smtClean="0"/>
              <a:t>Gary </a:t>
            </a:r>
            <a:r>
              <a:rPr lang="en-US" dirty="0"/>
              <a:t>S</a:t>
            </a:r>
            <a:r>
              <a:rPr lang="en-US" dirty="0" smtClean="0"/>
              <a:t>. Settles, D.A. Kester</a:t>
            </a:r>
            <a:r>
              <a:rPr lang="en-US" dirty="0"/>
              <a:t>, </a:t>
            </a:r>
            <a:r>
              <a:rPr lang="en-US" dirty="0" smtClean="0"/>
              <a:t>and Lori J. </a:t>
            </a:r>
            <a:r>
              <a:rPr lang="en-US" dirty="0"/>
              <a:t>Dodson-</a:t>
            </a:r>
            <a:r>
              <a:rPr lang="en-US" dirty="0" err="1"/>
              <a:t>Dreibelbis</a:t>
            </a:r>
            <a:r>
              <a:rPr lang="en-US" dirty="0" smtClean="0"/>
              <a:t>, “The </a:t>
            </a:r>
            <a:r>
              <a:rPr lang="en-US" dirty="0"/>
              <a:t>External Aerodynamics of Canine </a:t>
            </a:r>
            <a:r>
              <a:rPr lang="en-US" dirty="0" smtClean="0"/>
              <a:t>Olfaction,” </a:t>
            </a:r>
            <a:r>
              <a:rPr lang="en-US" i="1" dirty="0"/>
              <a:t>Sensors and Sensing in Biology and Engineering. </a:t>
            </a:r>
            <a:r>
              <a:rPr lang="en-US" dirty="0" smtClean="0"/>
              <a:t>ed</a:t>
            </a:r>
            <a:r>
              <a:rPr lang="en-US" dirty="0"/>
              <a:t>. by F.G. Barth, J. A. C. Humphry, &amp; T. W. </a:t>
            </a:r>
            <a:r>
              <a:rPr lang="en-US" dirty="0" err="1" smtClean="0"/>
              <a:t>Secomb</a:t>
            </a:r>
            <a:r>
              <a:rPr lang="en-US" dirty="0" smtClean="0"/>
              <a:t> (New </a:t>
            </a:r>
            <a:r>
              <a:rPr lang="en-US" dirty="0"/>
              <a:t>York: </a:t>
            </a:r>
            <a:r>
              <a:rPr lang="en-US" dirty="0" smtClean="0"/>
              <a:t>Springer, 2002).</a:t>
            </a:r>
            <a:endParaRPr lang="en-US" dirty="0"/>
          </a:p>
          <a:p>
            <a:pPr defTabSz="914512">
              <a:spcBef>
                <a:spcPct val="0"/>
              </a:spcBef>
              <a:tabLst>
                <a:tab pos="360771" algn="l"/>
              </a:tabLst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9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1763" y="769938"/>
            <a:ext cx="5002212" cy="3751262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02" y="4788933"/>
            <a:ext cx="5720080" cy="4537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90" tIns="51041" rIns="102090" bIns="51041"/>
          <a:lstStyle/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Reference pages in </a:t>
            </a:r>
            <a:r>
              <a:rPr lang="en-US" i="1" dirty="0"/>
              <a:t>The Craft of Scientific Presentations,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ed.:</a:t>
            </a:r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pp. </a:t>
            </a:r>
            <a:r>
              <a:rPr lang="en-US" b="1" dirty="0" smtClean="0"/>
              <a:t>132-139</a:t>
            </a:r>
            <a:endParaRPr lang="en-US" b="1" dirty="0"/>
          </a:p>
          <a:p>
            <a:pPr defTabSz="916189">
              <a:spcBef>
                <a:spcPct val="0"/>
              </a:spcBef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altLang="en-US" dirty="0"/>
          </a:p>
          <a:p>
            <a:pPr>
              <a:tabLst>
                <a:tab pos="483265" algn="l"/>
              </a:tabLst>
              <a:defRPr/>
            </a:pPr>
            <a:endParaRPr lang="en-US" dirty="0"/>
          </a:p>
          <a:p>
            <a:pPr defTabSz="916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References:</a:t>
            </a:r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dirty="0"/>
              <a:t>Michael Alley, </a:t>
            </a:r>
            <a:r>
              <a:rPr lang="en-US" i="1" dirty="0"/>
              <a:t>The Craft of Scientific Presentations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ed. (New York: Springer-</a:t>
            </a:r>
            <a:r>
              <a:rPr lang="en-US" dirty="0" err="1"/>
              <a:t>Verlag</a:t>
            </a:r>
            <a:r>
              <a:rPr lang="en-US" dirty="0"/>
              <a:t>, 2013), </a:t>
            </a:r>
            <a:r>
              <a:rPr lang="en-US" dirty="0" smtClean="0"/>
              <a:t>pp. 132-139.</a:t>
            </a:r>
            <a:endParaRPr lang="en-US" dirty="0"/>
          </a:p>
          <a:p>
            <a:pPr marL="241632" indent="-241632" defTabSz="916189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/>
              <a:t>Gary S. Settles, D.A. Kester, and Lori J. Dodson-</a:t>
            </a:r>
            <a:r>
              <a:rPr lang="en-US" dirty="0" err="1"/>
              <a:t>Dreibelbis</a:t>
            </a:r>
            <a:r>
              <a:rPr lang="en-US" dirty="0"/>
              <a:t>, “The External Aerodynamics of Canine Olfaction,” </a:t>
            </a:r>
            <a:r>
              <a:rPr lang="en-US" i="1" dirty="0"/>
              <a:t>Sensors and Sensing in Biology and Engineering. </a:t>
            </a:r>
            <a:r>
              <a:rPr lang="en-US" dirty="0"/>
              <a:t>ed. by F.G. Barth, J. A. C. Humphry, &amp; T. W. </a:t>
            </a:r>
            <a:r>
              <a:rPr lang="en-US" dirty="0" err="1"/>
              <a:t>Secomb</a:t>
            </a:r>
            <a:r>
              <a:rPr lang="en-US" dirty="0"/>
              <a:t> (New York: Springer, 2002).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447801" y="2515316"/>
            <a:ext cx="198119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86" tIns="48293" rIns="96586" bIns="48293">
            <a:spAutoFit/>
          </a:bodyPr>
          <a:lstStyle>
            <a:lvl1pPr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65188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8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975"/>
            <a:ext cx="7772400" cy="6463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514600"/>
            <a:ext cx="4419600" cy="4616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80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AF4B8F-2CB2-4D4A-936A-0528D4CE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48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86380"/>
            <a:ext cx="8915400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8768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50223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[Alley, 2013]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0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e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0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1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jpeg"/><Relationship Id="rId11" Type="http://schemas.openxmlformats.org/officeDocument/2006/relationships/image" Target="../media/image44.wmf"/><Relationship Id="rId5" Type="http://schemas.openxmlformats.org/officeDocument/2006/relationships/image" Target="../media/image48.jpe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7.jpe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url?sa=i&amp;rct=j&amp;q=are+magnus+bruaset&amp;source=images&amp;cd=&amp;cad=rja&amp;docid=XhNvbUagHjpo5M&amp;tbnid=DK3jC4uan5X6qM:&amp;ved=0CAUQjRw&amp;url=http://simula.no/about/management/Are%20Magnus%20Bruaset%20-%20mgmt.jpg/image_view_fullscreen&amp;ei=Hic0UbWgCMyN4gTggoAo&amp;bvm=bv.43148975,d.Yms&amp;psig=AFQjCNHMMYOapqYH6WqJPlYt7ZOvRp7tMA&amp;ust=1362458767610523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eg"/><Relationship Id="rId10" Type="http://schemas.openxmlformats.org/officeDocument/2006/relationships/image" Target="../media/image76.jpeg"/><Relationship Id="rId4" Type="http://schemas.openxmlformats.org/officeDocument/2006/relationships/image" Target="../media/image71.jpeg"/><Relationship Id="rId9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973888" cy="1200329"/>
          </a:xfrm>
          <a:noFill/>
        </p:spPr>
        <p:txBody>
          <a:bodyPr/>
          <a:lstStyle/>
          <a:p>
            <a:pPr algn="l">
              <a:spcAft>
                <a:spcPts val="300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Rethinking Scientific Presentations:</a:t>
            </a:r>
            <a:br>
              <a:rPr lang="en-US" altLang="en-US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Assertion-Evidence Approach</a:t>
            </a:r>
            <a:endParaRPr lang="en-US" altLang="en-US" sz="6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0532" name="Rectangle 2056"/>
          <p:cNvSpPr>
            <a:spLocks noChangeArrowheads="1"/>
          </p:cNvSpPr>
          <p:nvPr/>
        </p:nvSpPr>
        <p:spPr bwMode="auto">
          <a:xfrm>
            <a:off x="152400" y="3773488"/>
            <a:ext cx="44958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232323"/>
                </a:solidFill>
              </a:rPr>
              <a:t>Michael Alley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232323"/>
                </a:solidFill>
              </a:rPr>
              <a:t>College of Engineering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232323"/>
                </a:solidFill>
              </a:rPr>
              <a:t>Penn State</a:t>
            </a:r>
            <a:endParaRPr lang="en-US" altLang="en-US" dirty="0" smtClean="0">
              <a:solidFill>
                <a:srgbClr val="23232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29670"/>
            <a:ext cx="6338888" cy="475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0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91" name="Group 9"/>
          <p:cNvGrpSpPr>
            <a:grpSpLocks/>
          </p:cNvGrpSpPr>
          <p:nvPr/>
        </p:nvGrpSpPr>
        <p:grpSpPr bwMode="auto">
          <a:xfrm>
            <a:off x="4124325" y="1905000"/>
            <a:ext cx="4935538" cy="3940175"/>
            <a:chOff x="2598" y="1200"/>
            <a:chExt cx="3109" cy="2482"/>
          </a:xfrm>
        </p:grpSpPr>
        <p:pic>
          <p:nvPicPr>
            <p:cNvPr id="19149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730" cy="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497" name="Text Box 3"/>
            <p:cNvSpPr txBox="1">
              <a:spLocks noChangeArrowheads="1"/>
            </p:cNvSpPr>
            <p:nvPr/>
          </p:nvSpPr>
          <p:spPr bwMode="auto">
            <a:xfrm>
              <a:off x="5150" y="2880"/>
              <a:ext cx="557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scent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source</a:t>
              </a:r>
            </a:p>
          </p:txBody>
        </p:sp>
        <p:sp>
          <p:nvSpPr>
            <p:cNvPr id="191498" name="Rectangle 4"/>
            <p:cNvSpPr>
              <a:spLocks noChangeArrowheads="1"/>
            </p:cNvSpPr>
            <p:nvPr/>
          </p:nvSpPr>
          <p:spPr bwMode="auto">
            <a:xfrm>
              <a:off x="2598" y="1290"/>
              <a:ext cx="613" cy="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9149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067800" cy="904875"/>
          </a:xfrm>
          <a:noFill/>
        </p:spPr>
        <p:txBody>
          <a:bodyPr lIns="63500" tIns="25400" rIns="63500" bIns="25400"/>
          <a:lstStyle/>
          <a:p>
            <a:pPr eaLnBrk="1" hangingPunct="1"/>
            <a:r>
              <a:rPr lang="en-US" dirty="0" smtClean="0"/>
              <a:t>The way a dog sniffs does not contaminate </a:t>
            </a:r>
            <a:br>
              <a:rPr lang="en-US" dirty="0" smtClean="0"/>
            </a:br>
            <a:r>
              <a:rPr lang="en-US" dirty="0" smtClean="0"/>
              <a:t>the vapor stream from the scent source</a:t>
            </a:r>
          </a:p>
        </p:txBody>
      </p:sp>
      <p:sp>
        <p:nvSpPr>
          <p:cNvPr id="191493" name="Text Box 6"/>
          <p:cNvSpPr txBox="1">
            <a:spLocks noChangeArrowheads="1"/>
          </p:cNvSpPr>
          <p:nvPr/>
        </p:nvSpPr>
        <p:spPr bwMode="auto">
          <a:xfrm>
            <a:off x="3738563" y="6481763"/>
            <a:ext cx="1657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[Settles et al., 2002]</a:t>
            </a:r>
          </a:p>
        </p:txBody>
      </p:sp>
      <p:pic>
        <p:nvPicPr>
          <p:cNvPr id="1914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8338"/>
            <a:ext cx="3678238" cy="390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1743075"/>
            <a:ext cx="8907463" cy="43529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10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6078538" cy="4558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4083" name="Rectangle 20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6538" y="114300"/>
            <a:ext cx="8907462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The first step is to write a sentence headline that states</a:t>
            </a:r>
            <a:br>
              <a:rPr lang="en-US" altLang="en-US" sz="28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 b="1" smtClean="0">
                <a:solidFill>
                  <a:srgbClr val="000000"/>
                </a:solidFill>
                <a:latin typeface="Calibri" panose="020F0502020204030204" pitchFamily="34" charset="0"/>
              </a:rPr>
              <a:t>the main message of the slide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858000" y="1981200"/>
            <a:ext cx="53340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85" name="TextBox 7"/>
          <p:cNvSpPr txBox="1">
            <a:spLocks noChangeArrowheads="1"/>
          </p:cNvSpPr>
          <p:nvPr/>
        </p:nvSpPr>
        <p:spPr bwMode="auto">
          <a:xfrm>
            <a:off x="7505700" y="1600200"/>
            <a:ext cx="1333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sentence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headline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63500"/>
            <a:ext cx="9072562" cy="954088"/>
          </a:xfrm>
        </p:spPr>
        <p:txBody>
          <a:bodyPr/>
          <a:lstStyle/>
          <a:p>
            <a:pPr eaLnBrk="1" hangingPunct="1"/>
            <a:r>
              <a:rPr lang="en-US" smtClean="0"/>
              <a:t>A succession of electron acceptors occurs when an aquifer becomes contaminated with oil</a:t>
            </a:r>
          </a:p>
        </p:txBody>
      </p:sp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304800" y="1839913"/>
            <a:ext cx="8504238" cy="3798887"/>
            <a:chOff x="407" y="1591"/>
            <a:chExt cx="5037" cy="2250"/>
          </a:xfrm>
        </p:grpSpPr>
        <p:sp>
          <p:nvSpPr>
            <p:cNvPr id="194576" name="Rectangle 4"/>
            <p:cNvSpPr>
              <a:spLocks noChangeArrowheads="1"/>
            </p:cNvSpPr>
            <p:nvPr/>
          </p:nvSpPr>
          <p:spPr bwMode="auto">
            <a:xfrm>
              <a:off x="412" y="1591"/>
              <a:ext cx="5032" cy="2248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rgbClr val="949C9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C1CEFF"/>
                </a:solidFill>
              </a:endParaRPr>
            </a:p>
          </p:txBody>
        </p:sp>
        <p:sp>
          <p:nvSpPr>
            <p:cNvPr id="194577" name="Freeform 5" descr="Sand"/>
            <p:cNvSpPr>
              <a:spLocks/>
            </p:cNvSpPr>
            <p:nvPr/>
          </p:nvSpPr>
          <p:spPr bwMode="auto">
            <a:xfrm>
              <a:off x="407" y="1783"/>
              <a:ext cx="5033" cy="2058"/>
            </a:xfrm>
            <a:custGeom>
              <a:avLst/>
              <a:gdLst>
                <a:gd name="T0" fmla="*/ 7 w 5033"/>
                <a:gd name="T1" fmla="*/ 2045 h 2058"/>
                <a:gd name="T2" fmla="*/ 5033 w 5033"/>
                <a:gd name="T3" fmla="*/ 2058 h 2058"/>
                <a:gd name="T4" fmla="*/ 5032 w 5033"/>
                <a:gd name="T5" fmla="*/ 136 h 2058"/>
                <a:gd name="T6" fmla="*/ 4600 w 5033"/>
                <a:gd name="T7" fmla="*/ 142 h 2058"/>
                <a:gd name="T8" fmla="*/ 4284 w 5033"/>
                <a:gd name="T9" fmla="*/ 129 h 2058"/>
                <a:gd name="T10" fmla="*/ 4123 w 5033"/>
                <a:gd name="T11" fmla="*/ 97 h 2058"/>
                <a:gd name="T12" fmla="*/ 3865 w 5033"/>
                <a:gd name="T13" fmla="*/ 97 h 2058"/>
                <a:gd name="T14" fmla="*/ 3768 w 5033"/>
                <a:gd name="T15" fmla="*/ 91 h 2058"/>
                <a:gd name="T16" fmla="*/ 3652 w 5033"/>
                <a:gd name="T17" fmla="*/ 71 h 2058"/>
                <a:gd name="T18" fmla="*/ 3394 w 5033"/>
                <a:gd name="T19" fmla="*/ 71 h 2058"/>
                <a:gd name="T20" fmla="*/ 3135 w 5033"/>
                <a:gd name="T21" fmla="*/ 78 h 2058"/>
                <a:gd name="T22" fmla="*/ 3045 w 5033"/>
                <a:gd name="T23" fmla="*/ 104 h 2058"/>
                <a:gd name="T24" fmla="*/ 2819 w 5033"/>
                <a:gd name="T25" fmla="*/ 136 h 2058"/>
                <a:gd name="T26" fmla="*/ 2542 w 5033"/>
                <a:gd name="T27" fmla="*/ 155 h 2058"/>
                <a:gd name="T28" fmla="*/ 2361 w 5033"/>
                <a:gd name="T29" fmla="*/ 175 h 2058"/>
                <a:gd name="T30" fmla="*/ 2232 w 5033"/>
                <a:gd name="T31" fmla="*/ 175 h 2058"/>
                <a:gd name="T32" fmla="*/ 2006 w 5033"/>
                <a:gd name="T33" fmla="*/ 175 h 2058"/>
                <a:gd name="T34" fmla="*/ 1929 w 5033"/>
                <a:gd name="T35" fmla="*/ 175 h 2058"/>
                <a:gd name="T36" fmla="*/ 1735 w 5033"/>
                <a:gd name="T37" fmla="*/ 175 h 2058"/>
                <a:gd name="T38" fmla="*/ 1471 w 5033"/>
                <a:gd name="T39" fmla="*/ 175 h 2058"/>
                <a:gd name="T40" fmla="*/ 1400 w 5033"/>
                <a:gd name="T41" fmla="*/ 168 h 2058"/>
                <a:gd name="T42" fmla="*/ 1284 w 5033"/>
                <a:gd name="T43" fmla="*/ 149 h 2058"/>
                <a:gd name="T44" fmla="*/ 1168 w 5033"/>
                <a:gd name="T45" fmla="*/ 110 h 2058"/>
                <a:gd name="T46" fmla="*/ 1013 w 5033"/>
                <a:gd name="T47" fmla="*/ 97 h 2058"/>
                <a:gd name="T48" fmla="*/ 871 w 5033"/>
                <a:gd name="T49" fmla="*/ 52 h 2058"/>
                <a:gd name="T50" fmla="*/ 819 w 5033"/>
                <a:gd name="T51" fmla="*/ 65 h 2058"/>
                <a:gd name="T52" fmla="*/ 755 w 5033"/>
                <a:gd name="T53" fmla="*/ 71 h 2058"/>
                <a:gd name="T54" fmla="*/ 677 w 5033"/>
                <a:gd name="T55" fmla="*/ 71 h 2058"/>
                <a:gd name="T56" fmla="*/ 580 w 5033"/>
                <a:gd name="T57" fmla="*/ 84 h 2058"/>
                <a:gd name="T58" fmla="*/ 535 w 5033"/>
                <a:gd name="T59" fmla="*/ 110 h 2058"/>
                <a:gd name="T60" fmla="*/ 277 w 5033"/>
                <a:gd name="T61" fmla="*/ 91 h 2058"/>
                <a:gd name="T62" fmla="*/ 174 w 5033"/>
                <a:gd name="T63" fmla="*/ 84 h 2058"/>
                <a:gd name="T64" fmla="*/ 0 w 5033"/>
                <a:gd name="T65" fmla="*/ 0 h 2058"/>
                <a:gd name="T66" fmla="*/ 0 w 5033"/>
                <a:gd name="T67" fmla="*/ 516 h 2058"/>
                <a:gd name="T68" fmla="*/ 7 w 5033"/>
                <a:gd name="T69" fmla="*/ 2045 h 20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3" h="2058">
                  <a:moveTo>
                    <a:pt x="7" y="2045"/>
                  </a:moveTo>
                  <a:lnTo>
                    <a:pt x="5033" y="2058"/>
                  </a:lnTo>
                  <a:lnTo>
                    <a:pt x="5032" y="136"/>
                  </a:lnTo>
                  <a:lnTo>
                    <a:pt x="4600" y="142"/>
                  </a:lnTo>
                  <a:lnTo>
                    <a:pt x="4284" y="129"/>
                  </a:lnTo>
                  <a:lnTo>
                    <a:pt x="4123" y="97"/>
                  </a:lnTo>
                  <a:lnTo>
                    <a:pt x="3865" y="97"/>
                  </a:lnTo>
                  <a:lnTo>
                    <a:pt x="3768" y="91"/>
                  </a:lnTo>
                  <a:lnTo>
                    <a:pt x="3652" y="71"/>
                  </a:lnTo>
                  <a:lnTo>
                    <a:pt x="3394" y="71"/>
                  </a:lnTo>
                  <a:lnTo>
                    <a:pt x="3135" y="78"/>
                  </a:lnTo>
                  <a:lnTo>
                    <a:pt x="3045" y="104"/>
                  </a:lnTo>
                  <a:lnTo>
                    <a:pt x="2819" y="136"/>
                  </a:lnTo>
                  <a:lnTo>
                    <a:pt x="2542" y="155"/>
                  </a:lnTo>
                  <a:lnTo>
                    <a:pt x="2361" y="175"/>
                  </a:lnTo>
                  <a:lnTo>
                    <a:pt x="2232" y="175"/>
                  </a:lnTo>
                  <a:lnTo>
                    <a:pt x="2006" y="175"/>
                  </a:lnTo>
                  <a:lnTo>
                    <a:pt x="1929" y="175"/>
                  </a:lnTo>
                  <a:lnTo>
                    <a:pt x="1735" y="175"/>
                  </a:lnTo>
                  <a:lnTo>
                    <a:pt x="1471" y="175"/>
                  </a:lnTo>
                  <a:lnTo>
                    <a:pt x="1400" y="168"/>
                  </a:lnTo>
                  <a:lnTo>
                    <a:pt x="1284" y="149"/>
                  </a:lnTo>
                  <a:lnTo>
                    <a:pt x="1168" y="110"/>
                  </a:lnTo>
                  <a:lnTo>
                    <a:pt x="1013" y="97"/>
                  </a:lnTo>
                  <a:lnTo>
                    <a:pt x="871" y="52"/>
                  </a:lnTo>
                  <a:lnTo>
                    <a:pt x="819" y="65"/>
                  </a:lnTo>
                  <a:lnTo>
                    <a:pt x="755" y="71"/>
                  </a:lnTo>
                  <a:lnTo>
                    <a:pt x="677" y="71"/>
                  </a:lnTo>
                  <a:lnTo>
                    <a:pt x="580" y="84"/>
                  </a:lnTo>
                  <a:lnTo>
                    <a:pt x="535" y="110"/>
                  </a:lnTo>
                  <a:lnTo>
                    <a:pt x="277" y="91"/>
                  </a:lnTo>
                  <a:lnTo>
                    <a:pt x="174" y="84"/>
                  </a:lnTo>
                  <a:lnTo>
                    <a:pt x="0" y="0"/>
                  </a:lnTo>
                  <a:lnTo>
                    <a:pt x="0" y="516"/>
                  </a:lnTo>
                  <a:lnTo>
                    <a:pt x="7" y="2045"/>
                  </a:lnTo>
                  <a:close/>
                </a:path>
              </a:pathLst>
            </a:custGeom>
            <a:blipFill dpi="0" rotWithShape="0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78" name="Freeform 6"/>
            <p:cNvSpPr>
              <a:spLocks/>
            </p:cNvSpPr>
            <p:nvPr/>
          </p:nvSpPr>
          <p:spPr bwMode="auto">
            <a:xfrm>
              <a:off x="2568" y="2423"/>
              <a:ext cx="2737" cy="1328"/>
            </a:xfrm>
            <a:custGeom>
              <a:avLst/>
              <a:gdLst>
                <a:gd name="T0" fmla="*/ 0 w 2737"/>
                <a:gd name="T1" fmla="*/ 0 h 1328"/>
                <a:gd name="T2" fmla="*/ 176 w 2737"/>
                <a:gd name="T3" fmla="*/ 1302 h 1328"/>
                <a:gd name="T4" fmla="*/ 1273 w 2737"/>
                <a:gd name="T5" fmla="*/ 1328 h 1328"/>
                <a:gd name="T6" fmla="*/ 1679 w 2737"/>
                <a:gd name="T7" fmla="*/ 1315 h 1328"/>
                <a:gd name="T8" fmla="*/ 1945 w 2737"/>
                <a:gd name="T9" fmla="*/ 1287 h 1328"/>
                <a:gd name="T10" fmla="*/ 2205 w 2737"/>
                <a:gd name="T11" fmla="*/ 1215 h 1328"/>
                <a:gd name="T12" fmla="*/ 2371 w 2737"/>
                <a:gd name="T13" fmla="*/ 1154 h 1328"/>
                <a:gd name="T14" fmla="*/ 2503 w 2737"/>
                <a:gd name="T15" fmla="*/ 1092 h 1328"/>
                <a:gd name="T16" fmla="*/ 2614 w 2737"/>
                <a:gd name="T17" fmla="*/ 1005 h 1328"/>
                <a:gd name="T18" fmla="*/ 2667 w 2737"/>
                <a:gd name="T19" fmla="*/ 931 h 1328"/>
                <a:gd name="T20" fmla="*/ 2720 w 2737"/>
                <a:gd name="T21" fmla="*/ 826 h 1328"/>
                <a:gd name="T22" fmla="*/ 2737 w 2737"/>
                <a:gd name="T23" fmla="*/ 721 h 1328"/>
                <a:gd name="T24" fmla="*/ 2711 w 2737"/>
                <a:gd name="T25" fmla="*/ 614 h 1328"/>
                <a:gd name="T26" fmla="*/ 2622 w 2737"/>
                <a:gd name="T27" fmla="*/ 523 h 1328"/>
                <a:gd name="T28" fmla="*/ 2490 w 2737"/>
                <a:gd name="T29" fmla="*/ 463 h 1328"/>
                <a:gd name="T30" fmla="*/ 2328 w 2737"/>
                <a:gd name="T31" fmla="*/ 407 h 1328"/>
                <a:gd name="T32" fmla="*/ 2166 w 2737"/>
                <a:gd name="T33" fmla="*/ 356 h 1328"/>
                <a:gd name="T34" fmla="*/ 1881 w 2737"/>
                <a:gd name="T35" fmla="*/ 270 h 1328"/>
                <a:gd name="T36" fmla="*/ 1446 w 2737"/>
                <a:gd name="T37" fmla="*/ 168 h 1328"/>
                <a:gd name="T38" fmla="*/ 1098 w 2737"/>
                <a:gd name="T39" fmla="*/ 111 h 1328"/>
                <a:gd name="T40" fmla="*/ 453 w 2737"/>
                <a:gd name="T41" fmla="*/ 42 h 1328"/>
                <a:gd name="T42" fmla="*/ 723 w 2737"/>
                <a:gd name="T43" fmla="*/ 72 h 1328"/>
                <a:gd name="T44" fmla="*/ 3 w 2737"/>
                <a:gd name="T45" fmla="*/ 9 h 13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37" h="1328">
                  <a:moveTo>
                    <a:pt x="0" y="0"/>
                  </a:moveTo>
                  <a:lnTo>
                    <a:pt x="176" y="1302"/>
                  </a:lnTo>
                  <a:lnTo>
                    <a:pt x="1273" y="1328"/>
                  </a:lnTo>
                  <a:lnTo>
                    <a:pt x="1679" y="1315"/>
                  </a:lnTo>
                  <a:lnTo>
                    <a:pt x="1945" y="1287"/>
                  </a:lnTo>
                  <a:lnTo>
                    <a:pt x="2205" y="1215"/>
                  </a:lnTo>
                  <a:lnTo>
                    <a:pt x="2371" y="1154"/>
                  </a:lnTo>
                  <a:lnTo>
                    <a:pt x="2503" y="1092"/>
                  </a:lnTo>
                  <a:lnTo>
                    <a:pt x="2614" y="1005"/>
                  </a:lnTo>
                  <a:lnTo>
                    <a:pt x="2667" y="931"/>
                  </a:lnTo>
                  <a:lnTo>
                    <a:pt x="2720" y="826"/>
                  </a:lnTo>
                  <a:lnTo>
                    <a:pt x="2737" y="721"/>
                  </a:lnTo>
                  <a:lnTo>
                    <a:pt x="2711" y="614"/>
                  </a:lnTo>
                  <a:lnTo>
                    <a:pt x="2622" y="523"/>
                  </a:lnTo>
                  <a:lnTo>
                    <a:pt x="2490" y="463"/>
                  </a:lnTo>
                  <a:lnTo>
                    <a:pt x="2328" y="407"/>
                  </a:lnTo>
                  <a:lnTo>
                    <a:pt x="2166" y="356"/>
                  </a:lnTo>
                  <a:lnTo>
                    <a:pt x="1881" y="270"/>
                  </a:lnTo>
                  <a:lnTo>
                    <a:pt x="1446" y="168"/>
                  </a:lnTo>
                  <a:lnTo>
                    <a:pt x="1098" y="111"/>
                  </a:lnTo>
                  <a:lnTo>
                    <a:pt x="453" y="42"/>
                  </a:lnTo>
                  <a:lnTo>
                    <a:pt x="723" y="72"/>
                  </a:lnTo>
                  <a:lnTo>
                    <a:pt x="3" y="9"/>
                  </a:lnTo>
                </a:path>
              </a:pathLst>
            </a:custGeom>
            <a:noFill/>
            <a:ln w="1905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AE00"/>
                      </a:gs>
                      <a:gs pos="100000">
                        <a:srgbClr val="66CE66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79" name="Freeform 7"/>
            <p:cNvSpPr>
              <a:spLocks/>
            </p:cNvSpPr>
            <p:nvPr/>
          </p:nvSpPr>
          <p:spPr bwMode="auto">
            <a:xfrm>
              <a:off x="1906" y="2345"/>
              <a:ext cx="2737" cy="1368"/>
            </a:xfrm>
            <a:custGeom>
              <a:avLst/>
              <a:gdLst>
                <a:gd name="T0" fmla="*/ 0 w 2737"/>
                <a:gd name="T1" fmla="*/ 0 h 1368"/>
                <a:gd name="T2" fmla="*/ 199 w 2737"/>
                <a:gd name="T3" fmla="*/ 1368 h 1368"/>
                <a:gd name="T4" fmla="*/ 1276 w 2737"/>
                <a:gd name="T5" fmla="*/ 1365 h 1368"/>
                <a:gd name="T6" fmla="*/ 1668 w 2737"/>
                <a:gd name="T7" fmla="*/ 1332 h 1368"/>
                <a:gd name="T8" fmla="*/ 1945 w 2737"/>
                <a:gd name="T9" fmla="*/ 1287 h 1368"/>
                <a:gd name="T10" fmla="*/ 2205 w 2737"/>
                <a:gd name="T11" fmla="*/ 1215 h 1368"/>
                <a:gd name="T12" fmla="*/ 2371 w 2737"/>
                <a:gd name="T13" fmla="*/ 1154 h 1368"/>
                <a:gd name="T14" fmla="*/ 2503 w 2737"/>
                <a:gd name="T15" fmla="*/ 1092 h 1368"/>
                <a:gd name="T16" fmla="*/ 2614 w 2737"/>
                <a:gd name="T17" fmla="*/ 1005 h 1368"/>
                <a:gd name="T18" fmla="*/ 2667 w 2737"/>
                <a:gd name="T19" fmla="*/ 931 h 1368"/>
                <a:gd name="T20" fmla="*/ 2720 w 2737"/>
                <a:gd name="T21" fmla="*/ 826 h 1368"/>
                <a:gd name="T22" fmla="*/ 2737 w 2737"/>
                <a:gd name="T23" fmla="*/ 721 h 1368"/>
                <a:gd name="T24" fmla="*/ 2711 w 2737"/>
                <a:gd name="T25" fmla="*/ 614 h 1368"/>
                <a:gd name="T26" fmla="*/ 2622 w 2737"/>
                <a:gd name="T27" fmla="*/ 523 h 1368"/>
                <a:gd name="T28" fmla="*/ 2490 w 2737"/>
                <a:gd name="T29" fmla="*/ 463 h 1368"/>
                <a:gd name="T30" fmla="*/ 2328 w 2737"/>
                <a:gd name="T31" fmla="*/ 407 h 1368"/>
                <a:gd name="T32" fmla="*/ 2166 w 2737"/>
                <a:gd name="T33" fmla="*/ 356 h 1368"/>
                <a:gd name="T34" fmla="*/ 1881 w 2737"/>
                <a:gd name="T35" fmla="*/ 270 h 1368"/>
                <a:gd name="T36" fmla="*/ 1446 w 2737"/>
                <a:gd name="T37" fmla="*/ 168 h 1368"/>
                <a:gd name="T38" fmla="*/ 1098 w 2737"/>
                <a:gd name="T39" fmla="*/ 111 h 1368"/>
                <a:gd name="T40" fmla="*/ 453 w 2737"/>
                <a:gd name="T41" fmla="*/ 42 h 1368"/>
                <a:gd name="T42" fmla="*/ 723 w 2737"/>
                <a:gd name="T43" fmla="*/ 72 h 1368"/>
                <a:gd name="T44" fmla="*/ 3 w 2737"/>
                <a:gd name="T45" fmla="*/ 9 h 13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37" h="1368">
                  <a:moveTo>
                    <a:pt x="0" y="0"/>
                  </a:moveTo>
                  <a:lnTo>
                    <a:pt x="199" y="1368"/>
                  </a:lnTo>
                  <a:lnTo>
                    <a:pt x="1276" y="1365"/>
                  </a:lnTo>
                  <a:lnTo>
                    <a:pt x="1668" y="1332"/>
                  </a:lnTo>
                  <a:lnTo>
                    <a:pt x="1945" y="1287"/>
                  </a:lnTo>
                  <a:lnTo>
                    <a:pt x="2205" y="1215"/>
                  </a:lnTo>
                  <a:lnTo>
                    <a:pt x="2371" y="1154"/>
                  </a:lnTo>
                  <a:lnTo>
                    <a:pt x="2503" y="1092"/>
                  </a:lnTo>
                  <a:lnTo>
                    <a:pt x="2614" y="1005"/>
                  </a:lnTo>
                  <a:lnTo>
                    <a:pt x="2667" y="931"/>
                  </a:lnTo>
                  <a:lnTo>
                    <a:pt x="2720" y="826"/>
                  </a:lnTo>
                  <a:lnTo>
                    <a:pt x="2737" y="721"/>
                  </a:lnTo>
                  <a:lnTo>
                    <a:pt x="2711" y="614"/>
                  </a:lnTo>
                  <a:lnTo>
                    <a:pt x="2622" y="523"/>
                  </a:lnTo>
                  <a:lnTo>
                    <a:pt x="2490" y="463"/>
                  </a:lnTo>
                  <a:lnTo>
                    <a:pt x="2328" y="407"/>
                  </a:lnTo>
                  <a:lnTo>
                    <a:pt x="2166" y="356"/>
                  </a:lnTo>
                  <a:lnTo>
                    <a:pt x="1881" y="270"/>
                  </a:lnTo>
                  <a:lnTo>
                    <a:pt x="1446" y="168"/>
                  </a:lnTo>
                  <a:lnTo>
                    <a:pt x="1098" y="111"/>
                  </a:lnTo>
                  <a:lnTo>
                    <a:pt x="453" y="42"/>
                  </a:lnTo>
                  <a:lnTo>
                    <a:pt x="723" y="72"/>
                  </a:lnTo>
                  <a:lnTo>
                    <a:pt x="3" y="9"/>
                  </a:lnTo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66CE66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80" name="Freeform 8"/>
            <p:cNvSpPr>
              <a:spLocks/>
            </p:cNvSpPr>
            <p:nvPr/>
          </p:nvSpPr>
          <p:spPr bwMode="auto">
            <a:xfrm>
              <a:off x="1245" y="2359"/>
              <a:ext cx="2869" cy="1370"/>
            </a:xfrm>
            <a:custGeom>
              <a:avLst/>
              <a:gdLst>
                <a:gd name="T0" fmla="*/ 402 w 2869"/>
                <a:gd name="T1" fmla="*/ 0 h 1370"/>
                <a:gd name="T2" fmla="*/ 0 w 2869"/>
                <a:gd name="T3" fmla="*/ 1370 h 1370"/>
                <a:gd name="T4" fmla="*/ 1251 w 2869"/>
                <a:gd name="T5" fmla="*/ 1356 h 1370"/>
                <a:gd name="T6" fmla="*/ 1675 w 2869"/>
                <a:gd name="T7" fmla="*/ 1325 h 1370"/>
                <a:gd name="T8" fmla="*/ 1985 w 2869"/>
                <a:gd name="T9" fmla="*/ 1279 h 1370"/>
                <a:gd name="T10" fmla="*/ 2275 w 2869"/>
                <a:gd name="T11" fmla="*/ 1205 h 1370"/>
                <a:gd name="T12" fmla="*/ 2460 w 2869"/>
                <a:gd name="T13" fmla="*/ 1142 h 1370"/>
                <a:gd name="T14" fmla="*/ 2607 w 2869"/>
                <a:gd name="T15" fmla="*/ 1077 h 1370"/>
                <a:gd name="T16" fmla="*/ 2731 w 2869"/>
                <a:gd name="T17" fmla="*/ 988 h 1370"/>
                <a:gd name="T18" fmla="*/ 2791 w 2869"/>
                <a:gd name="T19" fmla="*/ 911 h 1370"/>
                <a:gd name="T20" fmla="*/ 2850 w 2869"/>
                <a:gd name="T21" fmla="*/ 802 h 1370"/>
                <a:gd name="T22" fmla="*/ 2869 w 2869"/>
                <a:gd name="T23" fmla="*/ 694 h 1370"/>
                <a:gd name="T24" fmla="*/ 2840 w 2869"/>
                <a:gd name="T25" fmla="*/ 583 h 1370"/>
                <a:gd name="T26" fmla="*/ 2741 w 2869"/>
                <a:gd name="T27" fmla="*/ 489 h 1370"/>
                <a:gd name="T28" fmla="*/ 2593 w 2869"/>
                <a:gd name="T29" fmla="*/ 427 h 1370"/>
                <a:gd name="T30" fmla="*/ 2412 w 2869"/>
                <a:gd name="T31" fmla="*/ 369 h 1370"/>
                <a:gd name="T32" fmla="*/ 2232 w 2869"/>
                <a:gd name="T33" fmla="*/ 316 h 1370"/>
                <a:gd name="T34" fmla="*/ 2046 w 2869"/>
                <a:gd name="T35" fmla="*/ 273 h 1370"/>
                <a:gd name="T36" fmla="*/ 1286 w 2869"/>
                <a:gd name="T37" fmla="*/ 130 h 1370"/>
                <a:gd name="T38" fmla="*/ 580 w 2869"/>
                <a:gd name="T39" fmla="*/ 17 h 13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69" h="1370">
                  <a:moveTo>
                    <a:pt x="402" y="0"/>
                  </a:moveTo>
                  <a:lnTo>
                    <a:pt x="0" y="1370"/>
                  </a:lnTo>
                  <a:lnTo>
                    <a:pt x="1251" y="1356"/>
                  </a:lnTo>
                  <a:lnTo>
                    <a:pt x="1675" y="1325"/>
                  </a:lnTo>
                  <a:lnTo>
                    <a:pt x="1985" y="1279"/>
                  </a:lnTo>
                  <a:lnTo>
                    <a:pt x="2275" y="1205"/>
                  </a:lnTo>
                  <a:lnTo>
                    <a:pt x="2460" y="1142"/>
                  </a:lnTo>
                  <a:lnTo>
                    <a:pt x="2607" y="1077"/>
                  </a:lnTo>
                  <a:lnTo>
                    <a:pt x="2731" y="988"/>
                  </a:lnTo>
                  <a:lnTo>
                    <a:pt x="2791" y="911"/>
                  </a:lnTo>
                  <a:lnTo>
                    <a:pt x="2850" y="802"/>
                  </a:lnTo>
                  <a:lnTo>
                    <a:pt x="2869" y="694"/>
                  </a:lnTo>
                  <a:lnTo>
                    <a:pt x="2840" y="583"/>
                  </a:lnTo>
                  <a:lnTo>
                    <a:pt x="2741" y="489"/>
                  </a:lnTo>
                  <a:lnTo>
                    <a:pt x="2593" y="427"/>
                  </a:lnTo>
                  <a:lnTo>
                    <a:pt x="2412" y="369"/>
                  </a:lnTo>
                  <a:lnTo>
                    <a:pt x="2232" y="316"/>
                  </a:lnTo>
                  <a:lnTo>
                    <a:pt x="2046" y="273"/>
                  </a:lnTo>
                  <a:lnTo>
                    <a:pt x="1286" y="130"/>
                  </a:lnTo>
                  <a:lnTo>
                    <a:pt x="580" y="17"/>
                  </a:lnTo>
                </a:path>
              </a:pathLst>
            </a:custGeom>
            <a:gradFill rotWithShape="0">
              <a:gsLst>
                <a:gs pos="0">
                  <a:srgbClr val="DC0081"/>
                </a:gs>
                <a:gs pos="100000">
                  <a:srgbClr val="F199CD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graphicFrame>
          <p:nvGraphicFramePr>
            <p:cNvPr id="194581" name="Object 9"/>
            <p:cNvGraphicFramePr>
              <a:graphicFrameLocks/>
            </p:cNvGraphicFramePr>
            <p:nvPr/>
          </p:nvGraphicFramePr>
          <p:xfrm>
            <a:off x="1684" y="1670"/>
            <a:ext cx="496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4" name="Clip" r:id="rId5" imgW="6318000" imgH="5507640" progId="">
                    <p:embed/>
                  </p:oleObj>
                </mc:Choice>
                <mc:Fallback>
                  <p:oleObj name="Clip" r:id="rId5" imgW="6318000" imgH="55076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" y="1670"/>
                          <a:ext cx="496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82" name="Object 10"/>
            <p:cNvGraphicFramePr>
              <a:graphicFrameLocks/>
            </p:cNvGraphicFramePr>
            <p:nvPr/>
          </p:nvGraphicFramePr>
          <p:xfrm>
            <a:off x="4019" y="1711"/>
            <a:ext cx="205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" name="Clip" r:id="rId7" imgW="6318000" imgH="5507640" progId="">
                    <p:embed/>
                  </p:oleObj>
                </mc:Choice>
                <mc:Fallback>
                  <p:oleObj name="Clip" r:id="rId7" imgW="6318000" imgH="55076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" y="1711"/>
                          <a:ext cx="205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83" name="Object 11"/>
            <p:cNvGraphicFramePr>
              <a:graphicFrameLocks/>
            </p:cNvGraphicFramePr>
            <p:nvPr/>
          </p:nvGraphicFramePr>
          <p:xfrm>
            <a:off x="4915" y="1655"/>
            <a:ext cx="432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6" name="Clip" r:id="rId9" imgW="6318000" imgH="5507640" progId="">
                    <p:embed/>
                  </p:oleObj>
                </mc:Choice>
                <mc:Fallback>
                  <p:oleObj name="Clip" r:id="rId9" imgW="6318000" imgH="55076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5" y="1655"/>
                          <a:ext cx="432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84" name="Object 12"/>
            <p:cNvGraphicFramePr>
              <a:graphicFrameLocks/>
            </p:cNvGraphicFramePr>
            <p:nvPr/>
          </p:nvGraphicFramePr>
          <p:xfrm>
            <a:off x="2501" y="1689"/>
            <a:ext cx="247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" name="Clip" r:id="rId11" imgW="6318000" imgH="5507640" progId="">
                    <p:embed/>
                  </p:oleObj>
                </mc:Choice>
                <mc:Fallback>
                  <p:oleObj name="Clip" r:id="rId11" imgW="6318000" imgH="55076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" y="1689"/>
                          <a:ext cx="247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585" name="Freeform 13"/>
            <p:cNvSpPr>
              <a:spLocks/>
            </p:cNvSpPr>
            <p:nvPr/>
          </p:nvSpPr>
          <p:spPr bwMode="auto">
            <a:xfrm>
              <a:off x="980" y="2359"/>
              <a:ext cx="2148" cy="1364"/>
            </a:xfrm>
            <a:custGeom>
              <a:avLst/>
              <a:gdLst>
                <a:gd name="T0" fmla="*/ 0 w 2148"/>
                <a:gd name="T1" fmla="*/ 1361 h 1364"/>
                <a:gd name="T2" fmla="*/ 764 w 2148"/>
                <a:gd name="T3" fmla="*/ 1364 h 1364"/>
                <a:gd name="T4" fmla="*/ 1117 w 2148"/>
                <a:gd name="T5" fmla="*/ 1330 h 1364"/>
                <a:gd name="T6" fmla="*/ 1379 w 2148"/>
                <a:gd name="T7" fmla="*/ 1281 h 1364"/>
                <a:gd name="T8" fmla="*/ 1625 w 2148"/>
                <a:gd name="T9" fmla="*/ 1201 h 1364"/>
                <a:gd name="T10" fmla="*/ 1782 w 2148"/>
                <a:gd name="T11" fmla="*/ 1134 h 1364"/>
                <a:gd name="T12" fmla="*/ 1906 w 2148"/>
                <a:gd name="T13" fmla="*/ 1065 h 1364"/>
                <a:gd name="T14" fmla="*/ 2011 w 2148"/>
                <a:gd name="T15" fmla="*/ 969 h 1364"/>
                <a:gd name="T16" fmla="*/ 2073 w 2148"/>
                <a:gd name="T17" fmla="*/ 896 h 1364"/>
                <a:gd name="T18" fmla="*/ 2130 w 2148"/>
                <a:gd name="T19" fmla="*/ 779 h 1364"/>
                <a:gd name="T20" fmla="*/ 2148 w 2148"/>
                <a:gd name="T21" fmla="*/ 656 h 1364"/>
                <a:gd name="T22" fmla="*/ 2118 w 2148"/>
                <a:gd name="T23" fmla="*/ 524 h 1364"/>
                <a:gd name="T24" fmla="*/ 2025 w 2148"/>
                <a:gd name="T25" fmla="*/ 422 h 1364"/>
                <a:gd name="T26" fmla="*/ 1894 w 2148"/>
                <a:gd name="T27" fmla="*/ 370 h 1364"/>
                <a:gd name="T28" fmla="*/ 1741 w 2148"/>
                <a:gd name="T29" fmla="*/ 308 h 1364"/>
                <a:gd name="T30" fmla="*/ 1588 w 2148"/>
                <a:gd name="T31" fmla="*/ 252 h 1364"/>
                <a:gd name="T32" fmla="*/ 1429 w 2148"/>
                <a:gd name="T33" fmla="*/ 213 h 1364"/>
                <a:gd name="T34" fmla="*/ 1009 w 2148"/>
                <a:gd name="T35" fmla="*/ 81 h 1364"/>
                <a:gd name="T36" fmla="*/ 807 w 2148"/>
                <a:gd name="T37" fmla="*/ 33 h 1364"/>
                <a:gd name="T38" fmla="*/ 620 w 2148"/>
                <a:gd name="T39" fmla="*/ 0 h 13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48" h="1364">
                  <a:moveTo>
                    <a:pt x="0" y="1361"/>
                  </a:moveTo>
                  <a:lnTo>
                    <a:pt x="764" y="1364"/>
                  </a:lnTo>
                  <a:lnTo>
                    <a:pt x="1117" y="1330"/>
                  </a:lnTo>
                  <a:lnTo>
                    <a:pt x="1379" y="1281"/>
                  </a:lnTo>
                  <a:lnTo>
                    <a:pt x="1625" y="1201"/>
                  </a:lnTo>
                  <a:lnTo>
                    <a:pt x="1782" y="1134"/>
                  </a:lnTo>
                  <a:lnTo>
                    <a:pt x="1906" y="1065"/>
                  </a:lnTo>
                  <a:lnTo>
                    <a:pt x="2011" y="969"/>
                  </a:lnTo>
                  <a:lnTo>
                    <a:pt x="2073" y="896"/>
                  </a:lnTo>
                  <a:lnTo>
                    <a:pt x="2130" y="779"/>
                  </a:lnTo>
                  <a:lnTo>
                    <a:pt x="2148" y="656"/>
                  </a:lnTo>
                  <a:lnTo>
                    <a:pt x="2118" y="524"/>
                  </a:lnTo>
                  <a:lnTo>
                    <a:pt x="2025" y="422"/>
                  </a:lnTo>
                  <a:lnTo>
                    <a:pt x="1894" y="370"/>
                  </a:lnTo>
                  <a:lnTo>
                    <a:pt x="1741" y="308"/>
                  </a:lnTo>
                  <a:lnTo>
                    <a:pt x="1588" y="252"/>
                  </a:lnTo>
                  <a:lnTo>
                    <a:pt x="1429" y="213"/>
                  </a:lnTo>
                  <a:lnTo>
                    <a:pt x="1009" y="81"/>
                  </a:lnTo>
                  <a:lnTo>
                    <a:pt x="807" y="33"/>
                  </a:lnTo>
                  <a:lnTo>
                    <a:pt x="620" y="0"/>
                  </a:lnTo>
                </a:path>
              </a:pathLst>
            </a:custGeom>
            <a:solidFill>
              <a:srgbClr val="D49F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86" name="Freeform 14"/>
            <p:cNvSpPr>
              <a:spLocks/>
            </p:cNvSpPr>
            <p:nvPr/>
          </p:nvSpPr>
          <p:spPr bwMode="auto">
            <a:xfrm>
              <a:off x="408" y="2351"/>
              <a:ext cx="2268" cy="1365"/>
            </a:xfrm>
            <a:custGeom>
              <a:avLst/>
              <a:gdLst>
                <a:gd name="T0" fmla="*/ 0 w 2268"/>
                <a:gd name="T1" fmla="*/ 0 h 1365"/>
                <a:gd name="T2" fmla="*/ 0 w 2268"/>
                <a:gd name="T3" fmla="*/ 1354 h 1365"/>
                <a:gd name="T4" fmla="*/ 823 w 2268"/>
                <a:gd name="T5" fmla="*/ 1365 h 1365"/>
                <a:gd name="T6" fmla="*/ 1199 w 2268"/>
                <a:gd name="T7" fmla="*/ 1322 h 1365"/>
                <a:gd name="T8" fmla="*/ 1476 w 2268"/>
                <a:gd name="T9" fmla="*/ 1272 h 1365"/>
                <a:gd name="T10" fmla="*/ 1736 w 2268"/>
                <a:gd name="T11" fmla="*/ 1189 h 1365"/>
                <a:gd name="T12" fmla="*/ 1902 w 2268"/>
                <a:gd name="T13" fmla="*/ 1120 h 1365"/>
                <a:gd name="T14" fmla="*/ 2034 w 2268"/>
                <a:gd name="T15" fmla="*/ 1048 h 1365"/>
                <a:gd name="T16" fmla="*/ 2145 w 2268"/>
                <a:gd name="T17" fmla="*/ 950 h 1365"/>
                <a:gd name="T18" fmla="*/ 2198 w 2268"/>
                <a:gd name="T19" fmla="*/ 865 h 1365"/>
                <a:gd name="T20" fmla="*/ 2251 w 2268"/>
                <a:gd name="T21" fmla="*/ 745 h 1365"/>
                <a:gd name="T22" fmla="*/ 2268 w 2268"/>
                <a:gd name="T23" fmla="*/ 625 h 1365"/>
                <a:gd name="T24" fmla="*/ 2242 w 2268"/>
                <a:gd name="T25" fmla="*/ 503 h 1365"/>
                <a:gd name="T26" fmla="*/ 2153 w 2268"/>
                <a:gd name="T27" fmla="*/ 399 h 1365"/>
                <a:gd name="T28" fmla="*/ 2021 w 2268"/>
                <a:gd name="T29" fmla="*/ 330 h 1365"/>
                <a:gd name="T30" fmla="*/ 1859 w 2268"/>
                <a:gd name="T31" fmla="*/ 266 h 1365"/>
                <a:gd name="T32" fmla="*/ 1698 w 2268"/>
                <a:gd name="T33" fmla="*/ 208 h 1365"/>
                <a:gd name="T34" fmla="*/ 1435 w 2268"/>
                <a:gd name="T35" fmla="*/ 89 h 1365"/>
                <a:gd name="T36" fmla="*/ 1200 w 2268"/>
                <a:gd name="T37" fmla="*/ 0 h 1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68" h="1365">
                  <a:moveTo>
                    <a:pt x="0" y="0"/>
                  </a:moveTo>
                  <a:lnTo>
                    <a:pt x="0" y="1354"/>
                  </a:lnTo>
                  <a:lnTo>
                    <a:pt x="823" y="1365"/>
                  </a:lnTo>
                  <a:lnTo>
                    <a:pt x="1199" y="1322"/>
                  </a:lnTo>
                  <a:lnTo>
                    <a:pt x="1476" y="1272"/>
                  </a:lnTo>
                  <a:lnTo>
                    <a:pt x="1736" y="1189"/>
                  </a:lnTo>
                  <a:lnTo>
                    <a:pt x="1902" y="1120"/>
                  </a:lnTo>
                  <a:lnTo>
                    <a:pt x="2034" y="1048"/>
                  </a:lnTo>
                  <a:lnTo>
                    <a:pt x="2145" y="950"/>
                  </a:lnTo>
                  <a:lnTo>
                    <a:pt x="2198" y="865"/>
                  </a:lnTo>
                  <a:lnTo>
                    <a:pt x="2251" y="745"/>
                  </a:lnTo>
                  <a:lnTo>
                    <a:pt x="2268" y="625"/>
                  </a:lnTo>
                  <a:lnTo>
                    <a:pt x="2242" y="503"/>
                  </a:lnTo>
                  <a:lnTo>
                    <a:pt x="2153" y="399"/>
                  </a:lnTo>
                  <a:lnTo>
                    <a:pt x="2021" y="330"/>
                  </a:lnTo>
                  <a:lnTo>
                    <a:pt x="1859" y="266"/>
                  </a:lnTo>
                  <a:lnTo>
                    <a:pt x="1698" y="208"/>
                  </a:lnTo>
                  <a:lnTo>
                    <a:pt x="1435" y="89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A3A542"/>
                </a:gs>
                <a:gs pos="100000">
                  <a:srgbClr val="EAEC5E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graphicFrame>
          <p:nvGraphicFramePr>
            <p:cNvPr id="194587" name="Object 15"/>
            <p:cNvGraphicFramePr>
              <a:graphicFrameLocks/>
            </p:cNvGraphicFramePr>
            <p:nvPr/>
          </p:nvGraphicFramePr>
          <p:xfrm>
            <a:off x="574" y="1700"/>
            <a:ext cx="339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8" name="Clip" r:id="rId13" imgW="5337175" imgH="3425825" progId="">
                    <p:embed/>
                  </p:oleObj>
                </mc:Choice>
                <mc:Fallback>
                  <p:oleObj name="Clip" r:id="rId13" imgW="5337175" imgH="3425825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" y="1700"/>
                          <a:ext cx="339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588" name="Rectangle 16"/>
            <p:cNvSpPr>
              <a:spLocks noChangeArrowheads="1"/>
            </p:cNvSpPr>
            <p:nvPr/>
          </p:nvSpPr>
          <p:spPr bwMode="auto">
            <a:xfrm>
              <a:off x="1909" y="2922"/>
              <a:ext cx="404" cy="28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fol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279F"/>
                  </a:solidFill>
                </a:rPr>
                <a:t>CH</a:t>
              </a:r>
              <a:r>
                <a:rPr lang="en-US" sz="2400" b="1" baseline="-25000">
                  <a:solidFill>
                    <a:srgbClr val="00279F"/>
                  </a:solidFill>
                </a:rPr>
                <a:t>4</a:t>
              </a:r>
            </a:p>
          </p:txBody>
        </p:sp>
        <p:grpSp>
          <p:nvGrpSpPr>
            <p:cNvPr id="194589" name="Group 17"/>
            <p:cNvGrpSpPr>
              <a:grpSpLocks/>
            </p:cNvGrpSpPr>
            <p:nvPr/>
          </p:nvGrpSpPr>
          <p:grpSpPr bwMode="auto">
            <a:xfrm>
              <a:off x="2642" y="2945"/>
              <a:ext cx="513" cy="274"/>
              <a:chOff x="2642" y="2945"/>
              <a:chExt cx="513" cy="274"/>
            </a:xfrm>
          </p:grpSpPr>
          <p:sp>
            <p:nvSpPr>
              <p:cNvPr id="194611" name="Rectangle 18"/>
              <p:cNvSpPr>
                <a:spLocks noChangeArrowheads="1"/>
              </p:cNvSpPr>
              <p:nvPr/>
            </p:nvSpPr>
            <p:spPr bwMode="auto">
              <a:xfrm>
                <a:off x="2642" y="2945"/>
                <a:ext cx="382" cy="27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</a:rPr>
                  <a:t>SO</a:t>
                </a:r>
                <a:r>
                  <a:rPr lang="en-US" sz="2400" b="1" baseline="-25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94612" name="Rectangle 19"/>
              <p:cNvSpPr>
                <a:spLocks noChangeArrowheads="1"/>
              </p:cNvSpPr>
              <p:nvPr/>
            </p:nvSpPr>
            <p:spPr bwMode="auto">
              <a:xfrm>
                <a:off x="2922" y="2963"/>
                <a:ext cx="233" cy="20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baseline="30000">
                    <a:solidFill>
                      <a:srgbClr val="000000"/>
                    </a:solidFill>
                  </a:rPr>
                  <a:t>2−</a:t>
                </a:r>
              </a:p>
            </p:txBody>
          </p:sp>
        </p:grpSp>
        <p:grpSp>
          <p:nvGrpSpPr>
            <p:cNvPr id="194590" name="Group 20"/>
            <p:cNvGrpSpPr>
              <a:grpSpLocks/>
            </p:cNvGrpSpPr>
            <p:nvPr/>
          </p:nvGrpSpPr>
          <p:grpSpPr bwMode="auto">
            <a:xfrm>
              <a:off x="3355" y="2834"/>
              <a:ext cx="437" cy="288"/>
              <a:chOff x="3910" y="3026"/>
              <a:chExt cx="436" cy="288"/>
            </a:xfrm>
          </p:grpSpPr>
          <p:sp>
            <p:nvSpPr>
              <p:cNvPr id="194609" name="Rectangle 21"/>
              <p:cNvSpPr>
                <a:spLocks noChangeArrowheads="1"/>
              </p:cNvSpPr>
              <p:nvPr/>
            </p:nvSpPr>
            <p:spPr bwMode="auto">
              <a:xfrm>
                <a:off x="3910" y="3026"/>
                <a:ext cx="300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279F"/>
                    </a:solidFill>
                  </a:rPr>
                  <a:t>Fe</a:t>
                </a:r>
              </a:p>
            </p:txBody>
          </p:sp>
          <p:sp>
            <p:nvSpPr>
              <p:cNvPr id="194610" name="Rectangle 22"/>
              <p:cNvSpPr>
                <a:spLocks noChangeArrowheads="1"/>
              </p:cNvSpPr>
              <p:nvPr/>
            </p:nvSpPr>
            <p:spPr bwMode="auto">
              <a:xfrm>
                <a:off x="4102" y="3054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baseline="30000" dirty="0">
                    <a:solidFill>
                      <a:srgbClr val="00279F"/>
                    </a:solidFill>
                  </a:rPr>
                  <a:t>3+</a:t>
                </a:r>
              </a:p>
            </p:txBody>
          </p:sp>
        </p:grpSp>
        <p:grpSp>
          <p:nvGrpSpPr>
            <p:cNvPr id="194591" name="Group 23"/>
            <p:cNvGrpSpPr>
              <a:grpSpLocks/>
            </p:cNvGrpSpPr>
            <p:nvPr/>
          </p:nvGrpSpPr>
          <p:grpSpPr bwMode="auto">
            <a:xfrm>
              <a:off x="4021" y="2802"/>
              <a:ext cx="501" cy="646"/>
              <a:chOff x="4528" y="2915"/>
              <a:chExt cx="500" cy="646"/>
            </a:xfrm>
          </p:grpSpPr>
          <p:sp>
            <p:nvSpPr>
              <p:cNvPr id="194606" name="Rectangle 24"/>
              <p:cNvSpPr>
                <a:spLocks noChangeArrowheads="1"/>
              </p:cNvSpPr>
              <p:nvPr/>
            </p:nvSpPr>
            <p:spPr bwMode="auto">
              <a:xfrm>
                <a:off x="4528" y="2915"/>
                <a:ext cx="414" cy="64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66"/>
                    </a:solidFill>
                  </a:rPr>
                  <a:t>NO</a:t>
                </a:r>
                <a:r>
                  <a:rPr lang="en-US" sz="2400" b="1" baseline="-25000">
                    <a:solidFill>
                      <a:srgbClr val="000066"/>
                    </a:solidFill>
                  </a:rPr>
                  <a:t>3</a:t>
                </a:r>
              </a:p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66"/>
                  </a:solidFill>
                </a:endParaRPr>
              </a:p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66"/>
                    </a:solidFill>
                  </a:rPr>
                  <a:t>Mn</a:t>
                </a:r>
              </a:p>
            </p:txBody>
          </p:sp>
          <p:sp>
            <p:nvSpPr>
              <p:cNvPr id="194607" name="Rectangle 25"/>
              <p:cNvSpPr>
                <a:spLocks noChangeArrowheads="1"/>
              </p:cNvSpPr>
              <p:nvPr/>
            </p:nvSpPr>
            <p:spPr bwMode="auto">
              <a:xfrm>
                <a:off x="4841" y="2941"/>
                <a:ext cx="171" cy="20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baseline="30000">
                    <a:solidFill>
                      <a:srgbClr val="000066"/>
                    </a:solidFill>
                  </a:rPr>
                  <a:t>−</a:t>
                </a:r>
              </a:p>
            </p:txBody>
          </p:sp>
          <p:sp>
            <p:nvSpPr>
              <p:cNvPr id="194608" name="Rectangle 26"/>
              <p:cNvSpPr>
                <a:spLocks noChangeArrowheads="1"/>
              </p:cNvSpPr>
              <p:nvPr/>
            </p:nvSpPr>
            <p:spPr bwMode="auto">
              <a:xfrm>
                <a:off x="4796" y="3314"/>
                <a:ext cx="232" cy="20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folHlink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baseline="30000">
                    <a:solidFill>
                      <a:srgbClr val="000066"/>
                    </a:solidFill>
                  </a:rPr>
                  <a:t>4+</a:t>
                </a:r>
              </a:p>
            </p:txBody>
          </p:sp>
        </p:grpSp>
        <p:sp>
          <p:nvSpPr>
            <p:cNvPr id="194592" name="Rectangle 27"/>
            <p:cNvSpPr>
              <a:spLocks noChangeArrowheads="1"/>
            </p:cNvSpPr>
            <p:nvPr/>
          </p:nvSpPr>
          <p:spPr bwMode="auto">
            <a:xfrm>
              <a:off x="4738" y="2939"/>
              <a:ext cx="295" cy="27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fol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</a:rPr>
                <a:t>O</a:t>
              </a:r>
              <a:r>
                <a:rPr lang="en-US" sz="24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grpSp>
          <p:nvGrpSpPr>
            <p:cNvPr id="194593" name="Group 28"/>
            <p:cNvGrpSpPr>
              <a:grpSpLocks/>
            </p:cNvGrpSpPr>
            <p:nvPr/>
          </p:nvGrpSpPr>
          <p:grpSpPr bwMode="auto">
            <a:xfrm>
              <a:off x="3678" y="2217"/>
              <a:ext cx="212" cy="748"/>
              <a:chOff x="5589" y="2298"/>
              <a:chExt cx="212" cy="748"/>
            </a:xfrm>
          </p:grpSpPr>
          <p:sp>
            <p:nvSpPr>
              <p:cNvPr id="194602" name="AutoShape 29"/>
              <p:cNvSpPr>
                <a:spLocks noChangeArrowheads="1"/>
              </p:cNvSpPr>
              <p:nvPr/>
            </p:nvSpPr>
            <p:spPr bwMode="auto">
              <a:xfrm rot="10800000" flipH="1">
                <a:off x="5626" y="2300"/>
                <a:ext cx="128" cy="120"/>
              </a:xfrm>
              <a:prstGeom prst="triangle">
                <a:avLst>
                  <a:gd name="adj" fmla="val 49995"/>
                </a:avLst>
              </a:prstGeom>
              <a:solidFill>
                <a:srgbClr val="CCECFF"/>
              </a:solidFill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C1CEFF"/>
                  </a:solidFill>
                </a:endParaRPr>
              </a:p>
            </p:txBody>
          </p:sp>
          <p:sp>
            <p:nvSpPr>
              <p:cNvPr id="194603" name="Rectangle 30"/>
              <p:cNvSpPr>
                <a:spLocks noChangeArrowheads="1"/>
              </p:cNvSpPr>
              <p:nvPr/>
            </p:nvSpPr>
            <p:spPr bwMode="auto">
              <a:xfrm>
                <a:off x="5589" y="2298"/>
                <a:ext cx="212" cy="74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C1CEFF"/>
                    </a:solidFill>
                  </a:rPr>
                  <a:t>–</a:t>
                </a:r>
                <a:br>
                  <a:rPr lang="en-US" sz="2400" b="1">
                    <a:solidFill>
                      <a:srgbClr val="C1CEFF"/>
                    </a:solidFill>
                  </a:rPr>
                </a:br>
                <a:r>
                  <a:rPr lang="en-US" sz="2400" b="1">
                    <a:solidFill>
                      <a:srgbClr val="C1CEFF"/>
                    </a:solidFill>
                  </a:rPr>
                  <a:t/>
                </a:r>
                <a:br>
                  <a:rPr lang="en-US" sz="2400" b="1">
                    <a:solidFill>
                      <a:srgbClr val="C1CEFF"/>
                    </a:solidFill>
                  </a:rPr>
                </a:br>
                <a:endParaRPr lang="en-US" sz="2400" b="1">
                  <a:solidFill>
                    <a:srgbClr val="C1CEFF"/>
                  </a:solidFill>
                </a:endParaRPr>
              </a:p>
            </p:txBody>
          </p:sp>
          <p:sp>
            <p:nvSpPr>
              <p:cNvPr id="194604" name="Rectangle 31"/>
              <p:cNvSpPr>
                <a:spLocks noChangeArrowheads="1"/>
              </p:cNvSpPr>
              <p:nvPr/>
            </p:nvSpPr>
            <p:spPr bwMode="auto">
              <a:xfrm>
                <a:off x="5589" y="23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C1CEFF"/>
                    </a:solidFill>
                  </a:rPr>
                  <a:t>–</a:t>
                </a:r>
              </a:p>
            </p:txBody>
          </p:sp>
          <p:sp>
            <p:nvSpPr>
              <p:cNvPr id="194605" name="Rectangle 32"/>
              <p:cNvSpPr>
                <a:spLocks noChangeArrowheads="1"/>
              </p:cNvSpPr>
              <p:nvPr/>
            </p:nvSpPr>
            <p:spPr bwMode="auto">
              <a:xfrm>
                <a:off x="5589" y="234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C1CEFF"/>
                    </a:solidFill>
                  </a:rPr>
                  <a:t>–</a:t>
                </a:r>
              </a:p>
            </p:txBody>
          </p:sp>
        </p:grpSp>
        <p:sp>
          <p:nvSpPr>
            <p:cNvPr id="194594" name="AutoShape 33"/>
            <p:cNvSpPr>
              <a:spLocks noChangeArrowheads="1"/>
            </p:cNvSpPr>
            <p:nvPr/>
          </p:nvSpPr>
          <p:spPr bwMode="auto">
            <a:xfrm>
              <a:off x="4812" y="2457"/>
              <a:ext cx="456" cy="128"/>
            </a:xfrm>
            <a:prstGeom prst="rightArrow">
              <a:avLst>
                <a:gd name="adj1" fmla="val 50000"/>
                <a:gd name="adj2" fmla="val 178141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C1CEFF"/>
                </a:solidFill>
              </a:endParaRPr>
            </a:p>
          </p:txBody>
        </p:sp>
        <p:sp>
          <p:nvSpPr>
            <p:cNvPr id="194598" name="Line 37"/>
            <p:cNvSpPr>
              <a:spLocks noChangeShapeType="1"/>
            </p:cNvSpPr>
            <p:nvPr/>
          </p:nvSpPr>
          <p:spPr bwMode="auto">
            <a:xfrm>
              <a:off x="421" y="2338"/>
              <a:ext cx="501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99" name="Freeform 38"/>
            <p:cNvSpPr>
              <a:spLocks/>
            </p:cNvSpPr>
            <p:nvPr/>
          </p:nvSpPr>
          <p:spPr bwMode="auto">
            <a:xfrm>
              <a:off x="415" y="1880"/>
              <a:ext cx="1516" cy="542"/>
            </a:xfrm>
            <a:custGeom>
              <a:avLst/>
              <a:gdLst>
                <a:gd name="T0" fmla="*/ 414 w 1517"/>
                <a:gd name="T1" fmla="*/ 7 h 542"/>
                <a:gd name="T2" fmla="*/ 536 w 1517"/>
                <a:gd name="T3" fmla="*/ 13 h 542"/>
                <a:gd name="T4" fmla="*/ 535 w 1517"/>
                <a:gd name="T5" fmla="*/ 82 h 542"/>
                <a:gd name="T6" fmla="*/ 552 w 1517"/>
                <a:gd name="T7" fmla="*/ 188 h 542"/>
                <a:gd name="T8" fmla="*/ 657 w 1517"/>
                <a:gd name="T9" fmla="*/ 390 h 542"/>
                <a:gd name="T10" fmla="*/ 898 w 1517"/>
                <a:gd name="T11" fmla="*/ 406 h 542"/>
                <a:gd name="T12" fmla="*/ 1279 w 1517"/>
                <a:gd name="T13" fmla="*/ 423 h 542"/>
                <a:gd name="T14" fmla="*/ 1417 w 1517"/>
                <a:gd name="T15" fmla="*/ 431 h 542"/>
                <a:gd name="T16" fmla="*/ 1490 w 1517"/>
                <a:gd name="T17" fmla="*/ 479 h 542"/>
                <a:gd name="T18" fmla="*/ 1262 w 1517"/>
                <a:gd name="T19" fmla="*/ 504 h 542"/>
                <a:gd name="T20" fmla="*/ 792 w 1517"/>
                <a:gd name="T21" fmla="*/ 512 h 542"/>
                <a:gd name="T22" fmla="*/ 375 w 1517"/>
                <a:gd name="T23" fmla="*/ 542 h 542"/>
                <a:gd name="T24" fmla="*/ 0 w 1517"/>
                <a:gd name="T25" fmla="*/ 528 h 542"/>
                <a:gd name="T26" fmla="*/ 1 w 1517"/>
                <a:gd name="T27" fmla="*/ 277 h 542"/>
                <a:gd name="T28" fmla="*/ 39 w 1517"/>
                <a:gd name="T29" fmla="*/ 161 h 542"/>
                <a:gd name="T30" fmla="*/ 65 w 1517"/>
                <a:gd name="T31" fmla="*/ 39 h 542"/>
                <a:gd name="T32" fmla="*/ 175 w 1517"/>
                <a:gd name="T33" fmla="*/ 0 h 5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17" h="542">
                  <a:moveTo>
                    <a:pt x="414" y="7"/>
                  </a:moveTo>
                  <a:lnTo>
                    <a:pt x="536" y="13"/>
                  </a:lnTo>
                  <a:lnTo>
                    <a:pt x="535" y="82"/>
                  </a:lnTo>
                  <a:lnTo>
                    <a:pt x="552" y="188"/>
                  </a:lnTo>
                  <a:lnTo>
                    <a:pt x="657" y="390"/>
                  </a:lnTo>
                  <a:lnTo>
                    <a:pt x="925" y="406"/>
                  </a:lnTo>
                  <a:lnTo>
                    <a:pt x="1306" y="423"/>
                  </a:lnTo>
                  <a:lnTo>
                    <a:pt x="1444" y="431"/>
                  </a:lnTo>
                  <a:lnTo>
                    <a:pt x="1517" y="479"/>
                  </a:lnTo>
                  <a:lnTo>
                    <a:pt x="1289" y="504"/>
                  </a:lnTo>
                  <a:lnTo>
                    <a:pt x="819" y="512"/>
                  </a:lnTo>
                  <a:lnTo>
                    <a:pt x="375" y="542"/>
                  </a:lnTo>
                  <a:lnTo>
                    <a:pt x="0" y="528"/>
                  </a:lnTo>
                  <a:lnTo>
                    <a:pt x="1" y="277"/>
                  </a:lnTo>
                  <a:lnTo>
                    <a:pt x="39" y="161"/>
                  </a:lnTo>
                  <a:lnTo>
                    <a:pt x="65" y="39"/>
                  </a:lnTo>
                  <a:lnTo>
                    <a:pt x="175" y="0"/>
                  </a:lnTo>
                </a:path>
              </a:pathLst>
            </a:custGeom>
            <a:gradFill rotWithShape="0">
              <a:gsLst>
                <a:gs pos="0">
                  <a:srgbClr val="AD6900"/>
                </a:gs>
                <a:gs pos="100000">
                  <a:srgbClr val="CEA566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600" name="Rectangle 39"/>
            <p:cNvSpPr>
              <a:spLocks noChangeArrowheads="1"/>
            </p:cNvSpPr>
            <p:nvPr/>
          </p:nvSpPr>
          <p:spPr bwMode="auto">
            <a:xfrm>
              <a:off x="542" y="1942"/>
              <a:ext cx="323" cy="27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fol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Oil</a:t>
              </a:r>
            </a:p>
          </p:txBody>
        </p:sp>
        <p:sp>
          <p:nvSpPr>
            <p:cNvPr id="194601" name="Text Box 40"/>
            <p:cNvSpPr txBox="1">
              <a:spLocks noChangeArrowheads="1"/>
            </p:cNvSpPr>
            <p:nvPr/>
          </p:nvSpPr>
          <p:spPr bwMode="auto">
            <a:xfrm>
              <a:off x="4291" y="2359"/>
              <a:ext cx="544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 type="none" w="sm" len="sm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66"/>
                  </a:solidFill>
                </a:rPr>
                <a:t>Flow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[Alley, 2013]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4564" name="Group 6"/>
          <p:cNvGrpSpPr>
            <a:grpSpLocks noChangeAspect="1"/>
          </p:cNvGrpSpPr>
          <p:nvPr/>
        </p:nvGrpSpPr>
        <p:grpSpPr bwMode="auto">
          <a:xfrm>
            <a:off x="228600" y="6392863"/>
            <a:ext cx="1160463" cy="273050"/>
            <a:chOff x="105" y="3716"/>
            <a:chExt cx="1462" cy="344"/>
          </a:xfrm>
        </p:grpSpPr>
        <p:sp>
          <p:nvSpPr>
            <p:cNvPr id="194565" name="Freeform 7"/>
            <p:cNvSpPr>
              <a:spLocks noChangeAspect="1"/>
            </p:cNvSpPr>
            <p:nvPr/>
          </p:nvSpPr>
          <p:spPr bwMode="auto">
            <a:xfrm>
              <a:off x="533" y="3721"/>
              <a:ext cx="253" cy="339"/>
            </a:xfrm>
            <a:custGeom>
              <a:avLst/>
              <a:gdLst>
                <a:gd name="T0" fmla="*/ 5315 w 225"/>
                <a:gd name="T1" fmla="*/ 236 h 339"/>
                <a:gd name="T2" fmla="*/ 5314 w 225"/>
                <a:gd name="T3" fmla="*/ 255 h 339"/>
                <a:gd name="T4" fmla="*/ 5195 w 225"/>
                <a:gd name="T5" fmla="*/ 273 h 339"/>
                <a:gd name="T6" fmla="*/ 4986 w 225"/>
                <a:gd name="T7" fmla="*/ 290 h 339"/>
                <a:gd name="T8" fmla="*/ 4727 w 225"/>
                <a:gd name="T9" fmla="*/ 306 h 339"/>
                <a:gd name="T10" fmla="*/ 4390 w 225"/>
                <a:gd name="T11" fmla="*/ 319 h 339"/>
                <a:gd name="T12" fmla="*/ 3939 w 225"/>
                <a:gd name="T13" fmla="*/ 330 h 339"/>
                <a:gd name="T14" fmla="*/ 3361 w 225"/>
                <a:gd name="T15" fmla="*/ 336 h 339"/>
                <a:gd name="T16" fmla="*/ 2663 w 225"/>
                <a:gd name="T17" fmla="*/ 339 h 339"/>
                <a:gd name="T18" fmla="*/ 2042 w 225"/>
                <a:gd name="T19" fmla="*/ 337 h 339"/>
                <a:gd name="T20" fmla="*/ 1507 w 225"/>
                <a:gd name="T21" fmla="*/ 332 h 339"/>
                <a:gd name="T22" fmla="*/ 1040 w 225"/>
                <a:gd name="T23" fmla="*/ 323 h 339"/>
                <a:gd name="T24" fmla="*/ 652 w 225"/>
                <a:gd name="T25" fmla="*/ 311 h 339"/>
                <a:gd name="T26" fmla="*/ 362 w 225"/>
                <a:gd name="T27" fmla="*/ 296 h 339"/>
                <a:gd name="T28" fmla="*/ 159 w 225"/>
                <a:gd name="T29" fmla="*/ 279 h 339"/>
                <a:gd name="T30" fmla="*/ 1 w 225"/>
                <a:gd name="T31" fmla="*/ 259 h 339"/>
                <a:gd name="T32" fmla="*/ 0 w 225"/>
                <a:gd name="T33" fmla="*/ 236 h 339"/>
                <a:gd name="T34" fmla="*/ 1662 w 225"/>
                <a:gd name="T35" fmla="*/ 0 h 339"/>
                <a:gd name="T36" fmla="*/ 1662 w 225"/>
                <a:gd name="T37" fmla="*/ 239 h 339"/>
                <a:gd name="T38" fmla="*/ 1695 w 225"/>
                <a:gd name="T39" fmla="*/ 252 h 339"/>
                <a:gd name="T40" fmla="*/ 1772 w 225"/>
                <a:gd name="T41" fmla="*/ 263 h 339"/>
                <a:gd name="T42" fmla="*/ 1869 w 225"/>
                <a:gd name="T43" fmla="*/ 272 h 339"/>
                <a:gd name="T44" fmla="*/ 1995 w 225"/>
                <a:gd name="T45" fmla="*/ 279 h 339"/>
                <a:gd name="T46" fmla="*/ 2150 w 225"/>
                <a:gd name="T47" fmla="*/ 284 h 339"/>
                <a:gd name="T48" fmla="*/ 2323 w 225"/>
                <a:gd name="T49" fmla="*/ 287 h 339"/>
                <a:gd name="T50" fmla="*/ 2533 w 225"/>
                <a:gd name="T51" fmla="*/ 288 h 339"/>
                <a:gd name="T52" fmla="*/ 2773 w 225"/>
                <a:gd name="T53" fmla="*/ 288 h 339"/>
                <a:gd name="T54" fmla="*/ 3003 w 225"/>
                <a:gd name="T55" fmla="*/ 286 h 339"/>
                <a:gd name="T56" fmla="*/ 3202 w 225"/>
                <a:gd name="T57" fmla="*/ 283 h 339"/>
                <a:gd name="T58" fmla="*/ 3367 w 225"/>
                <a:gd name="T59" fmla="*/ 277 h 339"/>
                <a:gd name="T60" fmla="*/ 3503 w 225"/>
                <a:gd name="T61" fmla="*/ 270 h 339"/>
                <a:gd name="T62" fmla="*/ 3586 w 225"/>
                <a:gd name="T63" fmla="*/ 261 h 339"/>
                <a:gd name="T64" fmla="*/ 3654 w 225"/>
                <a:gd name="T65" fmla="*/ 250 h 339"/>
                <a:gd name="T66" fmla="*/ 3670 w 225"/>
                <a:gd name="T67" fmla="*/ 238 h 339"/>
                <a:gd name="T68" fmla="*/ 3670 w 225"/>
                <a:gd name="T69" fmla="*/ 0 h 339"/>
                <a:gd name="T70" fmla="*/ 5315 w 225"/>
                <a:gd name="T71" fmla="*/ 0 h 3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5" h="339">
                  <a:moveTo>
                    <a:pt x="225" y="0"/>
                  </a:moveTo>
                  <a:lnTo>
                    <a:pt x="225" y="236"/>
                  </a:lnTo>
                  <a:lnTo>
                    <a:pt x="224" y="246"/>
                  </a:lnTo>
                  <a:lnTo>
                    <a:pt x="224" y="255"/>
                  </a:lnTo>
                  <a:lnTo>
                    <a:pt x="222" y="264"/>
                  </a:lnTo>
                  <a:lnTo>
                    <a:pt x="219" y="273"/>
                  </a:lnTo>
                  <a:lnTo>
                    <a:pt x="216" y="282"/>
                  </a:lnTo>
                  <a:lnTo>
                    <a:pt x="211" y="290"/>
                  </a:lnTo>
                  <a:lnTo>
                    <a:pt x="206" y="299"/>
                  </a:lnTo>
                  <a:lnTo>
                    <a:pt x="200" y="306"/>
                  </a:lnTo>
                  <a:lnTo>
                    <a:pt x="193" y="313"/>
                  </a:lnTo>
                  <a:lnTo>
                    <a:pt x="185" y="319"/>
                  </a:lnTo>
                  <a:lnTo>
                    <a:pt x="176" y="325"/>
                  </a:lnTo>
                  <a:lnTo>
                    <a:pt x="165" y="330"/>
                  </a:lnTo>
                  <a:lnTo>
                    <a:pt x="154" y="334"/>
                  </a:lnTo>
                  <a:lnTo>
                    <a:pt x="141" y="336"/>
                  </a:lnTo>
                  <a:lnTo>
                    <a:pt x="127" y="338"/>
                  </a:lnTo>
                  <a:lnTo>
                    <a:pt x="112" y="339"/>
                  </a:lnTo>
                  <a:lnTo>
                    <a:pt x="99" y="338"/>
                  </a:lnTo>
                  <a:lnTo>
                    <a:pt x="86" y="337"/>
                  </a:lnTo>
                  <a:lnTo>
                    <a:pt x="74" y="335"/>
                  </a:lnTo>
                  <a:lnTo>
                    <a:pt x="63" y="332"/>
                  </a:lnTo>
                  <a:lnTo>
                    <a:pt x="53" y="328"/>
                  </a:lnTo>
                  <a:lnTo>
                    <a:pt x="43" y="323"/>
                  </a:lnTo>
                  <a:lnTo>
                    <a:pt x="35" y="317"/>
                  </a:lnTo>
                  <a:lnTo>
                    <a:pt x="28" y="311"/>
                  </a:lnTo>
                  <a:lnTo>
                    <a:pt x="21" y="304"/>
                  </a:lnTo>
                  <a:lnTo>
                    <a:pt x="15" y="296"/>
                  </a:lnTo>
                  <a:lnTo>
                    <a:pt x="10" y="288"/>
                  </a:lnTo>
                  <a:lnTo>
                    <a:pt x="7" y="279"/>
                  </a:lnTo>
                  <a:lnTo>
                    <a:pt x="4" y="269"/>
                  </a:lnTo>
                  <a:lnTo>
                    <a:pt x="1" y="259"/>
                  </a:lnTo>
                  <a:lnTo>
                    <a:pt x="0" y="248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31"/>
                  </a:lnTo>
                  <a:lnTo>
                    <a:pt x="69" y="239"/>
                  </a:lnTo>
                  <a:lnTo>
                    <a:pt x="70" y="245"/>
                  </a:lnTo>
                  <a:lnTo>
                    <a:pt x="71" y="252"/>
                  </a:lnTo>
                  <a:lnTo>
                    <a:pt x="72" y="258"/>
                  </a:lnTo>
                  <a:lnTo>
                    <a:pt x="74" y="263"/>
                  </a:lnTo>
                  <a:lnTo>
                    <a:pt x="76" y="268"/>
                  </a:lnTo>
                  <a:lnTo>
                    <a:pt x="78" y="272"/>
                  </a:lnTo>
                  <a:lnTo>
                    <a:pt x="81" y="275"/>
                  </a:lnTo>
                  <a:lnTo>
                    <a:pt x="84" y="279"/>
                  </a:lnTo>
                  <a:lnTo>
                    <a:pt x="87" y="281"/>
                  </a:lnTo>
                  <a:lnTo>
                    <a:pt x="91" y="284"/>
                  </a:lnTo>
                  <a:lnTo>
                    <a:pt x="94" y="285"/>
                  </a:lnTo>
                  <a:lnTo>
                    <a:pt x="98" y="287"/>
                  </a:lnTo>
                  <a:lnTo>
                    <a:pt x="103" y="288"/>
                  </a:lnTo>
                  <a:lnTo>
                    <a:pt x="107" y="288"/>
                  </a:lnTo>
                  <a:lnTo>
                    <a:pt x="111" y="288"/>
                  </a:lnTo>
                  <a:lnTo>
                    <a:pt x="117" y="288"/>
                  </a:lnTo>
                  <a:lnTo>
                    <a:pt x="122" y="288"/>
                  </a:lnTo>
                  <a:lnTo>
                    <a:pt x="127" y="286"/>
                  </a:lnTo>
                  <a:lnTo>
                    <a:pt x="131" y="285"/>
                  </a:lnTo>
                  <a:lnTo>
                    <a:pt x="135" y="283"/>
                  </a:lnTo>
                  <a:lnTo>
                    <a:pt x="139" y="280"/>
                  </a:lnTo>
                  <a:lnTo>
                    <a:pt x="142" y="277"/>
                  </a:lnTo>
                  <a:lnTo>
                    <a:pt x="145" y="274"/>
                  </a:lnTo>
                  <a:lnTo>
                    <a:pt x="147" y="270"/>
                  </a:lnTo>
                  <a:lnTo>
                    <a:pt x="150" y="266"/>
                  </a:lnTo>
                  <a:lnTo>
                    <a:pt x="151" y="261"/>
                  </a:lnTo>
                  <a:lnTo>
                    <a:pt x="153" y="256"/>
                  </a:lnTo>
                  <a:lnTo>
                    <a:pt x="154" y="250"/>
                  </a:lnTo>
                  <a:lnTo>
                    <a:pt x="155" y="244"/>
                  </a:lnTo>
                  <a:lnTo>
                    <a:pt x="155" y="238"/>
                  </a:lnTo>
                  <a:lnTo>
                    <a:pt x="155" y="231"/>
                  </a:lnTo>
                  <a:lnTo>
                    <a:pt x="15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66" name="Freeform 8"/>
            <p:cNvSpPr>
              <a:spLocks noChangeAspect="1"/>
            </p:cNvSpPr>
            <p:nvPr/>
          </p:nvSpPr>
          <p:spPr bwMode="auto">
            <a:xfrm>
              <a:off x="802" y="3716"/>
              <a:ext cx="240" cy="344"/>
            </a:xfrm>
            <a:custGeom>
              <a:avLst/>
              <a:gdLst>
                <a:gd name="T0" fmla="*/ 1285 w 214"/>
                <a:gd name="T1" fmla="*/ 339 h 344"/>
                <a:gd name="T2" fmla="*/ 497 w 214"/>
                <a:gd name="T3" fmla="*/ 318 h 344"/>
                <a:gd name="T4" fmla="*/ 120 w 214"/>
                <a:gd name="T5" fmla="*/ 286 h 344"/>
                <a:gd name="T6" fmla="*/ 0 w 214"/>
                <a:gd name="T7" fmla="*/ 246 h 344"/>
                <a:gd name="T8" fmla="*/ 1563 w 214"/>
                <a:gd name="T9" fmla="*/ 247 h 344"/>
                <a:gd name="T10" fmla="*/ 1603 w 214"/>
                <a:gd name="T11" fmla="*/ 268 h 344"/>
                <a:gd name="T12" fmla="*/ 1757 w 214"/>
                <a:gd name="T13" fmla="*/ 283 h 344"/>
                <a:gd name="T14" fmla="*/ 2126 w 214"/>
                <a:gd name="T15" fmla="*/ 292 h 344"/>
                <a:gd name="T16" fmla="*/ 2582 w 214"/>
                <a:gd name="T17" fmla="*/ 293 h 344"/>
                <a:gd name="T18" fmla="*/ 2867 w 214"/>
                <a:gd name="T19" fmla="*/ 288 h 344"/>
                <a:gd name="T20" fmla="*/ 3082 w 214"/>
                <a:gd name="T21" fmla="*/ 278 h 344"/>
                <a:gd name="T22" fmla="*/ 3138 w 214"/>
                <a:gd name="T23" fmla="*/ 264 h 344"/>
                <a:gd name="T24" fmla="*/ 3116 w 214"/>
                <a:gd name="T25" fmla="*/ 245 h 344"/>
                <a:gd name="T26" fmla="*/ 2896 w 214"/>
                <a:gd name="T27" fmla="*/ 227 h 344"/>
                <a:gd name="T28" fmla="*/ 2450 w 214"/>
                <a:gd name="T29" fmla="*/ 211 h 344"/>
                <a:gd name="T30" fmla="*/ 1942 w 214"/>
                <a:gd name="T31" fmla="*/ 196 h 344"/>
                <a:gd name="T32" fmla="*/ 1339 w 214"/>
                <a:gd name="T33" fmla="*/ 181 h 344"/>
                <a:gd name="T34" fmla="*/ 812 w 214"/>
                <a:gd name="T35" fmla="*/ 162 h 344"/>
                <a:gd name="T36" fmla="*/ 379 w 214"/>
                <a:gd name="T37" fmla="*/ 140 h 344"/>
                <a:gd name="T38" fmla="*/ 135 w 214"/>
                <a:gd name="T39" fmla="*/ 111 h 344"/>
                <a:gd name="T40" fmla="*/ 135 w 214"/>
                <a:gd name="T41" fmla="*/ 74 h 344"/>
                <a:gd name="T42" fmla="*/ 379 w 214"/>
                <a:gd name="T43" fmla="*/ 41 h 344"/>
                <a:gd name="T44" fmla="*/ 920 w 214"/>
                <a:gd name="T45" fmla="*/ 15 h 344"/>
                <a:gd name="T46" fmla="*/ 1889 w 214"/>
                <a:gd name="T47" fmla="*/ 2 h 344"/>
                <a:gd name="T48" fmla="*/ 3043 w 214"/>
                <a:gd name="T49" fmla="*/ 1 h 344"/>
                <a:gd name="T50" fmla="*/ 3876 w 214"/>
                <a:gd name="T51" fmla="*/ 13 h 344"/>
                <a:gd name="T52" fmla="*/ 4387 w 214"/>
                <a:gd name="T53" fmla="*/ 37 h 344"/>
                <a:gd name="T54" fmla="*/ 4645 w 214"/>
                <a:gd name="T55" fmla="*/ 75 h 344"/>
                <a:gd name="T56" fmla="*/ 3116 w 214"/>
                <a:gd name="T57" fmla="*/ 95 h 344"/>
                <a:gd name="T58" fmla="*/ 3110 w 214"/>
                <a:gd name="T59" fmla="*/ 77 h 344"/>
                <a:gd name="T60" fmla="*/ 2989 w 214"/>
                <a:gd name="T61" fmla="*/ 62 h 344"/>
                <a:gd name="T62" fmla="*/ 2740 w 214"/>
                <a:gd name="T63" fmla="*/ 51 h 344"/>
                <a:gd name="T64" fmla="*/ 2334 w 214"/>
                <a:gd name="T65" fmla="*/ 49 h 344"/>
                <a:gd name="T66" fmla="*/ 2032 w 214"/>
                <a:gd name="T67" fmla="*/ 52 h 344"/>
                <a:gd name="T68" fmla="*/ 1798 w 214"/>
                <a:gd name="T69" fmla="*/ 60 h 344"/>
                <a:gd name="T70" fmla="*/ 1639 w 214"/>
                <a:gd name="T71" fmla="*/ 73 h 344"/>
                <a:gd name="T72" fmla="*/ 1633 w 214"/>
                <a:gd name="T73" fmla="*/ 91 h 344"/>
                <a:gd name="T74" fmla="*/ 1831 w 214"/>
                <a:gd name="T75" fmla="*/ 110 h 344"/>
                <a:gd name="T76" fmla="*/ 2209 w 214"/>
                <a:gd name="T77" fmla="*/ 126 h 344"/>
                <a:gd name="T78" fmla="*/ 2748 w 214"/>
                <a:gd name="T79" fmla="*/ 140 h 344"/>
                <a:gd name="T80" fmla="*/ 3312 w 214"/>
                <a:gd name="T81" fmla="*/ 154 h 344"/>
                <a:gd name="T82" fmla="*/ 3876 w 214"/>
                <a:gd name="T83" fmla="*/ 171 h 344"/>
                <a:gd name="T84" fmla="*/ 4373 w 214"/>
                <a:gd name="T85" fmla="*/ 192 h 344"/>
                <a:gd name="T86" fmla="*/ 4645 w 214"/>
                <a:gd name="T87" fmla="*/ 220 h 344"/>
                <a:gd name="T88" fmla="*/ 4728 w 214"/>
                <a:gd name="T89" fmla="*/ 262 h 344"/>
                <a:gd name="T90" fmla="*/ 4385 w 214"/>
                <a:gd name="T91" fmla="*/ 308 h 344"/>
                <a:gd name="T92" fmla="*/ 3693 w 214"/>
                <a:gd name="T93" fmla="*/ 332 h 344"/>
                <a:gd name="T94" fmla="*/ 2856 w 214"/>
                <a:gd name="T95" fmla="*/ 342 h 344"/>
                <a:gd name="T96" fmla="*/ 2178 w 214"/>
                <a:gd name="T97" fmla="*/ 344 h 3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4" h="344">
                  <a:moveTo>
                    <a:pt x="98" y="344"/>
                  </a:moveTo>
                  <a:lnTo>
                    <a:pt x="83" y="343"/>
                  </a:lnTo>
                  <a:lnTo>
                    <a:pt x="70" y="342"/>
                  </a:lnTo>
                  <a:lnTo>
                    <a:pt x="58" y="339"/>
                  </a:lnTo>
                  <a:lnTo>
                    <a:pt x="47" y="335"/>
                  </a:lnTo>
                  <a:lnTo>
                    <a:pt x="37" y="330"/>
                  </a:lnTo>
                  <a:lnTo>
                    <a:pt x="29" y="325"/>
                  </a:lnTo>
                  <a:lnTo>
                    <a:pt x="22" y="318"/>
                  </a:lnTo>
                  <a:lnTo>
                    <a:pt x="16" y="311"/>
                  </a:lnTo>
                  <a:lnTo>
                    <a:pt x="12" y="303"/>
                  </a:lnTo>
                  <a:lnTo>
                    <a:pt x="8" y="295"/>
                  </a:lnTo>
                  <a:lnTo>
                    <a:pt x="5" y="286"/>
                  </a:lnTo>
                  <a:lnTo>
                    <a:pt x="3" y="276"/>
                  </a:lnTo>
                  <a:lnTo>
                    <a:pt x="1" y="267"/>
                  </a:lnTo>
                  <a:lnTo>
                    <a:pt x="1" y="256"/>
                  </a:lnTo>
                  <a:lnTo>
                    <a:pt x="0" y="246"/>
                  </a:lnTo>
                  <a:lnTo>
                    <a:pt x="1" y="235"/>
                  </a:lnTo>
                  <a:lnTo>
                    <a:pt x="69" y="235"/>
                  </a:lnTo>
                  <a:lnTo>
                    <a:pt x="69" y="241"/>
                  </a:lnTo>
                  <a:lnTo>
                    <a:pt x="70" y="247"/>
                  </a:lnTo>
                  <a:lnTo>
                    <a:pt x="70" y="252"/>
                  </a:lnTo>
                  <a:lnTo>
                    <a:pt x="70" y="258"/>
                  </a:lnTo>
                  <a:lnTo>
                    <a:pt x="71" y="263"/>
                  </a:lnTo>
                  <a:lnTo>
                    <a:pt x="72" y="268"/>
                  </a:lnTo>
                  <a:lnTo>
                    <a:pt x="73" y="272"/>
                  </a:lnTo>
                  <a:lnTo>
                    <a:pt x="75" y="276"/>
                  </a:lnTo>
                  <a:lnTo>
                    <a:pt x="77" y="280"/>
                  </a:lnTo>
                  <a:lnTo>
                    <a:pt x="80" y="283"/>
                  </a:lnTo>
                  <a:lnTo>
                    <a:pt x="83" y="286"/>
                  </a:lnTo>
                  <a:lnTo>
                    <a:pt x="87" y="289"/>
                  </a:lnTo>
                  <a:lnTo>
                    <a:pt x="91" y="291"/>
                  </a:lnTo>
                  <a:lnTo>
                    <a:pt x="96" y="292"/>
                  </a:lnTo>
                  <a:lnTo>
                    <a:pt x="102" y="293"/>
                  </a:lnTo>
                  <a:lnTo>
                    <a:pt x="109" y="293"/>
                  </a:lnTo>
                  <a:lnTo>
                    <a:pt x="113" y="293"/>
                  </a:lnTo>
                  <a:lnTo>
                    <a:pt x="117" y="293"/>
                  </a:lnTo>
                  <a:lnTo>
                    <a:pt x="121" y="292"/>
                  </a:lnTo>
                  <a:lnTo>
                    <a:pt x="124" y="291"/>
                  </a:lnTo>
                  <a:lnTo>
                    <a:pt x="127" y="289"/>
                  </a:lnTo>
                  <a:lnTo>
                    <a:pt x="130" y="288"/>
                  </a:lnTo>
                  <a:lnTo>
                    <a:pt x="133" y="286"/>
                  </a:lnTo>
                  <a:lnTo>
                    <a:pt x="135" y="283"/>
                  </a:lnTo>
                  <a:lnTo>
                    <a:pt x="137" y="280"/>
                  </a:lnTo>
                  <a:lnTo>
                    <a:pt x="139" y="278"/>
                  </a:lnTo>
                  <a:lnTo>
                    <a:pt x="140" y="275"/>
                  </a:lnTo>
                  <a:lnTo>
                    <a:pt x="141" y="271"/>
                  </a:lnTo>
                  <a:lnTo>
                    <a:pt x="142" y="267"/>
                  </a:lnTo>
                  <a:lnTo>
                    <a:pt x="143" y="264"/>
                  </a:lnTo>
                  <a:lnTo>
                    <a:pt x="143" y="260"/>
                  </a:lnTo>
                  <a:lnTo>
                    <a:pt x="143" y="256"/>
                  </a:lnTo>
                  <a:lnTo>
                    <a:pt x="143" y="250"/>
                  </a:lnTo>
                  <a:lnTo>
                    <a:pt x="142" y="245"/>
                  </a:lnTo>
                  <a:lnTo>
                    <a:pt x="140" y="240"/>
                  </a:lnTo>
                  <a:lnTo>
                    <a:pt x="137" y="235"/>
                  </a:lnTo>
                  <a:lnTo>
                    <a:pt x="134" y="231"/>
                  </a:lnTo>
                  <a:lnTo>
                    <a:pt x="131" y="227"/>
                  </a:lnTo>
                  <a:lnTo>
                    <a:pt x="126" y="223"/>
                  </a:lnTo>
                  <a:lnTo>
                    <a:pt x="122" y="219"/>
                  </a:lnTo>
                  <a:lnTo>
                    <a:pt x="117" y="215"/>
                  </a:lnTo>
                  <a:lnTo>
                    <a:pt x="111" y="211"/>
                  </a:lnTo>
                  <a:lnTo>
                    <a:pt x="105" y="207"/>
                  </a:lnTo>
                  <a:lnTo>
                    <a:pt x="99" y="204"/>
                  </a:lnTo>
                  <a:lnTo>
                    <a:pt x="93" y="200"/>
                  </a:lnTo>
                  <a:lnTo>
                    <a:pt x="87" y="196"/>
                  </a:lnTo>
                  <a:lnTo>
                    <a:pt x="80" y="193"/>
                  </a:lnTo>
                  <a:lnTo>
                    <a:pt x="74" y="189"/>
                  </a:lnTo>
                  <a:lnTo>
                    <a:pt x="67" y="185"/>
                  </a:lnTo>
                  <a:lnTo>
                    <a:pt x="61" y="181"/>
                  </a:lnTo>
                  <a:lnTo>
                    <a:pt x="55" y="177"/>
                  </a:lnTo>
                  <a:lnTo>
                    <a:pt x="48" y="172"/>
                  </a:lnTo>
                  <a:lnTo>
                    <a:pt x="42" y="167"/>
                  </a:lnTo>
                  <a:lnTo>
                    <a:pt x="37" y="162"/>
                  </a:lnTo>
                  <a:lnTo>
                    <a:pt x="31" y="157"/>
                  </a:lnTo>
                  <a:lnTo>
                    <a:pt x="26" y="152"/>
                  </a:lnTo>
                  <a:lnTo>
                    <a:pt x="21" y="146"/>
                  </a:lnTo>
                  <a:lnTo>
                    <a:pt x="17" y="140"/>
                  </a:lnTo>
                  <a:lnTo>
                    <a:pt x="13" y="133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6" y="111"/>
                  </a:lnTo>
                  <a:lnTo>
                    <a:pt x="5" y="102"/>
                  </a:lnTo>
                  <a:lnTo>
                    <a:pt x="4" y="93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7" y="65"/>
                  </a:lnTo>
                  <a:lnTo>
                    <a:pt x="10" y="56"/>
                  </a:lnTo>
                  <a:lnTo>
                    <a:pt x="13" y="48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2" y="15"/>
                  </a:lnTo>
                  <a:lnTo>
                    <a:pt x="51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5" y="2"/>
                  </a:lnTo>
                  <a:lnTo>
                    <a:pt x="98" y="0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137" y="1"/>
                  </a:lnTo>
                  <a:lnTo>
                    <a:pt x="148" y="3"/>
                  </a:lnTo>
                  <a:lnTo>
                    <a:pt x="158" y="5"/>
                  </a:lnTo>
                  <a:lnTo>
                    <a:pt x="167" y="9"/>
                  </a:lnTo>
                  <a:lnTo>
                    <a:pt x="175" y="13"/>
                  </a:lnTo>
                  <a:lnTo>
                    <a:pt x="182" y="18"/>
                  </a:lnTo>
                  <a:lnTo>
                    <a:pt x="189" y="23"/>
                  </a:lnTo>
                  <a:lnTo>
                    <a:pt x="195" y="30"/>
                  </a:lnTo>
                  <a:lnTo>
                    <a:pt x="199" y="37"/>
                  </a:lnTo>
                  <a:lnTo>
                    <a:pt x="203" y="45"/>
                  </a:lnTo>
                  <a:lnTo>
                    <a:pt x="207" y="54"/>
                  </a:lnTo>
                  <a:lnTo>
                    <a:pt x="209" y="64"/>
                  </a:lnTo>
                  <a:lnTo>
                    <a:pt x="210" y="75"/>
                  </a:lnTo>
                  <a:lnTo>
                    <a:pt x="211" y="87"/>
                  </a:lnTo>
                  <a:lnTo>
                    <a:pt x="210" y="99"/>
                  </a:lnTo>
                  <a:lnTo>
                    <a:pt x="142" y="99"/>
                  </a:lnTo>
                  <a:lnTo>
                    <a:pt x="142" y="95"/>
                  </a:lnTo>
                  <a:lnTo>
                    <a:pt x="142" y="90"/>
                  </a:lnTo>
                  <a:lnTo>
                    <a:pt x="142" y="85"/>
                  </a:lnTo>
                  <a:lnTo>
                    <a:pt x="141" y="81"/>
                  </a:lnTo>
                  <a:lnTo>
                    <a:pt x="141" y="77"/>
                  </a:lnTo>
                  <a:lnTo>
                    <a:pt x="140" y="73"/>
                  </a:lnTo>
                  <a:lnTo>
                    <a:pt x="138" y="69"/>
                  </a:lnTo>
                  <a:lnTo>
                    <a:pt x="137" y="65"/>
                  </a:lnTo>
                  <a:lnTo>
                    <a:pt x="135" y="62"/>
                  </a:lnTo>
                  <a:lnTo>
                    <a:pt x="133" y="58"/>
                  </a:lnTo>
                  <a:lnTo>
                    <a:pt x="130" y="56"/>
                  </a:lnTo>
                  <a:lnTo>
                    <a:pt x="127" y="53"/>
                  </a:lnTo>
                  <a:lnTo>
                    <a:pt x="123" y="51"/>
                  </a:lnTo>
                  <a:lnTo>
                    <a:pt x="119" y="50"/>
                  </a:lnTo>
                  <a:lnTo>
                    <a:pt x="115" y="49"/>
                  </a:lnTo>
                  <a:lnTo>
                    <a:pt x="110" y="49"/>
                  </a:lnTo>
                  <a:lnTo>
                    <a:pt x="106" y="49"/>
                  </a:lnTo>
                  <a:lnTo>
                    <a:pt x="102" y="50"/>
                  </a:lnTo>
                  <a:lnTo>
                    <a:pt x="98" y="50"/>
                  </a:lnTo>
                  <a:lnTo>
                    <a:pt x="95" y="51"/>
                  </a:lnTo>
                  <a:lnTo>
                    <a:pt x="92" y="52"/>
                  </a:lnTo>
                  <a:lnTo>
                    <a:pt x="89" y="54"/>
                  </a:lnTo>
                  <a:lnTo>
                    <a:pt x="86" y="56"/>
                  </a:lnTo>
                  <a:lnTo>
                    <a:pt x="84" y="58"/>
                  </a:lnTo>
                  <a:lnTo>
                    <a:pt x="81" y="60"/>
                  </a:lnTo>
                  <a:lnTo>
                    <a:pt x="80" y="63"/>
                  </a:lnTo>
                  <a:lnTo>
                    <a:pt x="78" y="66"/>
                  </a:lnTo>
                  <a:lnTo>
                    <a:pt x="76" y="69"/>
                  </a:lnTo>
                  <a:lnTo>
                    <a:pt x="75" y="73"/>
                  </a:lnTo>
                  <a:lnTo>
                    <a:pt x="75" y="77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91"/>
                  </a:lnTo>
                  <a:lnTo>
                    <a:pt x="75" y="96"/>
                  </a:lnTo>
                  <a:lnTo>
                    <a:pt x="77" y="101"/>
                  </a:lnTo>
                  <a:lnTo>
                    <a:pt x="80" y="106"/>
                  </a:lnTo>
                  <a:lnTo>
                    <a:pt x="83" y="110"/>
                  </a:lnTo>
                  <a:lnTo>
                    <a:pt x="87" y="115"/>
                  </a:lnTo>
                  <a:lnTo>
                    <a:pt x="91" y="118"/>
                  </a:lnTo>
                  <a:lnTo>
                    <a:pt x="96" y="122"/>
                  </a:lnTo>
                  <a:lnTo>
                    <a:pt x="101" y="126"/>
                  </a:lnTo>
                  <a:lnTo>
                    <a:pt x="106" y="130"/>
                  </a:lnTo>
                  <a:lnTo>
                    <a:pt x="112" y="133"/>
                  </a:lnTo>
                  <a:lnTo>
                    <a:pt x="118" y="136"/>
                  </a:lnTo>
                  <a:lnTo>
                    <a:pt x="124" y="140"/>
                  </a:lnTo>
                  <a:lnTo>
                    <a:pt x="131" y="143"/>
                  </a:lnTo>
                  <a:lnTo>
                    <a:pt x="137" y="147"/>
                  </a:lnTo>
                  <a:lnTo>
                    <a:pt x="144" y="150"/>
                  </a:lnTo>
                  <a:lnTo>
                    <a:pt x="150" y="154"/>
                  </a:lnTo>
                  <a:lnTo>
                    <a:pt x="157" y="158"/>
                  </a:lnTo>
                  <a:lnTo>
                    <a:pt x="163" y="162"/>
                  </a:lnTo>
                  <a:lnTo>
                    <a:pt x="170" y="166"/>
                  </a:lnTo>
                  <a:lnTo>
                    <a:pt x="175" y="171"/>
                  </a:lnTo>
                  <a:lnTo>
                    <a:pt x="181" y="176"/>
                  </a:lnTo>
                  <a:lnTo>
                    <a:pt x="187" y="181"/>
                  </a:lnTo>
                  <a:lnTo>
                    <a:pt x="192" y="186"/>
                  </a:lnTo>
                  <a:lnTo>
                    <a:pt x="197" y="192"/>
                  </a:lnTo>
                  <a:lnTo>
                    <a:pt x="201" y="199"/>
                  </a:lnTo>
                  <a:lnTo>
                    <a:pt x="205" y="205"/>
                  </a:lnTo>
                  <a:lnTo>
                    <a:pt x="208" y="212"/>
                  </a:lnTo>
                  <a:lnTo>
                    <a:pt x="210" y="220"/>
                  </a:lnTo>
                  <a:lnTo>
                    <a:pt x="212" y="228"/>
                  </a:lnTo>
                  <a:lnTo>
                    <a:pt x="213" y="237"/>
                  </a:lnTo>
                  <a:lnTo>
                    <a:pt x="214" y="247"/>
                  </a:lnTo>
                  <a:lnTo>
                    <a:pt x="213" y="262"/>
                  </a:lnTo>
                  <a:lnTo>
                    <a:pt x="211" y="276"/>
                  </a:lnTo>
                  <a:lnTo>
                    <a:pt x="208" y="288"/>
                  </a:lnTo>
                  <a:lnTo>
                    <a:pt x="203" y="298"/>
                  </a:lnTo>
                  <a:lnTo>
                    <a:pt x="198" y="308"/>
                  </a:lnTo>
                  <a:lnTo>
                    <a:pt x="191" y="315"/>
                  </a:lnTo>
                  <a:lnTo>
                    <a:pt x="184" y="322"/>
                  </a:lnTo>
                  <a:lnTo>
                    <a:pt x="176" y="328"/>
                  </a:lnTo>
                  <a:lnTo>
                    <a:pt x="167" y="332"/>
                  </a:lnTo>
                  <a:lnTo>
                    <a:pt x="158" y="336"/>
                  </a:lnTo>
                  <a:lnTo>
                    <a:pt x="149" y="339"/>
                  </a:lnTo>
                  <a:lnTo>
                    <a:pt x="139" y="341"/>
                  </a:lnTo>
                  <a:lnTo>
                    <a:pt x="129" y="342"/>
                  </a:lnTo>
                  <a:lnTo>
                    <a:pt x="119" y="343"/>
                  </a:lnTo>
                  <a:lnTo>
                    <a:pt x="108" y="344"/>
                  </a:lnTo>
                  <a:lnTo>
                    <a:pt x="98" y="3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67" name="Freeform 9"/>
            <p:cNvSpPr>
              <a:spLocks noChangeAspect="1"/>
            </p:cNvSpPr>
            <p:nvPr/>
          </p:nvSpPr>
          <p:spPr bwMode="auto">
            <a:xfrm>
              <a:off x="1326" y="3716"/>
              <a:ext cx="241" cy="344"/>
            </a:xfrm>
            <a:custGeom>
              <a:avLst/>
              <a:gdLst>
                <a:gd name="T0" fmla="*/ 1389 w 214"/>
                <a:gd name="T1" fmla="*/ 339 h 344"/>
                <a:gd name="T2" fmla="*/ 552 w 214"/>
                <a:gd name="T3" fmla="*/ 318 h 344"/>
                <a:gd name="T4" fmla="*/ 124 w 214"/>
                <a:gd name="T5" fmla="*/ 286 h 344"/>
                <a:gd name="T6" fmla="*/ 0 w 214"/>
                <a:gd name="T7" fmla="*/ 246 h 344"/>
                <a:gd name="T8" fmla="*/ 1741 w 214"/>
                <a:gd name="T9" fmla="*/ 247 h 344"/>
                <a:gd name="T10" fmla="*/ 1761 w 214"/>
                <a:gd name="T11" fmla="*/ 268 h 344"/>
                <a:gd name="T12" fmla="*/ 1967 w 214"/>
                <a:gd name="T13" fmla="*/ 283 h 344"/>
                <a:gd name="T14" fmla="*/ 2409 w 214"/>
                <a:gd name="T15" fmla="*/ 292 h 344"/>
                <a:gd name="T16" fmla="*/ 2911 w 214"/>
                <a:gd name="T17" fmla="*/ 293 h 344"/>
                <a:gd name="T18" fmla="*/ 3257 w 214"/>
                <a:gd name="T19" fmla="*/ 288 h 344"/>
                <a:gd name="T20" fmla="*/ 3460 w 214"/>
                <a:gd name="T21" fmla="*/ 278 h 344"/>
                <a:gd name="T22" fmla="*/ 3562 w 214"/>
                <a:gd name="T23" fmla="*/ 264 h 344"/>
                <a:gd name="T24" fmla="*/ 3552 w 214"/>
                <a:gd name="T25" fmla="*/ 245 h 344"/>
                <a:gd name="T26" fmla="*/ 3276 w 214"/>
                <a:gd name="T27" fmla="*/ 227 h 344"/>
                <a:gd name="T28" fmla="*/ 2782 w 214"/>
                <a:gd name="T29" fmla="*/ 211 h 344"/>
                <a:gd name="T30" fmla="*/ 2169 w 214"/>
                <a:gd name="T31" fmla="*/ 196 h 344"/>
                <a:gd name="T32" fmla="*/ 1546 w 214"/>
                <a:gd name="T33" fmla="*/ 181 h 344"/>
                <a:gd name="T34" fmla="*/ 936 w 214"/>
                <a:gd name="T35" fmla="*/ 162 h 344"/>
                <a:gd name="T36" fmla="*/ 459 w 214"/>
                <a:gd name="T37" fmla="*/ 140 h 344"/>
                <a:gd name="T38" fmla="*/ 158 w 214"/>
                <a:gd name="T39" fmla="*/ 111 h 344"/>
                <a:gd name="T40" fmla="*/ 158 w 214"/>
                <a:gd name="T41" fmla="*/ 74 h 344"/>
                <a:gd name="T42" fmla="*/ 411 w 214"/>
                <a:gd name="T43" fmla="*/ 41 h 344"/>
                <a:gd name="T44" fmla="*/ 1054 w 214"/>
                <a:gd name="T45" fmla="*/ 15 h 344"/>
                <a:gd name="T46" fmla="*/ 2107 w 214"/>
                <a:gd name="T47" fmla="*/ 2 h 344"/>
                <a:gd name="T48" fmla="*/ 3421 w 214"/>
                <a:gd name="T49" fmla="*/ 1 h 344"/>
                <a:gd name="T50" fmla="*/ 4339 w 214"/>
                <a:gd name="T51" fmla="*/ 13 h 344"/>
                <a:gd name="T52" fmla="*/ 4943 w 214"/>
                <a:gd name="T53" fmla="*/ 37 h 344"/>
                <a:gd name="T54" fmla="*/ 5203 w 214"/>
                <a:gd name="T55" fmla="*/ 75 h 344"/>
                <a:gd name="T56" fmla="*/ 3552 w 214"/>
                <a:gd name="T57" fmla="*/ 95 h 344"/>
                <a:gd name="T58" fmla="*/ 3489 w 214"/>
                <a:gd name="T59" fmla="*/ 77 h 344"/>
                <a:gd name="T60" fmla="*/ 3340 w 214"/>
                <a:gd name="T61" fmla="*/ 62 h 344"/>
                <a:gd name="T62" fmla="*/ 3072 w 214"/>
                <a:gd name="T63" fmla="*/ 51 h 344"/>
                <a:gd name="T64" fmla="*/ 2604 w 214"/>
                <a:gd name="T65" fmla="*/ 49 h 344"/>
                <a:gd name="T66" fmla="*/ 2294 w 214"/>
                <a:gd name="T67" fmla="*/ 52 h 344"/>
                <a:gd name="T68" fmla="*/ 2037 w 214"/>
                <a:gd name="T69" fmla="*/ 60 h 344"/>
                <a:gd name="T70" fmla="*/ 1899 w 214"/>
                <a:gd name="T71" fmla="*/ 73 h 344"/>
                <a:gd name="T72" fmla="*/ 1899 w 214"/>
                <a:gd name="T73" fmla="*/ 91 h 344"/>
                <a:gd name="T74" fmla="*/ 2082 w 214"/>
                <a:gd name="T75" fmla="*/ 110 h 344"/>
                <a:gd name="T76" fmla="*/ 2515 w 214"/>
                <a:gd name="T77" fmla="*/ 126 h 344"/>
                <a:gd name="T78" fmla="*/ 3098 w 214"/>
                <a:gd name="T79" fmla="*/ 140 h 344"/>
                <a:gd name="T80" fmla="*/ 3720 w 214"/>
                <a:gd name="T81" fmla="*/ 154 h 344"/>
                <a:gd name="T82" fmla="*/ 4349 w 214"/>
                <a:gd name="T83" fmla="*/ 171 h 344"/>
                <a:gd name="T84" fmla="*/ 4886 w 214"/>
                <a:gd name="T85" fmla="*/ 192 h 344"/>
                <a:gd name="T86" fmla="*/ 5223 w 214"/>
                <a:gd name="T87" fmla="*/ 220 h 344"/>
                <a:gd name="T88" fmla="*/ 5268 w 214"/>
                <a:gd name="T89" fmla="*/ 262 h 344"/>
                <a:gd name="T90" fmla="*/ 4898 w 214"/>
                <a:gd name="T91" fmla="*/ 308 h 344"/>
                <a:gd name="T92" fmla="*/ 4154 w 214"/>
                <a:gd name="T93" fmla="*/ 332 h 344"/>
                <a:gd name="T94" fmla="*/ 3170 w 214"/>
                <a:gd name="T95" fmla="*/ 342 h 344"/>
                <a:gd name="T96" fmla="*/ 2443 w 214"/>
                <a:gd name="T97" fmla="*/ 344 h 3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4" h="344">
                  <a:moveTo>
                    <a:pt x="99" y="344"/>
                  </a:moveTo>
                  <a:lnTo>
                    <a:pt x="83" y="343"/>
                  </a:lnTo>
                  <a:lnTo>
                    <a:pt x="70" y="342"/>
                  </a:lnTo>
                  <a:lnTo>
                    <a:pt x="57" y="339"/>
                  </a:lnTo>
                  <a:lnTo>
                    <a:pt x="46" y="335"/>
                  </a:lnTo>
                  <a:lnTo>
                    <a:pt x="37" y="330"/>
                  </a:lnTo>
                  <a:lnTo>
                    <a:pt x="29" y="325"/>
                  </a:lnTo>
                  <a:lnTo>
                    <a:pt x="22" y="318"/>
                  </a:lnTo>
                  <a:lnTo>
                    <a:pt x="16" y="311"/>
                  </a:lnTo>
                  <a:lnTo>
                    <a:pt x="11" y="303"/>
                  </a:lnTo>
                  <a:lnTo>
                    <a:pt x="7" y="295"/>
                  </a:lnTo>
                  <a:lnTo>
                    <a:pt x="4" y="286"/>
                  </a:lnTo>
                  <a:lnTo>
                    <a:pt x="2" y="276"/>
                  </a:lnTo>
                  <a:lnTo>
                    <a:pt x="1" y="267"/>
                  </a:lnTo>
                  <a:lnTo>
                    <a:pt x="0" y="256"/>
                  </a:lnTo>
                  <a:lnTo>
                    <a:pt x="0" y="246"/>
                  </a:lnTo>
                  <a:lnTo>
                    <a:pt x="0" y="235"/>
                  </a:lnTo>
                  <a:lnTo>
                    <a:pt x="70" y="235"/>
                  </a:lnTo>
                  <a:lnTo>
                    <a:pt x="70" y="241"/>
                  </a:lnTo>
                  <a:lnTo>
                    <a:pt x="70" y="247"/>
                  </a:lnTo>
                  <a:lnTo>
                    <a:pt x="70" y="252"/>
                  </a:lnTo>
                  <a:lnTo>
                    <a:pt x="71" y="258"/>
                  </a:lnTo>
                  <a:lnTo>
                    <a:pt x="71" y="263"/>
                  </a:lnTo>
                  <a:lnTo>
                    <a:pt x="72" y="268"/>
                  </a:lnTo>
                  <a:lnTo>
                    <a:pt x="74" y="272"/>
                  </a:lnTo>
                  <a:lnTo>
                    <a:pt x="76" y="276"/>
                  </a:lnTo>
                  <a:lnTo>
                    <a:pt x="77" y="280"/>
                  </a:lnTo>
                  <a:lnTo>
                    <a:pt x="80" y="283"/>
                  </a:lnTo>
                  <a:lnTo>
                    <a:pt x="83" y="286"/>
                  </a:lnTo>
                  <a:lnTo>
                    <a:pt x="87" y="289"/>
                  </a:lnTo>
                  <a:lnTo>
                    <a:pt x="92" y="291"/>
                  </a:lnTo>
                  <a:lnTo>
                    <a:pt x="97" y="292"/>
                  </a:lnTo>
                  <a:lnTo>
                    <a:pt x="103" y="293"/>
                  </a:lnTo>
                  <a:lnTo>
                    <a:pt x="109" y="293"/>
                  </a:lnTo>
                  <a:lnTo>
                    <a:pt x="114" y="293"/>
                  </a:lnTo>
                  <a:lnTo>
                    <a:pt x="118" y="293"/>
                  </a:lnTo>
                  <a:lnTo>
                    <a:pt x="121" y="292"/>
                  </a:lnTo>
                  <a:lnTo>
                    <a:pt x="125" y="291"/>
                  </a:lnTo>
                  <a:lnTo>
                    <a:pt x="128" y="289"/>
                  </a:lnTo>
                  <a:lnTo>
                    <a:pt x="131" y="288"/>
                  </a:lnTo>
                  <a:lnTo>
                    <a:pt x="134" y="286"/>
                  </a:lnTo>
                  <a:lnTo>
                    <a:pt x="136" y="283"/>
                  </a:lnTo>
                  <a:lnTo>
                    <a:pt x="138" y="280"/>
                  </a:lnTo>
                  <a:lnTo>
                    <a:pt x="140" y="278"/>
                  </a:lnTo>
                  <a:lnTo>
                    <a:pt x="141" y="275"/>
                  </a:lnTo>
                  <a:lnTo>
                    <a:pt x="142" y="271"/>
                  </a:lnTo>
                  <a:lnTo>
                    <a:pt x="143" y="267"/>
                  </a:lnTo>
                  <a:lnTo>
                    <a:pt x="144" y="264"/>
                  </a:lnTo>
                  <a:lnTo>
                    <a:pt x="144" y="260"/>
                  </a:lnTo>
                  <a:lnTo>
                    <a:pt x="145" y="256"/>
                  </a:lnTo>
                  <a:lnTo>
                    <a:pt x="144" y="250"/>
                  </a:lnTo>
                  <a:lnTo>
                    <a:pt x="143" y="245"/>
                  </a:lnTo>
                  <a:lnTo>
                    <a:pt x="141" y="240"/>
                  </a:lnTo>
                  <a:lnTo>
                    <a:pt x="139" y="235"/>
                  </a:lnTo>
                  <a:lnTo>
                    <a:pt x="135" y="231"/>
                  </a:lnTo>
                  <a:lnTo>
                    <a:pt x="132" y="227"/>
                  </a:lnTo>
                  <a:lnTo>
                    <a:pt x="127" y="223"/>
                  </a:lnTo>
                  <a:lnTo>
                    <a:pt x="123" y="219"/>
                  </a:lnTo>
                  <a:lnTo>
                    <a:pt x="118" y="215"/>
                  </a:lnTo>
                  <a:lnTo>
                    <a:pt x="112" y="211"/>
                  </a:lnTo>
                  <a:lnTo>
                    <a:pt x="106" y="207"/>
                  </a:lnTo>
                  <a:lnTo>
                    <a:pt x="100" y="204"/>
                  </a:lnTo>
                  <a:lnTo>
                    <a:pt x="94" y="200"/>
                  </a:lnTo>
                  <a:lnTo>
                    <a:pt x="88" y="196"/>
                  </a:lnTo>
                  <a:lnTo>
                    <a:pt x="81" y="193"/>
                  </a:lnTo>
                  <a:lnTo>
                    <a:pt x="75" y="189"/>
                  </a:lnTo>
                  <a:lnTo>
                    <a:pt x="68" y="185"/>
                  </a:lnTo>
                  <a:lnTo>
                    <a:pt x="62" y="181"/>
                  </a:lnTo>
                  <a:lnTo>
                    <a:pt x="55" y="177"/>
                  </a:lnTo>
                  <a:lnTo>
                    <a:pt x="49" y="172"/>
                  </a:lnTo>
                  <a:lnTo>
                    <a:pt x="43" y="167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2"/>
                  </a:lnTo>
                  <a:lnTo>
                    <a:pt x="22" y="146"/>
                  </a:lnTo>
                  <a:lnTo>
                    <a:pt x="18" y="140"/>
                  </a:lnTo>
                  <a:lnTo>
                    <a:pt x="14" y="133"/>
                  </a:lnTo>
                  <a:lnTo>
                    <a:pt x="11" y="126"/>
                  </a:lnTo>
                  <a:lnTo>
                    <a:pt x="8" y="118"/>
                  </a:lnTo>
                  <a:lnTo>
                    <a:pt x="6" y="111"/>
                  </a:lnTo>
                  <a:lnTo>
                    <a:pt x="5" y="102"/>
                  </a:lnTo>
                  <a:lnTo>
                    <a:pt x="5" y="93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5"/>
                  </a:lnTo>
                  <a:lnTo>
                    <a:pt x="10" y="56"/>
                  </a:lnTo>
                  <a:lnTo>
                    <a:pt x="13" y="48"/>
                  </a:lnTo>
                  <a:lnTo>
                    <a:pt x="17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2" y="15"/>
                  </a:lnTo>
                  <a:lnTo>
                    <a:pt x="51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5" y="2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8" y="3"/>
                  </a:lnTo>
                  <a:lnTo>
                    <a:pt x="158" y="5"/>
                  </a:lnTo>
                  <a:lnTo>
                    <a:pt x="167" y="9"/>
                  </a:lnTo>
                  <a:lnTo>
                    <a:pt x="175" y="13"/>
                  </a:lnTo>
                  <a:lnTo>
                    <a:pt x="183" y="18"/>
                  </a:lnTo>
                  <a:lnTo>
                    <a:pt x="189" y="23"/>
                  </a:lnTo>
                  <a:lnTo>
                    <a:pt x="195" y="30"/>
                  </a:lnTo>
                  <a:lnTo>
                    <a:pt x="200" y="37"/>
                  </a:lnTo>
                  <a:lnTo>
                    <a:pt x="204" y="45"/>
                  </a:lnTo>
                  <a:lnTo>
                    <a:pt x="207" y="54"/>
                  </a:lnTo>
                  <a:lnTo>
                    <a:pt x="209" y="64"/>
                  </a:lnTo>
                  <a:lnTo>
                    <a:pt x="210" y="75"/>
                  </a:lnTo>
                  <a:lnTo>
                    <a:pt x="211" y="87"/>
                  </a:lnTo>
                  <a:lnTo>
                    <a:pt x="211" y="99"/>
                  </a:lnTo>
                  <a:lnTo>
                    <a:pt x="143" y="99"/>
                  </a:lnTo>
                  <a:lnTo>
                    <a:pt x="143" y="95"/>
                  </a:lnTo>
                  <a:lnTo>
                    <a:pt x="143" y="90"/>
                  </a:lnTo>
                  <a:lnTo>
                    <a:pt x="142" y="85"/>
                  </a:lnTo>
                  <a:lnTo>
                    <a:pt x="142" y="81"/>
                  </a:lnTo>
                  <a:lnTo>
                    <a:pt x="141" y="77"/>
                  </a:lnTo>
                  <a:lnTo>
                    <a:pt x="140" y="73"/>
                  </a:lnTo>
                  <a:lnTo>
                    <a:pt x="139" y="69"/>
                  </a:lnTo>
                  <a:lnTo>
                    <a:pt x="137" y="65"/>
                  </a:lnTo>
                  <a:lnTo>
                    <a:pt x="135" y="62"/>
                  </a:lnTo>
                  <a:lnTo>
                    <a:pt x="133" y="58"/>
                  </a:lnTo>
                  <a:lnTo>
                    <a:pt x="130" y="56"/>
                  </a:lnTo>
                  <a:lnTo>
                    <a:pt x="127" y="53"/>
                  </a:lnTo>
                  <a:lnTo>
                    <a:pt x="124" y="51"/>
                  </a:lnTo>
                  <a:lnTo>
                    <a:pt x="120" y="50"/>
                  </a:lnTo>
                  <a:lnTo>
                    <a:pt x="115" y="49"/>
                  </a:lnTo>
                  <a:lnTo>
                    <a:pt x="110" y="49"/>
                  </a:lnTo>
                  <a:lnTo>
                    <a:pt x="106" y="49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6" y="51"/>
                  </a:lnTo>
                  <a:lnTo>
                    <a:pt x="92" y="52"/>
                  </a:lnTo>
                  <a:lnTo>
                    <a:pt x="89" y="54"/>
                  </a:lnTo>
                  <a:lnTo>
                    <a:pt x="87" y="56"/>
                  </a:lnTo>
                  <a:lnTo>
                    <a:pt x="85" y="58"/>
                  </a:lnTo>
                  <a:lnTo>
                    <a:pt x="82" y="60"/>
                  </a:lnTo>
                  <a:lnTo>
                    <a:pt x="80" y="63"/>
                  </a:lnTo>
                  <a:lnTo>
                    <a:pt x="79" y="66"/>
                  </a:lnTo>
                  <a:lnTo>
                    <a:pt x="77" y="69"/>
                  </a:lnTo>
                  <a:lnTo>
                    <a:pt x="76" y="73"/>
                  </a:lnTo>
                  <a:lnTo>
                    <a:pt x="76" y="77"/>
                  </a:lnTo>
                  <a:lnTo>
                    <a:pt x="75" y="81"/>
                  </a:lnTo>
                  <a:lnTo>
                    <a:pt x="75" y="85"/>
                  </a:lnTo>
                  <a:lnTo>
                    <a:pt x="76" y="91"/>
                  </a:lnTo>
                  <a:lnTo>
                    <a:pt x="77" y="96"/>
                  </a:lnTo>
                  <a:lnTo>
                    <a:pt x="79" y="101"/>
                  </a:lnTo>
                  <a:lnTo>
                    <a:pt x="81" y="106"/>
                  </a:lnTo>
                  <a:lnTo>
                    <a:pt x="84" y="110"/>
                  </a:lnTo>
                  <a:lnTo>
                    <a:pt x="88" y="115"/>
                  </a:lnTo>
                  <a:lnTo>
                    <a:pt x="92" y="118"/>
                  </a:lnTo>
                  <a:lnTo>
                    <a:pt x="97" y="122"/>
                  </a:lnTo>
                  <a:lnTo>
                    <a:pt x="102" y="126"/>
                  </a:lnTo>
                  <a:lnTo>
                    <a:pt x="107" y="130"/>
                  </a:lnTo>
                  <a:lnTo>
                    <a:pt x="113" y="133"/>
                  </a:lnTo>
                  <a:lnTo>
                    <a:pt x="119" y="136"/>
                  </a:lnTo>
                  <a:lnTo>
                    <a:pt x="125" y="140"/>
                  </a:lnTo>
                  <a:lnTo>
                    <a:pt x="132" y="143"/>
                  </a:lnTo>
                  <a:lnTo>
                    <a:pt x="138" y="147"/>
                  </a:lnTo>
                  <a:lnTo>
                    <a:pt x="145" y="150"/>
                  </a:lnTo>
                  <a:lnTo>
                    <a:pt x="151" y="154"/>
                  </a:lnTo>
                  <a:lnTo>
                    <a:pt x="158" y="158"/>
                  </a:lnTo>
                  <a:lnTo>
                    <a:pt x="164" y="162"/>
                  </a:lnTo>
                  <a:lnTo>
                    <a:pt x="170" y="166"/>
                  </a:lnTo>
                  <a:lnTo>
                    <a:pt x="176" y="171"/>
                  </a:lnTo>
                  <a:lnTo>
                    <a:pt x="182" y="176"/>
                  </a:lnTo>
                  <a:lnTo>
                    <a:pt x="187" y="181"/>
                  </a:lnTo>
                  <a:lnTo>
                    <a:pt x="192" y="186"/>
                  </a:lnTo>
                  <a:lnTo>
                    <a:pt x="197" y="192"/>
                  </a:lnTo>
                  <a:lnTo>
                    <a:pt x="201" y="199"/>
                  </a:lnTo>
                  <a:lnTo>
                    <a:pt x="205" y="205"/>
                  </a:lnTo>
                  <a:lnTo>
                    <a:pt x="208" y="212"/>
                  </a:lnTo>
                  <a:lnTo>
                    <a:pt x="211" y="220"/>
                  </a:lnTo>
                  <a:lnTo>
                    <a:pt x="213" y="228"/>
                  </a:lnTo>
                  <a:lnTo>
                    <a:pt x="214" y="237"/>
                  </a:lnTo>
                  <a:lnTo>
                    <a:pt x="214" y="247"/>
                  </a:lnTo>
                  <a:lnTo>
                    <a:pt x="213" y="262"/>
                  </a:lnTo>
                  <a:lnTo>
                    <a:pt x="211" y="276"/>
                  </a:lnTo>
                  <a:lnTo>
                    <a:pt x="208" y="288"/>
                  </a:lnTo>
                  <a:lnTo>
                    <a:pt x="204" y="298"/>
                  </a:lnTo>
                  <a:lnTo>
                    <a:pt x="198" y="308"/>
                  </a:lnTo>
                  <a:lnTo>
                    <a:pt x="191" y="315"/>
                  </a:lnTo>
                  <a:lnTo>
                    <a:pt x="184" y="322"/>
                  </a:lnTo>
                  <a:lnTo>
                    <a:pt x="176" y="328"/>
                  </a:lnTo>
                  <a:lnTo>
                    <a:pt x="168" y="332"/>
                  </a:lnTo>
                  <a:lnTo>
                    <a:pt x="158" y="336"/>
                  </a:lnTo>
                  <a:lnTo>
                    <a:pt x="149" y="339"/>
                  </a:lnTo>
                  <a:lnTo>
                    <a:pt x="139" y="341"/>
                  </a:lnTo>
                  <a:lnTo>
                    <a:pt x="129" y="342"/>
                  </a:lnTo>
                  <a:lnTo>
                    <a:pt x="119" y="343"/>
                  </a:lnTo>
                  <a:lnTo>
                    <a:pt x="109" y="344"/>
                  </a:lnTo>
                  <a:lnTo>
                    <a:pt x="99" y="3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68" name="Freeform 10"/>
            <p:cNvSpPr>
              <a:spLocks noChangeAspect="1"/>
            </p:cNvSpPr>
            <p:nvPr/>
          </p:nvSpPr>
          <p:spPr bwMode="auto">
            <a:xfrm>
              <a:off x="1057" y="3716"/>
              <a:ext cx="251" cy="344"/>
            </a:xfrm>
            <a:custGeom>
              <a:avLst/>
              <a:gdLst>
                <a:gd name="T0" fmla="*/ 3746 w 223"/>
                <a:gd name="T1" fmla="*/ 288 h 344"/>
                <a:gd name="T2" fmla="*/ 3328 w 223"/>
                <a:gd name="T3" fmla="*/ 293 h 344"/>
                <a:gd name="T4" fmla="*/ 2917 w 223"/>
                <a:gd name="T5" fmla="*/ 295 h 344"/>
                <a:gd name="T6" fmla="*/ 2303 w 223"/>
                <a:gd name="T7" fmla="*/ 291 h 344"/>
                <a:gd name="T8" fmla="*/ 1944 w 223"/>
                <a:gd name="T9" fmla="*/ 273 h 344"/>
                <a:gd name="T10" fmla="*/ 1786 w 223"/>
                <a:gd name="T11" fmla="*/ 236 h 344"/>
                <a:gd name="T12" fmla="*/ 1716 w 223"/>
                <a:gd name="T13" fmla="*/ 173 h 344"/>
                <a:gd name="T14" fmla="*/ 1727 w 223"/>
                <a:gd name="T15" fmla="*/ 126 h 344"/>
                <a:gd name="T16" fmla="*/ 1865 w 223"/>
                <a:gd name="T17" fmla="*/ 86 h 344"/>
                <a:gd name="T18" fmla="*/ 2173 w 223"/>
                <a:gd name="T19" fmla="*/ 59 h 344"/>
                <a:gd name="T20" fmla="*/ 2753 w 223"/>
                <a:gd name="T21" fmla="*/ 49 h 344"/>
                <a:gd name="T22" fmla="*/ 3257 w 223"/>
                <a:gd name="T23" fmla="*/ 53 h 344"/>
                <a:gd name="T24" fmla="*/ 3552 w 223"/>
                <a:gd name="T25" fmla="*/ 64 h 344"/>
                <a:gd name="T26" fmla="*/ 3724 w 223"/>
                <a:gd name="T27" fmla="*/ 80 h 344"/>
                <a:gd name="T28" fmla="*/ 3793 w 223"/>
                <a:gd name="T29" fmla="*/ 99 h 344"/>
                <a:gd name="T30" fmla="*/ 5351 w 223"/>
                <a:gd name="T31" fmla="*/ 66 h 344"/>
                <a:gd name="T32" fmla="*/ 4933 w 223"/>
                <a:gd name="T33" fmla="*/ 32 h 344"/>
                <a:gd name="T34" fmla="*/ 4159 w 223"/>
                <a:gd name="T35" fmla="*/ 10 h 344"/>
                <a:gd name="T36" fmla="*/ 3137 w 223"/>
                <a:gd name="T37" fmla="*/ 0 h 344"/>
                <a:gd name="T38" fmla="*/ 2133 w 223"/>
                <a:gd name="T39" fmla="*/ 2 h 344"/>
                <a:gd name="T40" fmla="*/ 1371 w 223"/>
                <a:gd name="T41" fmla="*/ 11 h 344"/>
                <a:gd name="T42" fmla="*/ 828 w 223"/>
                <a:gd name="T43" fmla="*/ 26 h 344"/>
                <a:gd name="T44" fmla="*/ 458 w 223"/>
                <a:gd name="T45" fmla="*/ 47 h 344"/>
                <a:gd name="T46" fmla="*/ 225 w 223"/>
                <a:gd name="T47" fmla="*/ 72 h 344"/>
                <a:gd name="T48" fmla="*/ 3 w 223"/>
                <a:gd name="T49" fmla="*/ 100 h 344"/>
                <a:gd name="T50" fmla="*/ 1 w 223"/>
                <a:gd name="T51" fmla="*/ 130 h 344"/>
                <a:gd name="T52" fmla="*/ 0 w 223"/>
                <a:gd name="T53" fmla="*/ 161 h 344"/>
                <a:gd name="T54" fmla="*/ 0 w 223"/>
                <a:gd name="T55" fmla="*/ 203 h 344"/>
                <a:gd name="T56" fmla="*/ 3 w 223"/>
                <a:gd name="T57" fmla="*/ 241 h 344"/>
                <a:gd name="T58" fmla="*/ 200 w 223"/>
                <a:gd name="T59" fmla="*/ 273 h 344"/>
                <a:gd name="T60" fmla="*/ 457 w 223"/>
                <a:gd name="T61" fmla="*/ 298 h 344"/>
                <a:gd name="T62" fmla="*/ 826 w 223"/>
                <a:gd name="T63" fmla="*/ 318 h 344"/>
                <a:gd name="T64" fmla="*/ 1329 w 223"/>
                <a:gd name="T65" fmla="*/ 332 h 344"/>
                <a:gd name="T66" fmla="*/ 2018 w 223"/>
                <a:gd name="T67" fmla="*/ 340 h 344"/>
                <a:gd name="T68" fmla="*/ 2894 w 223"/>
                <a:gd name="T69" fmla="*/ 344 h 344"/>
                <a:gd name="T70" fmla="*/ 3559 w 223"/>
                <a:gd name="T71" fmla="*/ 343 h 344"/>
                <a:gd name="T72" fmla="*/ 4192 w 223"/>
                <a:gd name="T73" fmla="*/ 341 h 344"/>
                <a:gd name="T74" fmla="*/ 4805 w 223"/>
                <a:gd name="T75" fmla="*/ 337 h 344"/>
                <a:gd name="T76" fmla="*/ 5269 w 223"/>
                <a:gd name="T77" fmla="*/ 333 h 344"/>
                <a:gd name="T78" fmla="*/ 5450 w 223"/>
                <a:gd name="T79" fmla="*/ 330 h 344"/>
                <a:gd name="T80" fmla="*/ 5450 w 223"/>
                <a:gd name="T81" fmla="*/ 323 h 344"/>
                <a:gd name="T82" fmla="*/ 5450 w 223"/>
                <a:gd name="T83" fmla="*/ 305 h 344"/>
                <a:gd name="T84" fmla="*/ 5450 w 223"/>
                <a:gd name="T85" fmla="*/ 280 h 344"/>
                <a:gd name="T86" fmla="*/ 5450 w 223"/>
                <a:gd name="T87" fmla="*/ 250 h 344"/>
                <a:gd name="T88" fmla="*/ 5450 w 223"/>
                <a:gd name="T89" fmla="*/ 221 h 344"/>
                <a:gd name="T90" fmla="*/ 5450 w 223"/>
                <a:gd name="T91" fmla="*/ 194 h 344"/>
                <a:gd name="T92" fmla="*/ 5450 w 223"/>
                <a:gd name="T93" fmla="*/ 174 h 344"/>
                <a:gd name="T94" fmla="*/ 5450 w 223"/>
                <a:gd name="T95" fmla="*/ 164 h 344"/>
                <a:gd name="T96" fmla="*/ 2866 w 223"/>
                <a:gd name="T97" fmla="*/ 214 h 3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3" h="344">
                  <a:moveTo>
                    <a:pt x="117" y="214"/>
                  </a:moveTo>
                  <a:lnTo>
                    <a:pt x="157" y="214"/>
                  </a:lnTo>
                  <a:lnTo>
                    <a:pt x="157" y="287"/>
                  </a:lnTo>
                  <a:lnTo>
                    <a:pt x="154" y="288"/>
                  </a:lnTo>
                  <a:lnTo>
                    <a:pt x="150" y="290"/>
                  </a:lnTo>
                  <a:lnTo>
                    <a:pt x="146" y="291"/>
                  </a:lnTo>
                  <a:lnTo>
                    <a:pt x="141" y="292"/>
                  </a:lnTo>
                  <a:lnTo>
                    <a:pt x="137" y="293"/>
                  </a:lnTo>
                  <a:lnTo>
                    <a:pt x="133" y="294"/>
                  </a:lnTo>
                  <a:lnTo>
                    <a:pt x="128" y="295"/>
                  </a:lnTo>
                  <a:lnTo>
                    <a:pt x="124" y="295"/>
                  </a:lnTo>
                  <a:lnTo>
                    <a:pt x="120" y="295"/>
                  </a:lnTo>
                  <a:lnTo>
                    <a:pt x="113" y="295"/>
                  </a:lnTo>
                  <a:lnTo>
                    <a:pt x="106" y="294"/>
                  </a:lnTo>
                  <a:lnTo>
                    <a:pt x="100" y="293"/>
                  </a:lnTo>
                  <a:lnTo>
                    <a:pt x="95" y="291"/>
                  </a:lnTo>
                  <a:lnTo>
                    <a:pt x="91" y="288"/>
                  </a:lnTo>
                  <a:lnTo>
                    <a:pt x="87" y="284"/>
                  </a:lnTo>
                  <a:lnTo>
                    <a:pt x="83" y="279"/>
                  </a:lnTo>
                  <a:lnTo>
                    <a:pt x="80" y="273"/>
                  </a:lnTo>
                  <a:lnTo>
                    <a:pt x="78" y="266"/>
                  </a:lnTo>
                  <a:lnTo>
                    <a:pt x="75" y="257"/>
                  </a:lnTo>
                  <a:lnTo>
                    <a:pt x="74" y="247"/>
                  </a:lnTo>
                  <a:lnTo>
                    <a:pt x="73" y="236"/>
                  </a:lnTo>
                  <a:lnTo>
                    <a:pt x="71" y="223"/>
                  </a:lnTo>
                  <a:lnTo>
                    <a:pt x="71" y="208"/>
                  </a:lnTo>
                  <a:lnTo>
                    <a:pt x="71" y="191"/>
                  </a:lnTo>
                  <a:lnTo>
                    <a:pt x="70" y="173"/>
                  </a:lnTo>
                  <a:lnTo>
                    <a:pt x="70" y="161"/>
                  </a:lnTo>
                  <a:lnTo>
                    <a:pt x="70" y="149"/>
                  </a:lnTo>
                  <a:lnTo>
                    <a:pt x="71" y="137"/>
                  </a:lnTo>
                  <a:lnTo>
                    <a:pt x="71" y="126"/>
                  </a:lnTo>
                  <a:lnTo>
                    <a:pt x="72" y="115"/>
                  </a:lnTo>
                  <a:lnTo>
                    <a:pt x="73" y="105"/>
                  </a:lnTo>
                  <a:lnTo>
                    <a:pt x="74" y="96"/>
                  </a:lnTo>
                  <a:lnTo>
                    <a:pt x="76" y="86"/>
                  </a:lnTo>
                  <a:lnTo>
                    <a:pt x="78" y="78"/>
                  </a:lnTo>
                  <a:lnTo>
                    <a:pt x="81" y="71"/>
                  </a:lnTo>
                  <a:lnTo>
                    <a:pt x="84" y="65"/>
                  </a:lnTo>
                  <a:lnTo>
                    <a:pt x="89" y="59"/>
                  </a:lnTo>
                  <a:lnTo>
                    <a:pt x="93" y="55"/>
                  </a:lnTo>
                  <a:lnTo>
                    <a:pt x="99" y="52"/>
                  </a:lnTo>
                  <a:lnTo>
                    <a:pt x="106" y="50"/>
                  </a:lnTo>
                  <a:lnTo>
                    <a:pt x="113" y="49"/>
                  </a:lnTo>
                  <a:lnTo>
                    <a:pt x="119" y="49"/>
                  </a:lnTo>
                  <a:lnTo>
                    <a:pt x="125" y="50"/>
                  </a:lnTo>
                  <a:lnTo>
                    <a:pt x="130" y="51"/>
                  </a:lnTo>
                  <a:lnTo>
                    <a:pt x="134" y="53"/>
                  </a:lnTo>
                  <a:lnTo>
                    <a:pt x="138" y="55"/>
                  </a:lnTo>
                  <a:lnTo>
                    <a:pt x="141" y="58"/>
                  </a:lnTo>
                  <a:lnTo>
                    <a:pt x="144" y="61"/>
                  </a:lnTo>
                  <a:lnTo>
                    <a:pt x="146" y="64"/>
                  </a:lnTo>
                  <a:lnTo>
                    <a:pt x="148" y="67"/>
                  </a:lnTo>
                  <a:lnTo>
                    <a:pt x="150" y="71"/>
                  </a:lnTo>
                  <a:lnTo>
                    <a:pt x="152" y="75"/>
                  </a:lnTo>
                  <a:lnTo>
                    <a:pt x="153" y="80"/>
                  </a:lnTo>
                  <a:lnTo>
                    <a:pt x="153" y="84"/>
                  </a:lnTo>
                  <a:lnTo>
                    <a:pt x="154" y="89"/>
                  </a:lnTo>
                  <a:lnTo>
                    <a:pt x="155" y="94"/>
                  </a:lnTo>
                  <a:lnTo>
                    <a:pt x="155" y="99"/>
                  </a:lnTo>
                  <a:lnTo>
                    <a:pt x="223" y="99"/>
                  </a:lnTo>
                  <a:lnTo>
                    <a:pt x="223" y="88"/>
                  </a:lnTo>
                  <a:lnTo>
                    <a:pt x="222" y="77"/>
                  </a:lnTo>
                  <a:lnTo>
                    <a:pt x="220" y="66"/>
                  </a:lnTo>
                  <a:lnTo>
                    <a:pt x="216" y="56"/>
                  </a:lnTo>
                  <a:lnTo>
                    <a:pt x="212" y="48"/>
                  </a:lnTo>
                  <a:lnTo>
                    <a:pt x="208" y="39"/>
                  </a:lnTo>
                  <a:lnTo>
                    <a:pt x="202" y="32"/>
                  </a:lnTo>
                  <a:lnTo>
                    <a:pt x="195" y="25"/>
                  </a:lnTo>
                  <a:lnTo>
                    <a:pt x="188" y="19"/>
                  </a:lnTo>
                  <a:lnTo>
                    <a:pt x="180" y="14"/>
                  </a:lnTo>
                  <a:lnTo>
                    <a:pt x="171" y="10"/>
                  </a:lnTo>
                  <a:lnTo>
                    <a:pt x="162" y="6"/>
                  </a:lnTo>
                  <a:lnTo>
                    <a:pt x="151" y="3"/>
                  </a:lnTo>
                  <a:lnTo>
                    <a:pt x="141" y="1"/>
                  </a:lnTo>
                  <a:lnTo>
                    <a:pt x="129" y="0"/>
                  </a:lnTo>
                  <a:lnTo>
                    <a:pt x="117" y="0"/>
                  </a:lnTo>
                  <a:lnTo>
                    <a:pt x="107" y="0"/>
                  </a:lnTo>
                  <a:lnTo>
                    <a:pt x="97" y="0"/>
                  </a:lnTo>
                  <a:lnTo>
                    <a:pt x="88" y="2"/>
                  </a:lnTo>
                  <a:lnTo>
                    <a:pt x="79" y="3"/>
                  </a:lnTo>
                  <a:lnTo>
                    <a:pt x="71" y="5"/>
                  </a:lnTo>
                  <a:lnTo>
                    <a:pt x="64" y="8"/>
                  </a:lnTo>
                  <a:lnTo>
                    <a:pt x="57" y="11"/>
                  </a:lnTo>
                  <a:lnTo>
                    <a:pt x="51" y="14"/>
                  </a:lnTo>
                  <a:lnTo>
                    <a:pt x="45" y="18"/>
                  </a:lnTo>
                  <a:lnTo>
                    <a:pt x="40" y="22"/>
                  </a:lnTo>
                  <a:lnTo>
                    <a:pt x="34" y="26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22" y="41"/>
                  </a:lnTo>
                  <a:lnTo>
                    <a:pt x="19" y="47"/>
                  </a:lnTo>
                  <a:lnTo>
                    <a:pt x="16" y="53"/>
                  </a:lnTo>
                  <a:lnTo>
                    <a:pt x="13" y="59"/>
                  </a:lnTo>
                  <a:lnTo>
                    <a:pt x="11" y="65"/>
                  </a:lnTo>
                  <a:lnTo>
                    <a:pt x="9" y="72"/>
                  </a:lnTo>
                  <a:lnTo>
                    <a:pt x="7" y="79"/>
                  </a:lnTo>
                  <a:lnTo>
                    <a:pt x="5" y="85"/>
                  </a:lnTo>
                  <a:lnTo>
                    <a:pt x="4" y="92"/>
                  </a:lnTo>
                  <a:lnTo>
                    <a:pt x="3" y="100"/>
                  </a:lnTo>
                  <a:lnTo>
                    <a:pt x="2" y="107"/>
                  </a:lnTo>
                  <a:lnTo>
                    <a:pt x="1" y="115"/>
                  </a:lnTo>
                  <a:lnTo>
                    <a:pt x="1" y="122"/>
                  </a:lnTo>
                  <a:lnTo>
                    <a:pt x="1" y="130"/>
                  </a:lnTo>
                  <a:lnTo>
                    <a:pt x="0" y="138"/>
                  </a:lnTo>
                  <a:lnTo>
                    <a:pt x="0" y="145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81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1" y="213"/>
                  </a:lnTo>
                  <a:lnTo>
                    <a:pt x="1" y="223"/>
                  </a:lnTo>
                  <a:lnTo>
                    <a:pt x="2" y="232"/>
                  </a:lnTo>
                  <a:lnTo>
                    <a:pt x="3" y="241"/>
                  </a:lnTo>
                  <a:lnTo>
                    <a:pt x="4" y="250"/>
                  </a:lnTo>
                  <a:lnTo>
                    <a:pt x="5" y="258"/>
                  </a:lnTo>
                  <a:lnTo>
                    <a:pt x="7" y="265"/>
                  </a:lnTo>
                  <a:lnTo>
                    <a:pt x="8" y="273"/>
                  </a:lnTo>
                  <a:lnTo>
                    <a:pt x="10" y="280"/>
                  </a:lnTo>
                  <a:lnTo>
                    <a:pt x="12" y="286"/>
                  </a:lnTo>
                  <a:lnTo>
                    <a:pt x="15" y="293"/>
                  </a:lnTo>
                  <a:lnTo>
                    <a:pt x="18" y="298"/>
                  </a:lnTo>
                  <a:lnTo>
                    <a:pt x="21" y="304"/>
                  </a:lnTo>
                  <a:lnTo>
                    <a:pt x="25" y="309"/>
                  </a:lnTo>
                  <a:lnTo>
                    <a:pt x="29" y="314"/>
                  </a:lnTo>
                  <a:lnTo>
                    <a:pt x="33" y="318"/>
                  </a:lnTo>
                  <a:lnTo>
                    <a:pt x="38" y="322"/>
                  </a:lnTo>
                  <a:lnTo>
                    <a:pt x="43" y="325"/>
                  </a:lnTo>
                  <a:lnTo>
                    <a:pt x="48" y="329"/>
                  </a:lnTo>
                  <a:lnTo>
                    <a:pt x="54" y="332"/>
                  </a:lnTo>
                  <a:lnTo>
                    <a:pt x="60" y="334"/>
                  </a:lnTo>
                  <a:lnTo>
                    <a:pt x="67" y="337"/>
                  </a:lnTo>
                  <a:lnTo>
                    <a:pt x="75" y="339"/>
                  </a:lnTo>
                  <a:lnTo>
                    <a:pt x="83" y="340"/>
                  </a:lnTo>
                  <a:lnTo>
                    <a:pt x="91" y="341"/>
                  </a:lnTo>
                  <a:lnTo>
                    <a:pt x="100" y="342"/>
                  </a:lnTo>
                  <a:lnTo>
                    <a:pt x="110" y="343"/>
                  </a:lnTo>
                  <a:lnTo>
                    <a:pt x="119" y="344"/>
                  </a:lnTo>
                  <a:lnTo>
                    <a:pt x="130" y="344"/>
                  </a:lnTo>
                  <a:lnTo>
                    <a:pt x="135" y="344"/>
                  </a:lnTo>
                  <a:lnTo>
                    <a:pt x="141" y="344"/>
                  </a:lnTo>
                  <a:lnTo>
                    <a:pt x="147" y="343"/>
                  </a:lnTo>
                  <a:lnTo>
                    <a:pt x="153" y="343"/>
                  </a:lnTo>
                  <a:lnTo>
                    <a:pt x="159" y="342"/>
                  </a:lnTo>
                  <a:lnTo>
                    <a:pt x="165" y="342"/>
                  </a:lnTo>
                  <a:lnTo>
                    <a:pt x="172" y="341"/>
                  </a:lnTo>
                  <a:lnTo>
                    <a:pt x="178" y="340"/>
                  </a:lnTo>
                  <a:lnTo>
                    <a:pt x="184" y="339"/>
                  </a:lnTo>
                  <a:lnTo>
                    <a:pt x="190" y="338"/>
                  </a:lnTo>
                  <a:lnTo>
                    <a:pt x="196" y="337"/>
                  </a:lnTo>
                  <a:lnTo>
                    <a:pt x="202" y="336"/>
                  </a:lnTo>
                  <a:lnTo>
                    <a:pt x="207" y="335"/>
                  </a:lnTo>
                  <a:lnTo>
                    <a:pt x="212" y="334"/>
                  </a:lnTo>
                  <a:lnTo>
                    <a:pt x="216" y="333"/>
                  </a:lnTo>
                  <a:lnTo>
                    <a:pt x="220" y="332"/>
                  </a:lnTo>
                  <a:lnTo>
                    <a:pt x="221" y="332"/>
                  </a:lnTo>
                  <a:lnTo>
                    <a:pt x="222" y="331"/>
                  </a:lnTo>
                  <a:lnTo>
                    <a:pt x="223" y="330"/>
                  </a:lnTo>
                  <a:lnTo>
                    <a:pt x="223" y="329"/>
                  </a:lnTo>
                  <a:lnTo>
                    <a:pt x="223" y="327"/>
                  </a:lnTo>
                  <a:lnTo>
                    <a:pt x="223" y="325"/>
                  </a:lnTo>
                  <a:lnTo>
                    <a:pt x="223" y="323"/>
                  </a:lnTo>
                  <a:lnTo>
                    <a:pt x="223" y="319"/>
                  </a:lnTo>
                  <a:lnTo>
                    <a:pt x="223" y="315"/>
                  </a:lnTo>
                  <a:lnTo>
                    <a:pt x="223" y="310"/>
                  </a:lnTo>
                  <a:lnTo>
                    <a:pt x="223" y="305"/>
                  </a:lnTo>
                  <a:lnTo>
                    <a:pt x="223" y="299"/>
                  </a:lnTo>
                  <a:lnTo>
                    <a:pt x="223" y="293"/>
                  </a:lnTo>
                  <a:lnTo>
                    <a:pt x="223" y="287"/>
                  </a:lnTo>
                  <a:lnTo>
                    <a:pt x="223" y="280"/>
                  </a:lnTo>
                  <a:lnTo>
                    <a:pt x="223" y="273"/>
                  </a:lnTo>
                  <a:lnTo>
                    <a:pt x="223" y="265"/>
                  </a:lnTo>
                  <a:lnTo>
                    <a:pt x="223" y="258"/>
                  </a:lnTo>
                  <a:lnTo>
                    <a:pt x="223" y="250"/>
                  </a:lnTo>
                  <a:lnTo>
                    <a:pt x="223" y="243"/>
                  </a:lnTo>
                  <a:lnTo>
                    <a:pt x="223" y="235"/>
                  </a:lnTo>
                  <a:lnTo>
                    <a:pt x="223" y="228"/>
                  </a:lnTo>
                  <a:lnTo>
                    <a:pt x="223" y="221"/>
                  </a:lnTo>
                  <a:lnTo>
                    <a:pt x="223" y="214"/>
                  </a:lnTo>
                  <a:lnTo>
                    <a:pt x="223" y="207"/>
                  </a:lnTo>
                  <a:lnTo>
                    <a:pt x="223" y="200"/>
                  </a:lnTo>
                  <a:lnTo>
                    <a:pt x="223" y="194"/>
                  </a:lnTo>
                  <a:lnTo>
                    <a:pt x="223" y="188"/>
                  </a:lnTo>
                  <a:lnTo>
                    <a:pt x="223" y="183"/>
                  </a:lnTo>
                  <a:lnTo>
                    <a:pt x="223" y="178"/>
                  </a:lnTo>
                  <a:lnTo>
                    <a:pt x="223" y="174"/>
                  </a:lnTo>
                  <a:lnTo>
                    <a:pt x="223" y="170"/>
                  </a:lnTo>
                  <a:lnTo>
                    <a:pt x="223" y="168"/>
                  </a:lnTo>
                  <a:lnTo>
                    <a:pt x="223" y="165"/>
                  </a:lnTo>
                  <a:lnTo>
                    <a:pt x="223" y="164"/>
                  </a:lnTo>
                  <a:lnTo>
                    <a:pt x="117" y="164"/>
                  </a:lnTo>
                  <a:lnTo>
                    <a:pt x="117" y="2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69" name="Freeform 11"/>
            <p:cNvSpPr>
              <a:spLocks noChangeAspect="1"/>
            </p:cNvSpPr>
            <p:nvPr/>
          </p:nvSpPr>
          <p:spPr bwMode="auto">
            <a:xfrm>
              <a:off x="105" y="3721"/>
              <a:ext cx="362" cy="133"/>
            </a:xfrm>
            <a:custGeom>
              <a:avLst/>
              <a:gdLst>
                <a:gd name="T0" fmla="*/ 2130 w 322"/>
                <a:gd name="T1" fmla="*/ 111 h 133"/>
                <a:gd name="T2" fmla="*/ 2139 w 322"/>
                <a:gd name="T3" fmla="*/ 113 h 133"/>
                <a:gd name="T4" fmla="*/ 2291 w 322"/>
                <a:gd name="T5" fmla="*/ 118 h 133"/>
                <a:gd name="T6" fmla="*/ 2428 w 322"/>
                <a:gd name="T7" fmla="*/ 122 h 133"/>
                <a:gd name="T8" fmla="*/ 2582 w 322"/>
                <a:gd name="T9" fmla="*/ 125 h 133"/>
                <a:gd name="T10" fmla="*/ 2730 w 322"/>
                <a:gd name="T11" fmla="*/ 128 h 133"/>
                <a:gd name="T12" fmla="*/ 2850 w 322"/>
                <a:gd name="T13" fmla="*/ 130 h 133"/>
                <a:gd name="T14" fmla="*/ 3028 w 322"/>
                <a:gd name="T15" fmla="*/ 132 h 133"/>
                <a:gd name="T16" fmla="*/ 3184 w 322"/>
                <a:gd name="T17" fmla="*/ 133 h 133"/>
                <a:gd name="T18" fmla="*/ 3351 w 322"/>
                <a:gd name="T19" fmla="*/ 133 h 133"/>
                <a:gd name="T20" fmla="*/ 3450 w 322"/>
                <a:gd name="T21" fmla="*/ 133 h 133"/>
                <a:gd name="T22" fmla="*/ 3582 w 322"/>
                <a:gd name="T23" fmla="*/ 132 h 133"/>
                <a:gd name="T24" fmla="*/ 3732 w 322"/>
                <a:gd name="T25" fmla="*/ 131 h 133"/>
                <a:gd name="T26" fmla="*/ 3879 w 322"/>
                <a:gd name="T27" fmla="*/ 130 h 133"/>
                <a:gd name="T28" fmla="*/ 4025 w 322"/>
                <a:gd name="T29" fmla="*/ 128 h 133"/>
                <a:gd name="T30" fmla="*/ 4125 w 322"/>
                <a:gd name="T31" fmla="*/ 125 h 133"/>
                <a:gd name="T32" fmla="*/ 4241 w 322"/>
                <a:gd name="T33" fmla="*/ 122 h 133"/>
                <a:gd name="T34" fmla="*/ 4368 w 322"/>
                <a:gd name="T35" fmla="*/ 119 h 133"/>
                <a:gd name="T36" fmla="*/ 4437 w 322"/>
                <a:gd name="T37" fmla="*/ 117 h 133"/>
                <a:gd name="T38" fmla="*/ 4552 w 322"/>
                <a:gd name="T39" fmla="*/ 113 h 133"/>
                <a:gd name="T40" fmla="*/ 4717 w 322"/>
                <a:gd name="T41" fmla="*/ 109 h 133"/>
                <a:gd name="T42" fmla="*/ 4903 w 322"/>
                <a:gd name="T43" fmla="*/ 104 h 133"/>
                <a:gd name="T44" fmla="*/ 5089 w 322"/>
                <a:gd name="T45" fmla="*/ 99 h 133"/>
                <a:gd name="T46" fmla="*/ 5282 w 322"/>
                <a:gd name="T47" fmla="*/ 93 h 133"/>
                <a:gd name="T48" fmla="*/ 5521 w 322"/>
                <a:gd name="T49" fmla="*/ 87 h 133"/>
                <a:gd name="T50" fmla="*/ 5721 w 322"/>
                <a:gd name="T51" fmla="*/ 81 h 133"/>
                <a:gd name="T52" fmla="*/ 6017 w 322"/>
                <a:gd name="T53" fmla="*/ 74 h 133"/>
                <a:gd name="T54" fmla="*/ 6233 w 322"/>
                <a:gd name="T55" fmla="*/ 67 h 133"/>
                <a:gd name="T56" fmla="*/ 6464 w 322"/>
                <a:gd name="T57" fmla="*/ 60 h 133"/>
                <a:gd name="T58" fmla="*/ 6703 w 322"/>
                <a:gd name="T59" fmla="*/ 53 h 133"/>
                <a:gd name="T60" fmla="*/ 6950 w 322"/>
                <a:gd name="T61" fmla="*/ 47 h 133"/>
                <a:gd name="T62" fmla="*/ 7183 w 322"/>
                <a:gd name="T63" fmla="*/ 40 h 133"/>
                <a:gd name="T64" fmla="*/ 7390 w 322"/>
                <a:gd name="T65" fmla="*/ 34 h 133"/>
                <a:gd name="T66" fmla="*/ 7604 w 322"/>
                <a:gd name="T67" fmla="*/ 29 h 133"/>
                <a:gd name="T68" fmla="*/ 7604 w 322"/>
                <a:gd name="T69" fmla="*/ 0 h 133"/>
                <a:gd name="T70" fmla="*/ 0 w 322"/>
                <a:gd name="T71" fmla="*/ 0 h 133"/>
                <a:gd name="T72" fmla="*/ 0 w 322"/>
                <a:gd name="T73" fmla="*/ 76 h 133"/>
                <a:gd name="T74" fmla="*/ 4 w 322"/>
                <a:gd name="T75" fmla="*/ 75 h 133"/>
                <a:gd name="T76" fmla="*/ 179 w 322"/>
                <a:gd name="T77" fmla="*/ 75 h 133"/>
                <a:gd name="T78" fmla="*/ 286 w 322"/>
                <a:gd name="T79" fmla="*/ 75 h 133"/>
                <a:gd name="T80" fmla="*/ 407 w 322"/>
                <a:gd name="T81" fmla="*/ 75 h 133"/>
                <a:gd name="T82" fmla="*/ 516 w 322"/>
                <a:gd name="T83" fmla="*/ 75 h 133"/>
                <a:gd name="T84" fmla="*/ 651 w 322"/>
                <a:gd name="T85" fmla="*/ 76 h 133"/>
                <a:gd name="T86" fmla="*/ 781 w 322"/>
                <a:gd name="T87" fmla="*/ 77 h 133"/>
                <a:gd name="T88" fmla="*/ 925 w 322"/>
                <a:gd name="T89" fmla="*/ 79 h 133"/>
                <a:gd name="T90" fmla="*/ 1041 w 322"/>
                <a:gd name="T91" fmla="*/ 81 h 133"/>
                <a:gd name="T92" fmla="*/ 1187 w 322"/>
                <a:gd name="T93" fmla="*/ 83 h 133"/>
                <a:gd name="T94" fmla="*/ 1334 w 322"/>
                <a:gd name="T95" fmla="*/ 87 h 133"/>
                <a:gd name="T96" fmla="*/ 1478 w 322"/>
                <a:gd name="T97" fmla="*/ 90 h 133"/>
                <a:gd name="T98" fmla="*/ 1660 w 322"/>
                <a:gd name="T99" fmla="*/ 94 h 133"/>
                <a:gd name="T100" fmla="*/ 1783 w 322"/>
                <a:gd name="T101" fmla="*/ 99 h 133"/>
                <a:gd name="T102" fmla="*/ 1991 w 322"/>
                <a:gd name="T103" fmla="*/ 105 h 133"/>
                <a:gd name="T104" fmla="*/ 2130 w 322"/>
                <a:gd name="T105" fmla="*/ 111 h 133"/>
                <a:gd name="T106" fmla="*/ 2130 w 322"/>
                <a:gd name="T107" fmla="*/ 111 h 1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2" h="133">
                  <a:moveTo>
                    <a:pt x="90" y="111"/>
                  </a:moveTo>
                  <a:lnTo>
                    <a:pt x="91" y="113"/>
                  </a:lnTo>
                  <a:lnTo>
                    <a:pt x="97" y="118"/>
                  </a:lnTo>
                  <a:lnTo>
                    <a:pt x="103" y="122"/>
                  </a:lnTo>
                  <a:lnTo>
                    <a:pt x="110" y="125"/>
                  </a:lnTo>
                  <a:lnTo>
                    <a:pt x="116" y="128"/>
                  </a:lnTo>
                  <a:lnTo>
                    <a:pt x="122" y="130"/>
                  </a:lnTo>
                  <a:lnTo>
                    <a:pt x="128" y="132"/>
                  </a:lnTo>
                  <a:lnTo>
                    <a:pt x="134" y="133"/>
                  </a:lnTo>
                  <a:lnTo>
                    <a:pt x="141" y="133"/>
                  </a:lnTo>
                  <a:lnTo>
                    <a:pt x="146" y="133"/>
                  </a:lnTo>
                  <a:lnTo>
                    <a:pt x="152" y="132"/>
                  </a:lnTo>
                  <a:lnTo>
                    <a:pt x="158" y="131"/>
                  </a:lnTo>
                  <a:lnTo>
                    <a:pt x="164" y="130"/>
                  </a:lnTo>
                  <a:lnTo>
                    <a:pt x="170" y="128"/>
                  </a:lnTo>
                  <a:lnTo>
                    <a:pt x="175" y="125"/>
                  </a:lnTo>
                  <a:lnTo>
                    <a:pt x="180" y="122"/>
                  </a:lnTo>
                  <a:lnTo>
                    <a:pt x="185" y="119"/>
                  </a:lnTo>
                  <a:lnTo>
                    <a:pt x="189" y="117"/>
                  </a:lnTo>
                  <a:lnTo>
                    <a:pt x="194" y="113"/>
                  </a:lnTo>
                  <a:lnTo>
                    <a:pt x="200" y="109"/>
                  </a:lnTo>
                  <a:lnTo>
                    <a:pt x="207" y="104"/>
                  </a:lnTo>
                  <a:lnTo>
                    <a:pt x="216" y="99"/>
                  </a:lnTo>
                  <a:lnTo>
                    <a:pt x="224" y="93"/>
                  </a:lnTo>
                  <a:lnTo>
                    <a:pt x="234" y="87"/>
                  </a:lnTo>
                  <a:lnTo>
                    <a:pt x="243" y="81"/>
                  </a:lnTo>
                  <a:lnTo>
                    <a:pt x="254" y="74"/>
                  </a:lnTo>
                  <a:lnTo>
                    <a:pt x="264" y="67"/>
                  </a:lnTo>
                  <a:lnTo>
                    <a:pt x="274" y="60"/>
                  </a:lnTo>
                  <a:lnTo>
                    <a:pt x="284" y="53"/>
                  </a:lnTo>
                  <a:lnTo>
                    <a:pt x="294" y="47"/>
                  </a:lnTo>
                  <a:lnTo>
                    <a:pt x="304" y="40"/>
                  </a:lnTo>
                  <a:lnTo>
                    <a:pt x="313" y="34"/>
                  </a:lnTo>
                  <a:lnTo>
                    <a:pt x="322" y="29"/>
                  </a:lnTo>
                  <a:lnTo>
                    <a:pt x="322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4" y="75"/>
                  </a:lnTo>
                  <a:lnTo>
                    <a:pt x="8" y="75"/>
                  </a:lnTo>
                  <a:lnTo>
                    <a:pt x="12" y="75"/>
                  </a:lnTo>
                  <a:lnTo>
                    <a:pt x="17" y="75"/>
                  </a:lnTo>
                  <a:lnTo>
                    <a:pt x="22" y="75"/>
                  </a:lnTo>
                  <a:lnTo>
                    <a:pt x="27" y="76"/>
                  </a:lnTo>
                  <a:lnTo>
                    <a:pt x="33" y="77"/>
                  </a:lnTo>
                  <a:lnTo>
                    <a:pt x="38" y="79"/>
                  </a:lnTo>
                  <a:lnTo>
                    <a:pt x="44" y="81"/>
                  </a:lnTo>
                  <a:lnTo>
                    <a:pt x="50" y="83"/>
                  </a:lnTo>
                  <a:lnTo>
                    <a:pt x="56" y="87"/>
                  </a:lnTo>
                  <a:lnTo>
                    <a:pt x="62" y="90"/>
                  </a:lnTo>
                  <a:lnTo>
                    <a:pt x="69" y="94"/>
                  </a:lnTo>
                  <a:lnTo>
                    <a:pt x="76" y="99"/>
                  </a:lnTo>
                  <a:lnTo>
                    <a:pt x="83" y="105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70" name="Freeform 12"/>
            <p:cNvSpPr>
              <a:spLocks noChangeAspect="1"/>
            </p:cNvSpPr>
            <p:nvPr/>
          </p:nvSpPr>
          <p:spPr bwMode="auto">
            <a:xfrm>
              <a:off x="105" y="3898"/>
              <a:ext cx="362" cy="159"/>
            </a:xfrm>
            <a:custGeom>
              <a:avLst/>
              <a:gdLst>
                <a:gd name="T0" fmla="*/ 4974 w 322"/>
                <a:gd name="T1" fmla="*/ 60 h 159"/>
                <a:gd name="T2" fmla="*/ 4049 w 322"/>
                <a:gd name="T3" fmla="*/ 24 h 159"/>
                <a:gd name="T4" fmla="*/ 4027 w 322"/>
                <a:gd name="T5" fmla="*/ 22 h 159"/>
                <a:gd name="T6" fmla="*/ 4019 w 322"/>
                <a:gd name="T7" fmla="*/ 21 h 159"/>
                <a:gd name="T8" fmla="*/ 3935 w 322"/>
                <a:gd name="T9" fmla="*/ 19 h 159"/>
                <a:gd name="T10" fmla="*/ 3927 w 322"/>
                <a:gd name="T11" fmla="*/ 18 h 159"/>
                <a:gd name="T12" fmla="*/ 3879 w 322"/>
                <a:gd name="T13" fmla="*/ 17 h 159"/>
                <a:gd name="T14" fmla="*/ 3843 w 322"/>
                <a:gd name="T15" fmla="*/ 16 h 159"/>
                <a:gd name="T16" fmla="*/ 3827 w 322"/>
                <a:gd name="T17" fmla="*/ 15 h 159"/>
                <a:gd name="T18" fmla="*/ 3775 w 322"/>
                <a:gd name="T19" fmla="*/ 15 h 159"/>
                <a:gd name="T20" fmla="*/ 3669 w 322"/>
                <a:gd name="T21" fmla="*/ 12 h 159"/>
                <a:gd name="T22" fmla="*/ 3575 w 322"/>
                <a:gd name="T23" fmla="*/ 8 h 159"/>
                <a:gd name="T24" fmla="*/ 3404 w 322"/>
                <a:gd name="T25" fmla="*/ 6 h 159"/>
                <a:gd name="T26" fmla="*/ 3264 w 322"/>
                <a:gd name="T27" fmla="*/ 4 h 159"/>
                <a:gd name="T28" fmla="*/ 3180 w 322"/>
                <a:gd name="T29" fmla="*/ 2 h 159"/>
                <a:gd name="T30" fmla="*/ 3028 w 322"/>
                <a:gd name="T31" fmla="*/ 1 h 159"/>
                <a:gd name="T32" fmla="*/ 2896 w 322"/>
                <a:gd name="T33" fmla="*/ 0 h 159"/>
                <a:gd name="T34" fmla="*/ 2832 w 322"/>
                <a:gd name="T35" fmla="*/ 0 h 159"/>
                <a:gd name="T36" fmla="*/ 2693 w 322"/>
                <a:gd name="T37" fmla="*/ 0 h 159"/>
                <a:gd name="T38" fmla="*/ 2576 w 322"/>
                <a:gd name="T39" fmla="*/ 0 h 159"/>
                <a:gd name="T40" fmla="*/ 2516 w 322"/>
                <a:gd name="T41" fmla="*/ 0 h 159"/>
                <a:gd name="T42" fmla="*/ 2395 w 322"/>
                <a:gd name="T43" fmla="*/ 1 h 159"/>
                <a:gd name="T44" fmla="*/ 2297 w 322"/>
                <a:gd name="T45" fmla="*/ 2 h 159"/>
                <a:gd name="T46" fmla="*/ 2242 w 322"/>
                <a:gd name="T47" fmla="*/ 3 h 159"/>
                <a:gd name="T48" fmla="*/ 2160 w 322"/>
                <a:gd name="T49" fmla="*/ 4 h 159"/>
                <a:gd name="T50" fmla="*/ 2100 w 322"/>
                <a:gd name="T51" fmla="*/ 5 h 159"/>
                <a:gd name="T52" fmla="*/ 2098 w 322"/>
                <a:gd name="T53" fmla="*/ 5 h 159"/>
                <a:gd name="T54" fmla="*/ 2043 w 322"/>
                <a:gd name="T55" fmla="*/ 6 h 159"/>
                <a:gd name="T56" fmla="*/ 2004 w 322"/>
                <a:gd name="T57" fmla="*/ 6 h 159"/>
                <a:gd name="T58" fmla="*/ 1993 w 322"/>
                <a:gd name="T59" fmla="*/ 7 h 159"/>
                <a:gd name="T60" fmla="*/ 1991 w 322"/>
                <a:gd name="T61" fmla="*/ 8 h 159"/>
                <a:gd name="T62" fmla="*/ 1921 w 322"/>
                <a:gd name="T63" fmla="*/ 8 h 159"/>
                <a:gd name="T64" fmla="*/ 1903 w 322"/>
                <a:gd name="T65" fmla="*/ 9 h 159"/>
                <a:gd name="T66" fmla="*/ 1895 w 322"/>
                <a:gd name="T67" fmla="*/ 9 h 159"/>
                <a:gd name="T68" fmla="*/ 0 w 322"/>
                <a:gd name="T69" fmla="*/ 63 h 159"/>
                <a:gd name="T70" fmla="*/ 0 w 322"/>
                <a:gd name="T71" fmla="*/ 159 h 159"/>
                <a:gd name="T72" fmla="*/ 7604 w 322"/>
                <a:gd name="T73" fmla="*/ 159 h 159"/>
                <a:gd name="T74" fmla="*/ 7604 w 322"/>
                <a:gd name="T75" fmla="*/ 89 h 159"/>
                <a:gd name="T76" fmla="*/ 7559 w 322"/>
                <a:gd name="T77" fmla="*/ 91 h 159"/>
                <a:gd name="T78" fmla="*/ 7477 w 322"/>
                <a:gd name="T79" fmla="*/ 92 h 159"/>
                <a:gd name="T80" fmla="*/ 7408 w 322"/>
                <a:gd name="T81" fmla="*/ 93 h 159"/>
                <a:gd name="T82" fmla="*/ 7346 w 322"/>
                <a:gd name="T83" fmla="*/ 95 h 159"/>
                <a:gd name="T84" fmla="*/ 7216 w 322"/>
                <a:gd name="T85" fmla="*/ 96 h 159"/>
                <a:gd name="T86" fmla="*/ 7068 w 322"/>
                <a:gd name="T87" fmla="*/ 97 h 159"/>
                <a:gd name="T88" fmla="*/ 6900 w 322"/>
                <a:gd name="T89" fmla="*/ 98 h 159"/>
                <a:gd name="T90" fmla="*/ 6764 w 322"/>
                <a:gd name="T91" fmla="*/ 98 h 159"/>
                <a:gd name="T92" fmla="*/ 6573 w 322"/>
                <a:gd name="T93" fmla="*/ 97 h 159"/>
                <a:gd name="T94" fmla="*/ 6389 w 322"/>
                <a:gd name="T95" fmla="*/ 96 h 159"/>
                <a:gd name="T96" fmla="*/ 6138 w 322"/>
                <a:gd name="T97" fmla="*/ 93 h 159"/>
                <a:gd name="T98" fmla="*/ 5938 w 322"/>
                <a:gd name="T99" fmla="*/ 90 h 159"/>
                <a:gd name="T100" fmla="*/ 5721 w 322"/>
                <a:gd name="T101" fmla="*/ 85 h 159"/>
                <a:gd name="T102" fmla="*/ 5460 w 322"/>
                <a:gd name="T103" fmla="*/ 78 h 159"/>
                <a:gd name="T104" fmla="*/ 5250 w 322"/>
                <a:gd name="T105" fmla="*/ 70 h 159"/>
                <a:gd name="T106" fmla="*/ 4974 w 322"/>
                <a:gd name="T107" fmla="*/ 60 h 159"/>
                <a:gd name="T108" fmla="*/ 4974 w 322"/>
                <a:gd name="T109" fmla="*/ 60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22" h="159">
                  <a:moveTo>
                    <a:pt x="211" y="60"/>
                  </a:moveTo>
                  <a:lnTo>
                    <a:pt x="173" y="24"/>
                  </a:lnTo>
                  <a:lnTo>
                    <a:pt x="171" y="22"/>
                  </a:lnTo>
                  <a:lnTo>
                    <a:pt x="169" y="21"/>
                  </a:lnTo>
                  <a:lnTo>
                    <a:pt x="167" y="19"/>
                  </a:lnTo>
                  <a:lnTo>
                    <a:pt x="166" y="18"/>
                  </a:lnTo>
                  <a:lnTo>
                    <a:pt x="164" y="17"/>
                  </a:lnTo>
                  <a:lnTo>
                    <a:pt x="163" y="16"/>
                  </a:lnTo>
                  <a:lnTo>
                    <a:pt x="162" y="15"/>
                  </a:lnTo>
                  <a:lnTo>
                    <a:pt x="161" y="15"/>
                  </a:lnTo>
                  <a:lnTo>
                    <a:pt x="156" y="12"/>
                  </a:lnTo>
                  <a:lnTo>
                    <a:pt x="150" y="8"/>
                  </a:lnTo>
                  <a:lnTo>
                    <a:pt x="144" y="6"/>
                  </a:lnTo>
                  <a:lnTo>
                    <a:pt x="139" y="4"/>
                  </a:lnTo>
                  <a:lnTo>
                    <a:pt x="133" y="2"/>
                  </a:lnTo>
                  <a:lnTo>
                    <a:pt x="128" y="1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1"/>
                  </a:lnTo>
                  <a:lnTo>
                    <a:pt x="98" y="2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89" y="5"/>
                  </a:lnTo>
                  <a:lnTo>
                    <a:pt x="88" y="5"/>
                  </a:lnTo>
                  <a:lnTo>
                    <a:pt x="87" y="6"/>
                  </a:lnTo>
                  <a:lnTo>
                    <a:pt x="85" y="6"/>
                  </a:lnTo>
                  <a:lnTo>
                    <a:pt x="84" y="7"/>
                  </a:lnTo>
                  <a:lnTo>
                    <a:pt x="83" y="8"/>
                  </a:lnTo>
                  <a:lnTo>
                    <a:pt x="82" y="8"/>
                  </a:lnTo>
                  <a:lnTo>
                    <a:pt x="81" y="9"/>
                  </a:lnTo>
                  <a:lnTo>
                    <a:pt x="80" y="9"/>
                  </a:lnTo>
                  <a:lnTo>
                    <a:pt x="0" y="63"/>
                  </a:lnTo>
                  <a:lnTo>
                    <a:pt x="0" y="159"/>
                  </a:lnTo>
                  <a:lnTo>
                    <a:pt x="322" y="159"/>
                  </a:lnTo>
                  <a:lnTo>
                    <a:pt x="322" y="89"/>
                  </a:lnTo>
                  <a:lnTo>
                    <a:pt x="320" y="91"/>
                  </a:lnTo>
                  <a:lnTo>
                    <a:pt x="317" y="92"/>
                  </a:lnTo>
                  <a:lnTo>
                    <a:pt x="314" y="93"/>
                  </a:lnTo>
                  <a:lnTo>
                    <a:pt x="310" y="95"/>
                  </a:lnTo>
                  <a:lnTo>
                    <a:pt x="305" y="96"/>
                  </a:lnTo>
                  <a:lnTo>
                    <a:pt x="299" y="97"/>
                  </a:lnTo>
                  <a:lnTo>
                    <a:pt x="293" y="98"/>
                  </a:lnTo>
                  <a:lnTo>
                    <a:pt x="286" y="98"/>
                  </a:lnTo>
                  <a:lnTo>
                    <a:pt x="278" y="97"/>
                  </a:lnTo>
                  <a:lnTo>
                    <a:pt x="270" y="96"/>
                  </a:lnTo>
                  <a:lnTo>
                    <a:pt x="261" y="93"/>
                  </a:lnTo>
                  <a:lnTo>
                    <a:pt x="252" y="90"/>
                  </a:lnTo>
                  <a:lnTo>
                    <a:pt x="243" y="85"/>
                  </a:lnTo>
                  <a:lnTo>
                    <a:pt x="232" y="78"/>
                  </a:lnTo>
                  <a:lnTo>
                    <a:pt x="222" y="70"/>
                  </a:lnTo>
                  <a:lnTo>
                    <a:pt x="211" y="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71" name="Freeform 13"/>
            <p:cNvSpPr>
              <a:spLocks noChangeAspect="1"/>
            </p:cNvSpPr>
            <p:nvPr/>
          </p:nvSpPr>
          <p:spPr bwMode="auto">
            <a:xfrm>
              <a:off x="105" y="3818"/>
              <a:ext cx="104" cy="40"/>
            </a:xfrm>
            <a:custGeom>
              <a:avLst/>
              <a:gdLst>
                <a:gd name="T0" fmla="*/ 2351 w 92"/>
                <a:gd name="T1" fmla="*/ 23 h 40"/>
                <a:gd name="T2" fmla="*/ 2315 w 92"/>
                <a:gd name="T3" fmla="*/ 22 h 40"/>
                <a:gd name="T4" fmla="*/ 2303 w 92"/>
                <a:gd name="T5" fmla="*/ 20 h 40"/>
                <a:gd name="T6" fmla="*/ 2293 w 92"/>
                <a:gd name="T7" fmla="*/ 19 h 40"/>
                <a:gd name="T8" fmla="*/ 2225 w 92"/>
                <a:gd name="T9" fmla="*/ 18 h 40"/>
                <a:gd name="T10" fmla="*/ 2037 w 92"/>
                <a:gd name="T11" fmla="*/ 13 h 40"/>
                <a:gd name="T12" fmla="*/ 1836 w 92"/>
                <a:gd name="T13" fmla="*/ 9 h 40"/>
                <a:gd name="T14" fmla="*/ 1628 w 92"/>
                <a:gd name="T15" fmla="*/ 6 h 40"/>
                <a:gd name="T16" fmla="*/ 1477 w 92"/>
                <a:gd name="T17" fmla="*/ 4 h 40"/>
                <a:gd name="T18" fmla="*/ 1274 w 92"/>
                <a:gd name="T19" fmla="*/ 2 h 40"/>
                <a:gd name="T20" fmla="*/ 1124 w 92"/>
                <a:gd name="T21" fmla="*/ 1 h 40"/>
                <a:gd name="T22" fmla="*/ 981 w 92"/>
                <a:gd name="T23" fmla="*/ 1 h 40"/>
                <a:gd name="T24" fmla="*/ 815 w 92"/>
                <a:gd name="T25" fmla="*/ 0 h 40"/>
                <a:gd name="T26" fmla="*/ 679 w 92"/>
                <a:gd name="T27" fmla="*/ 1 h 40"/>
                <a:gd name="T28" fmla="*/ 540 w 92"/>
                <a:gd name="T29" fmla="*/ 1 h 40"/>
                <a:gd name="T30" fmla="*/ 417 w 92"/>
                <a:gd name="T31" fmla="*/ 2 h 40"/>
                <a:gd name="T32" fmla="*/ 293 w 92"/>
                <a:gd name="T33" fmla="*/ 3 h 40"/>
                <a:gd name="T34" fmla="*/ 203 w 92"/>
                <a:gd name="T35" fmla="*/ 4 h 40"/>
                <a:gd name="T36" fmla="*/ 141 w 92"/>
                <a:gd name="T37" fmla="*/ 5 h 40"/>
                <a:gd name="T38" fmla="*/ 2 w 92"/>
                <a:gd name="T39" fmla="*/ 6 h 40"/>
                <a:gd name="T40" fmla="*/ 0 w 92"/>
                <a:gd name="T41" fmla="*/ 7 h 40"/>
                <a:gd name="T42" fmla="*/ 0 w 92"/>
                <a:gd name="T43" fmla="*/ 40 h 40"/>
                <a:gd name="T44" fmla="*/ 532 w 92"/>
                <a:gd name="T45" fmla="*/ 27 h 40"/>
                <a:gd name="T46" fmla="*/ 532 w 92"/>
                <a:gd name="T47" fmla="*/ 27 h 40"/>
                <a:gd name="T48" fmla="*/ 540 w 92"/>
                <a:gd name="T49" fmla="*/ 26 h 40"/>
                <a:gd name="T50" fmla="*/ 609 w 92"/>
                <a:gd name="T51" fmla="*/ 26 h 40"/>
                <a:gd name="T52" fmla="*/ 679 w 92"/>
                <a:gd name="T53" fmla="*/ 24 h 40"/>
                <a:gd name="T54" fmla="*/ 768 w 92"/>
                <a:gd name="T55" fmla="*/ 23 h 40"/>
                <a:gd name="T56" fmla="*/ 815 w 92"/>
                <a:gd name="T57" fmla="*/ 22 h 40"/>
                <a:gd name="T58" fmla="*/ 921 w 92"/>
                <a:gd name="T59" fmla="*/ 20 h 40"/>
                <a:gd name="T60" fmla="*/ 1066 w 92"/>
                <a:gd name="T61" fmla="*/ 19 h 40"/>
                <a:gd name="T62" fmla="*/ 1205 w 92"/>
                <a:gd name="T63" fmla="*/ 19 h 40"/>
                <a:gd name="T64" fmla="*/ 1331 w 92"/>
                <a:gd name="T65" fmla="*/ 18 h 40"/>
                <a:gd name="T66" fmla="*/ 1505 w 92"/>
                <a:gd name="T67" fmla="*/ 18 h 40"/>
                <a:gd name="T68" fmla="*/ 1701 w 92"/>
                <a:gd name="T69" fmla="*/ 19 h 40"/>
                <a:gd name="T70" fmla="*/ 1888 w 92"/>
                <a:gd name="T71" fmla="*/ 20 h 40"/>
                <a:gd name="T72" fmla="*/ 2075 w 92"/>
                <a:gd name="T73" fmla="*/ 22 h 40"/>
                <a:gd name="T74" fmla="*/ 2303 w 92"/>
                <a:gd name="T75" fmla="*/ 24 h 40"/>
                <a:gd name="T76" fmla="*/ 2515 w 92"/>
                <a:gd name="T77" fmla="*/ 28 h 40"/>
                <a:gd name="T78" fmla="*/ 2351 w 92"/>
                <a:gd name="T79" fmla="*/ 23 h 40"/>
                <a:gd name="T80" fmla="*/ 2351 w 92"/>
                <a:gd name="T81" fmla="*/ 23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2" h="40">
                  <a:moveTo>
                    <a:pt x="87" y="23"/>
                  </a:moveTo>
                  <a:lnTo>
                    <a:pt x="85" y="22"/>
                  </a:lnTo>
                  <a:lnTo>
                    <a:pt x="84" y="20"/>
                  </a:lnTo>
                  <a:lnTo>
                    <a:pt x="83" y="19"/>
                  </a:lnTo>
                  <a:lnTo>
                    <a:pt x="81" y="18"/>
                  </a:lnTo>
                  <a:lnTo>
                    <a:pt x="74" y="13"/>
                  </a:lnTo>
                  <a:lnTo>
                    <a:pt x="67" y="9"/>
                  </a:lnTo>
                  <a:lnTo>
                    <a:pt x="60" y="6"/>
                  </a:lnTo>
                  <a:lnTo>
                    <a:pt x="54" y="4"/>
                  </a:lnTo>
                  <a:lnTo>
                    <a:pt x="47" y="2"/>
                  </a:lnTo>
                  <a:lnTo>
                    <a:pt x="41" y="1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4"/>
                  </a:lnTo>
                  <a:lnTo>
                    <a:pt x="5" y="5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40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7" y="23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9" y="19"/>
                  </a:lnTo>
                  <a:lnTo>
                    <a:pt x="44" y="19"/>
                  </a:lnTo>
                  <a:lnTo>
                    <a:pt x="49" y="18"/>
                  </a:lnTo>
                  <a:lnTo>
                    <a:pt x="55" y="18"/>
                  </a:lnTo>
                  <a:lnTo>
                    <a:pt x="62" y="19"/>
                  </a:lnTo>
                  <a:lnTo>
                    <a:pt x="69" y="20"/>
                  </a:lnTo>
                  <a:lnTo>
                    <a:pt x="76" y="22"/>
                  </a:lnTo>
                  <a:lnTo>
                    <a:pt x="84" y="24"/>
                  </a:lnTo>
                  <a:lnTo>
                    <a:pt x="92" y="28"/>
                  </a:lnTo>
                  <a:lnTo>
                    <a:pt x="87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72" name="Freeform 14"/>
            <p:cNvSpPr>
              <a:spLocks noChangeAspect="1"/>
            </p:cNvSpPr>
            <p:nvPr/>
          </p:nvSpPr>
          <p:spPr bwMode="auto">
            <a:xfrm>
              <a:off x="105" y="3858"/>
              <a:ext cx="150" cy="69"/>
            </a:xfrm>
            <a:custGeom>
              <a:avLst/>
              <a:gdLst>
                <a:gd name="T0" fmla="*/ 3380 w 133"/>
                <a:gd name="T1" fmla="*/ 26 h 69"/>
                <a:gd name="T2" fmla="*/ 3355 w 133"/>
                <a:gd name="T3" fmla="*/ 25 h 69"/>
                <a:gd name="T4" fmla="*/ 3324 w 133"/>
                <a:gd name="T5" fmla="*/ 23 h 69"/>
                <a:gd name="T6" fmla="*/ 3281 w 133"/>
                <a:gd name="T7" fmla="*/ 22 h 69"/>
                <a:gd name="T8" fmla="*/ 3218 w 133"/>
                <a:gd name="T9" fmla="*/ 21 h 69"/>
                <a:gd name="T10" fmla="*/ 3073 w 133"/>
                <a:gd name="T11" fmla="*/ 16 h 69"/>
                <a:gd name="T12" fmla="*/ 2947 w 133"/>
                <a:gd name="T13" fmla="*/ 12 h 69"/>
                <a:gd name="T14" fmla="*/ 2788 w 133"/>
                <a:gd name="T15" fmla="*/ 8 h 69"/>
                <a:gd name="T16" fmla="*/ 2638 w 133"/>
                <a:gd name="T17" fmla="*/ 6 h 69"/>
                <a:gd name="T18" fmla="*/ 2472 w 133"/>
                <a:gd name="T19" fmla="*/ 4 h 69"/>
                <a:gd name="T20" fmla="*/ 2339 w 133"/>
                <a:gd name="T21" fmla="*/ 2 h 69"/>
                <a:gd name="T22" fmla="*/ 2165 w 133"/>
                <a:gd name="T23" fmla="*/ 1 h 69"/>
                <a:gd name="T24" fmla="*/ 2013 w 133"/>
                <a:gd name="T25" fmla="*/ 0 h 69"/>
                <a:gd name="T26" fmla="*/ 1899 w 133"/>
                <a:gd name="T27" fmla="*/ 0 h 69"/>
                <a:gd name="T28" fmla="*/ 1764 w 133"/>
                <a:gd name="T29" fmla="*/ 0 h 69"/>
                <a:gd name="T30" fmla="*/ 1642 w 133"/>
                <a:gd name="T31" fmla="*/ 1 h 69"/>
                <a:gd name="T32" fmla="*/ 1561 w 133"/>
                <a:gd name="T33" fmla="*/ 1 h 69"/>
                <a:gd name="T34" fmla="*/ 1446 w 133"/>
                <a:gd name="T35" fmla="*/ 2 h 69"/>
                <a:gd name="T36" fmla="*/ 1384 w 133"/>
                <a:gd name="T37" fmla="*/ 3 h 69"/>
                <a:gd name="T38" fmla="*/ 1282 w 133"/>
                <a:gd name="T39" fmla="*/ 4 h 69"/>
                <a:gd name="T40" fmla="*/ 1227 w 133"/>
                <a:gd name="T41" fmla="*/ 5 h 69"/>
                <a:gd name="T42" fmla="*/ 1147 w 133"/>
                <a:gd name="T43" fmla="*/ 6 h 69"/>
                <a:gd name="T44" fmla="*/ 1137 w 133"/>
                <a:gd name="T45" fmla="*/ 6 h 69"/>
                <a:gd name="T46" fmla="*/ 1088 w 133"/>
                <a:gd name="T47" fmla="*/ 7 h 69"/>
                <a:gd name="T48" fmla="*/ 1085 w 133"/>
                <a:gd name="T49" fmla="*/ 8 h 69"/>
                <a:gd name="T50" fmla="*/ 1017 w 133"/>
                <a:gd name="T51" fmla="*/ 8 h 69"/>
                <a:gd name="T52" fmla="*/ 1008 w 133"/>
                <a:gd name="T53" fmla="*/ 9 h 69"/>
                <a:gd name="T54" fmla="*/ 967 w 133"/>
                <a:gd name="T55" fmla="*/ 10 h 69"/>
                <a:gd name="T56" fmla="*/ 962 w 133"/>
                <a:gd name="T57" fmla="*/ 10 h 69"/>
                <a:gd name="T58" fmla="*/ 856 w 133"/>
                <a:gd name="T59" fmla="*/ 13 h 69"/>
                <a:gd name="T60" fmla="*/ 0 w 133"/>
                <a:gd name="T61" fmla="*/ 34 h 69"/>
                <a:gd name="T62" fmla="*/ 0 w 133"/>
                <a:gd name="T63" fmla="*/ 69 h 69"/>
                <a:gd name="T64" fmla="*/ 1564 w 133"/>
                <a:gd name="T65" fmla="*/ 28 h 69"/>
                <a:gd name="T66" fmla="*/ 1564 w 133"/>
                <a:gd name="T67" fmla="*/ 28 h 69"/>
                <a:gd name="T68" fmla="*/ 1583 w 133"/>
                <a:gd name="T69" fmla="*/ 27 h 69"/>
                <a:gd name="T70" fmla="*/ 1642 w 133"/>
                <a:gd name="T71" fmla="*/ 26 h 69"/>
                <a:gd name="T72" fmla="*/ 1684 w 133"/>
                <a:gd name="T73" fmla="*/ 25 h 69"/>
                <a:gd name="T74" fmla="*/ 1764 w 133"/>
                <a:gd name="T75" fmla="*/ 24 h 69"/>
                <a:gd name="T76" fmla="*/ 1852 w 133"/>
                <a:gd name="T77" fmla="*/ 22 h 69"/>
                <a:gd name="T78" fmla="*/ 1979 w 133"/>
                <a:gd name="T79" fmla="*/ 21 h 69"/>
                <a:gd name="T80" fmla="*/ 2089 w 133"/>
                <a:gd name="T81" fmla="*/ 20 h 69"/>
                <a:gd name="T82" fmla="*/ 2232 w 133"/>
                <a:gd name="T83" fmla="*/ 19 h 69"/>
                <a:gd name="T84" fmla="*/ 2356 w 133"/>
                <a:gd name="T85" fmla="*/ 19 h 69"/>
                <a:gd name="T86" fmla="*/ 2517 w 133"/>
                <a:gd name="T87" fmla="*/ 18 h 69"/>
                <a:gd name="T88" fmla="*/ 2657 w 133"/>
                <a:gd name="T89" fmla="*/ 19 h 69"/>
                <a:gd name="T90" fmla="*/ 2844 w 133"/>
                <a:gd name="T91" fmla="*/ 20 h 69"/>
                <a:gd name="T92" fmla="*/ 3001 w 133"/>
                <a:gd name="T93" fmla="*/ 22 h 69"/>
                <a:gd name="T94" fmla="*/ 3213 w 133"/>
                <a:gd name="T95" fmla="*/ 24 h 69"/>
                <a:gd name="T96" fmla="*/ 3413 w 133"/>
                <a:gd name="T97" fmla="*/ 28 h 69"/>
                <a:gd name="T98" fmla="*/ 3380 w 133"/>
                <a:gd name="T99" fmla="*/ 26 h 69"/>
                <a:gd name="T100" fmla="*/ 3380 w 133"/>
                <a:gd name="T101" fmla="*/ 26 h 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3" h="69">
                  <a:moveTo>
                    <a:pt x="131" y="26"/>
                  </a:moveTo>
                  <a:lnTo>
                    <a:pt x="130" y="25"/>
                  </a:lnTo>
                  <a:lnTo>
                    <a:pt x="129" y="23"/>
                  </a:lnTo>
                  <a:lnTo>
                    <a:pt x="128" y="22"/>
                  </a:lnTo>
                  <a:lnTo>
                    <a:pt x="126" y="21"/>
                  </a:lnTo>
                  <a:lnTo>
                    <a:pt x="120" y="16"/>
                  </a:lnTo>
                  <a:lnTo>
                    <a:pt x="114" y="12"/>
                  </a:lnTo>
                  <a:lnTo>
                    <a:pt x="108" y="8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4" y="1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4" y="1"/>
                  </a:lnTo>
                  <a:lnTo>
                    <a:pt x="60" y="1"/>
                  </a:lnTo>
                  <a:lnTo>
                    <a:pt x="56" y="2"/>
                  </a:lnTo>
                  <a:lnTo>
                    <a:pt x="53" y="3"/>
                  </a:lnTo>
                  <a:lnTo>
                    <a:pt x="50" y="4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3" y="13"/>
                  </a:lnTo>
                  <a:lnTo>
                    <a:pt x="0" y="34"/>
                  </a:lnTo>
                  <a:lnTo>
                    <a:pt x="0" y="69"/>
                  </a:lnTo>
                  <a:lnTo>
                    <a:pt x="61" y="28"/>
                  </a:lnTo>
                  <a:lnTo>
                    <a:pt x="62" y="27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9" y="24"/>
                  </a:lnTo>
                  <a:lnTo>
                    <a:pt x="72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19"/>
                  </a:lnTo>
                  <a:lnTo>
                    <a:pt x="91" y="19"/>
                  </a:lnTo>
                  <a:lnTo>
                    <a:pt x="97" y="18"/>
                  </a:lnTo>
                  <a:lnTo>
                    <a:pt x="103" y="19"/>
                  </a:lnTo>
                  <a:lnTo>
                    <a:pt x="110" y="20"/>
                  </a:lnTo>
                  <a:lnTo>
                    <a:pt x="117" y="22"/>
                  </a:lnTo>
                  <a:lnTo>
                    <a:pt x="125" y="24"/>
                  </a:lnTo>
                  <a:lnTo>
                    <a:pt x="133" y="28"/>
                  </a:lnTo>
                  <a:lnTo>
                    <a:pt x="131" y="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73" name="Freeform 15"/>
            <p:cNvSpPr>
              <a:spLocks noChangeAspect="1"/>
            </p:cNvSpPr>
            <p:nvPr/>
          </p:nvSpPr>
          <p:spPr bwMode="auto">
            <a:xfrm>
              <a:off x="340" y="3919"/>
              <a:ext cx="127" cy="55"/>
            </a:xfrm>
            <a:custGeom>
              <a:avLst/>
              <a:gdLst>
                <a:gd name="T0" fmla="*/ 2651 w 113"/>
                <a:gd name="T1" fmla="*/ 0 h 55"/>
                <a:gd name="T2" fmla="*/ 2520 w 113"/>
                <a:gd name="T3" fmla="*/ 4 h 55"/>
                <a:gd name="T4" fmla="*/ 2404 w 113"/>
                <a:gd name="T5" fmla="*/ 7 h 55"/>
                <a:gd name="T6" fmla="*/ 2306 w 113"/>
                <a:gd name="T7" fmla="*/ 10 h 55"/>
                <a:gd name="T8" fmla="*/ 2239 w 113"/>
                <a:gd name="T9" fmla="*/ 13 h 55"/>
                <a:gd name="T10" fmla="*/ 2133 w 113"/>
                <a:gd name="T11" fmla="*/ 16 h 55"/>
                <a:gd name="T12" fmla="*/ 2032 w 113"/>
                <a:gd name="T13" fmla="*/ 18 h 55"/>
                <a:gd name="T14" fmla="*/ 1987 w 113"/>
                <a:gd name="T15" fmla="*/ 20 h 55"/>
                <a:gd name="T16" fmla="*/ 1903 w 113"/>
                <a:gd name="T17" fmla="*/ 22 h 55"/>
                <a:gd name="T18" fmla="*/ 1867 w 113"/>
                <a:gd name="T19" fmla="*/ 23 h 55"/>
                <a:gd name="T20" fmla="*/ 1808 w 113"/>
                <a:gd name="T21" fmla="*/ 25 h 55"/>
                <a:gd name="T22" fmla="*/ 1727 w 113"/>
                <a:gd name="T23" fmla="*/ 26 h 55"/>
                <a:gd name="T24" fmla="*/ 1661 w 113"/>
                <a:gd name="T25" fmla="*/ 28 h 55"/>
                <a:gd name="T26" fmla="*/ 1573 w 113"/>
                <a:gd name="T27" fmla="*/ 30 h 55"/>
                <a:gd name="T28" fmla="*/ 1478 w 113"/>
                <a:gd name="T29" fmla="*/ 32 h 55"/>
                <a:gd name="T30" fmla="*/ 1340 w 113"/>
                <a:gd name="T31" fmla="*/ 34 h 55"/>
                <a:gd name="T32" fmla="*/ 1246 w 113"/>
                <a:gd name="T33" fmla="*/ 35 h 55"/>
                <a:gd name="T34" fmla="*/ 1145 w 113"/>
                <a:gd name="T35" fmla="*/ 36 h 55"/>
                <a:gd name="T36" fmla="*/ 987 w 113"/>
                <a:gd name="T37" fmla="*/ 36 h 55"/>
                <a:gd name="T38" fmla="*/ 838 w 113"/>
                <a:gd name="T39" fmla="*/ 36 h 55"/>
                <a:gd name="T40" fmla="*/ 718 w 113"/>
                <a:gd name="T41" fmla="*/ 36 h 55"/>
                <a:gd name="T42" fmla="*/ 550 w 113"/>
                <a:gd name="T43" fmla="*/ 35 h 55"/>
                <a:gd name="T44" fmla="*/ 363 w 113"/>
                <a:gd name="T45" fmla="*/ 33 h 55"/>
                <a:gd name="T46" fmla="*/ 176 w 113"/>
                <a:gd name="T47" fmla="*/ 30 h 55"/>
                <a:gd name="T48" fmla="*/ 0 w 113"/>
                <a:gd name="T49" fmla="*/ 27 h 55"/>
                <a:gd name="T50" fmla="*/ 125 w 113"/>
                <a:gd name="T51" fmla="*/ 32 h 55"/>
                <a:gd name="T52" fmla="*/ 140 w 113"/>
                <a:gd name="T53" fmla="*/ 33 h 55"/>
                <a:gd name="T54" fmla="*/ 157 w 113"/>
                <a:gd name="T55" fmla="*/ 34 h 55"/>
                <a:gd name="T56" fmla="*/ 157 w 113"/>
                <a:gd name="T57" fmla="*/ 34 h 55"/>
                <a:gd name="T58" fmla="*/ 198 w 113"/>
                <a:gd name="T59" fmla="*/ 35 h 55"/>
                <a:gd name="T60" fmla="*/ 198 w 113"/>
                <a:gd name="T61" fmla="*/ 36 h 55"/>
                <a:gd name="T62" fmla="*/ 223 w 113"/>
                <a:gd name="T63" fmla="*/ 36 h 55"/>
                <a:gd name="T64" fmla="*/ 251 w 113"/>
                <a:gd name="T65" fmla="*/ 37 h 55"/>
                <a:gd name="T66" fmla="*/ 282 w 113"/>
                <a:gd name="T67" fmla="*/ 38 h 55"/>
                <a:gd name="T68" fmla="*/ 408 w 113"/>
                <a:gd name="T69" fmla="*/ 42 h 55"/>
                <a:gd name="T70" fmla="*/ 569 w 113"/>
                <a:gd name="T71" fmla="*/ 45 h 55"/>
                <a:gd name="T72" fmla="*/ 718 w 113"/>
                <a:gd name="T73" fmla="*/ 48 h 55"/>
                <a:gd name="T74" fmla="*/ 838 w 113"/>
                <a:gd name="T75" fmla="*/ 51 h 55"/>
                <a:gd name="T76" fmla="*/ 987 w 113"/>
                <a:gd name="T77" fmla="*/ 52 h 55"/>
                <a:gd name="T78" fmla="*/ 1145 w 113"/>
                <a:gd name="T79" fmla="*/ 54 h 55"/>
                <a:gd name="T80" fmla="*/ 1287 w 113"/>
                <a:gd name="T81" fmla="*/ 54 h 55"/>
                <a:gd name="T82" fmla="*/ 1400 w 113"/>
                <a:gd name="T83" fmla="*/ 55 h 55"/>
                <a:gd name="T84" fmla="*/ 1537 w 113"/>
                <a:gd name="T85" fmla="*/ 54 h 55"/>
                <a:gd name="T86" fmla="*/ 1664 w 113"/>
                <a:gd name="T87" fmla="*/ 54 h 55"/>
                <a:gd name="T88" fmla="*/ 1808 w 113"/>
                <a:gd name="T89" fmla="*/ 53 h 55"/>
                <a:gd name="T90" fmla="*/ 1903 w 113"/>
                <a:gd name="T91" fmla="*/ 51 h 55"/>
                <a:gd name="T92" fmla="*/ 2052 w 113"/>
                <a:gd name="T93" fmla="*/ 49 h 55"/>
                <a:gd name="T94" fmla="*/ 2181 w 113"/>
                <a:gd name="T95" fmla="*/ 47 h 55"/>
                <a:gd name="T96" fmla="*/ 2284 w 113"/>
                <a:gd name="T97" fmla="*/ 44 h 55"/>
                <a:gd name="T98" fmla="*/ 2404 w 113"/>
                <a:gd name="T99" fmla="*/ 41 h 55"/>
                <a:gd name="T100" fmla="*/ 2420 w 113"/>
                <a:gd name="T101" fmla="*/ 40 h 55"/>
                <a:gd name="T102" fmla="*/ 2510 w 113"/>
                <a:gd name="T103" fmla="*/ 39 h 55"/>
                <a:gd name="T104" fmla="*/ 2516 w 113"/>
                <a:gd name="T105" fmla="*/ 38 h 55"/>
                <a:gd name="T106" fmla="*/ 2520 w 113"/>
                <a:gd name="T107" fmla="*/ 38 h 55"/>
                <a:gd name="T108" fmla="*/ 2556 w 113"/>
                <a:gd name="T109" fmla="*/ 37 h 55"/>
                <a:gd name="T110" fmla="*/ 2567 w 113"/>
                <a:gd name="T111" fmla="*/ 36 h 55"/>
                <a:gd name="T112" fmla="*/ 2592 w 113"/>
                <a:gd name="T113" fmla="*/ 36 h 55"/>
                <a:gd name="T114" fmla="*/ 2651 w 113"/>
                <a:gd name="T115" fmla="*/ 35 h 55"/>
                <a:gd name="T116" fmla="*/ 2651 w 113"/>
                <a:gd name="T117" fmla="*/ 0 h 55"/>
                <a:gd name="T118" fmla="*/ 2651 w 113"/>
                <a:gd name="T119" fmla="*/ 0 h 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3" h="55">
                  <a:moveTo>
                    <a:pt x="113" y="0"/>
                  </a:moveTo>
                  <a:lnTo>
                    <a:pt x="108" y="4"/>
                  </a:lnTo>
                  <a:lnTo>
                    <a:pt x="103" y="7"/>
                  </a:lnTo>
                  <a:lnTo>
                    <a:pt x="99" y="10"/>
                  </a:lnTo>
                  <a:lnTo>
                    <a:pt x="95" y="13"/>
                  </a:lnTo>
                  <a:lnTo>
                    <a:pt x="91" y="16"/>
                  </a:lnTo>
                  <a:lnTo>
                    <a:pt x="87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9" y="23"/>
                  </a:lnTo>
                  <a:lnTo>
                    <a:pt x="77" y="25"/>
                  </a:lnTo>
                  <a:lnTo>
                    <a:pt x="74" y="26"/>
                  </a:lnTo>
                  <a:lnTo>
                    <a:pt x="70" y="28"/>
                  </a:lnTo>
                  <a:lnTo>
                    <a:pt x="67" y="30"/>
                  </a:lnTo>
                  <a:lnTo>
                    <a:pt x="62" y="32"/>
                  </a:lnTo>
                  <a:lnTo>
                    <a:pt x="58" y="34"/>
                  </a:lnTo>
                  <a:lnTo>
                    <a:pt x="53" y="35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3" y="35"/>
                  </a:lnTo>
                  <a:lnTo>
                    <a:pt x="16" y="33"/>
                  </a:lnTo>
                  <a:lnTo>
                    <a:pt x="8" y="30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24" y="45"/>
                  </a:lnTo>
                  <a:lnTo>
                    <a:pt x="30" y="48"/>
                  </a:lnTo>
                  <a:lnTo>
                    <a:pt x="36" y="51"/>
                  </a:lnTo>
                  <a:lnTo>
                    <a:pt x="42" y="52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4"/>
                  </a:lnTo>
                  <a:lnTo>
                    <a:pt x="77" y="53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3" y="47"/>
                  </a:lnTo>
                  <a:lnTo>
                    <a:pt x="98" y="44"/>
                  </a:lnTo>
                  <a:lnTo>
                    <a:pt x="103" y="41"/>
                  </a:lnTo>
                  <a:lnTo>
                    <a:pt x="104" y="40"/>
                  </a:lnTo>
                  <a:lnTo>
                    <a:pt x="106" y="39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9" y="37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3" y="3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74" name="Freeform 16"/>
            <p:cNvSpPr>
              <a:spLocks noChangeAspect="1"/>
            </p:cNvSpPr>
            <p:nvPr/>
          </p:nvSpPr>
          <p:spPr bwMode="auto">
            <a:xfrm>
              <a:off x="294" y="3851"/>
              <a:ext cx="173" cy="82"/>
            </a:xfrm>
            <a:custGeom>
              <a:avLst/>
              <a:gdLst>
                <a:gd name="T0" fmla="*/ 3421 w 154"/>
                <a:gd name="T1" fmla="*/ 4 h 82"/>
                <a:gd name="T2" fmla="*/ 3167 w 154"/>
                <a:gd name="T3" fmla="*/ 12 h 82"/>
                <a:gd name="T4" fmla="*/ 2933 w 154"/>
                <a:gd name="T5" fmla="*/ 19 h 82"/>
                <a:gd name="T6" fmla="*/ 2653 w 154"/>
                <a:gd name="T7" fmla="*/ 27 h 82"/>
                <a:gd name="T8" fmla="*/ 2393 w 154"/>
                <a:gd name="T9" fmla="*/ 33 h 82"/>
                <a:gd name="T10" fmla="*/ 2220 w 154"/>
                <a:gd name="T11" fmla="*/ 40 h 82"/>
                <a:gd name="T12" fmla="*/ 2031 w 154"/>
                <a:gd name="T13" fmla="*/ 44 h 82"/>
                <a:gd name="T14" fmla="*/ 1896 w 154"/>
                <a:gd name="T15" fmla="*/ 48 h 82"/>
                <a:gd name="T16" fmla="*/ 1842 w 154"/>
                <a:gd name="T17" fmla="*/ 51 h 82"/>
                <a:gd name="T18" fmla="*/ 1682 w 154"/>
                <a:gd name="T19" fmla="*/ 54 h 82"/>
                <a:gd name="T20" fmla="*/ 1503 w 154"/>
                <a:gd name="T21" fmla="*/ 58 h 82"/>
                <a:gd name="T22" fmla="*/ 1320 w 154"/>
                <a:gd name="T23" fmla="*/ 61 h 82"/>
                <a:gd name="T24" fmla="*/ 1102 w 154"/>
                <a:gd name="T25" fmla="*/ 64 h 82"/>
                <a:gd name="T26" fmla="*/ 829 w 154"/>
                <a:gd name="T27" fmla="*/ 64 h 82"/>
                <a:gd name="T28" fmla="*/ 548 w 154"/>
                <a:gd name="T29" fmla="*/ 63 h 82"/>
                <a:gd name="T30" fmla="*/ 176 w 154"/>
                <a:gd name="T31" fmla="*/ 59 h 82"/>
                <a:gd name="T32" fmla="*/ 125 w 154"/>
                <a:gd name="T33" fmla="*/ 60 h 82"/>
                <a:gd name="T34" fmla="*/ 140 w 154"/>
                <a:gd name="T35" fmla="*/ 61 h 82"/>
                <a:gd name="T36" fmla="*/ 157 w 154"/>
                <a:gd name="T37" fmla="*/ 61 h 82"/>
                <a:gd name="T38" fmla="*/ 157 w 154"/>
                <a:gd name="T39" fmla="*/ 61 h 82"/>
                <a:gd name="T40" fmla="*/ 447 w 154"/>
                <a:gd name="T41" fmla="*/ 70 h 82"/>
                <a:gd name="T42" fmla="*/ 738 w 154"/>
                <a:gd name="T43" fmla="*/ 77 h 82"/>
                <a:gd name="T44" fmla="*/ 1046 w 154"/>
                <a:gd name="T45" fmla="*/ 80 h 82"/>
                <a:gd name="T46" fmla="*/ 1333 w 154"/>
                <a:gd name="T47" fmla="*/ 82 h 82"/>
                <a:gd name="T48" fmla="*/ 1640 w 154"/>
                <a:gd name="T49" fmla="*/ 81 h 82"/>
                <a:gd name="T50" fmla="*/ 1872 w 154"/>
                <a:gd name="T51" fmla="*/ 78 h 82"/>
                <a:gd name="T52" fmla="*/ 2123 w 154"/>
                <a:gd name="T53" fmla="*/ 74 h 82"/>
                <a:gd name="T54" fmla="*/ 2385 w 154"/>
                <a:gd name="T55" fmla="*/ 68 h 82"/>
                <a:gd name="T56" fmla="*/ 2504 w 154"/>
                <a:gd name="T57" fmla="*/ 65 h 82"/>
                <a:gd name="T58" fmla="*/ 2642 w 154"/>
                <a:gd name="T59" fmla="*/ 61 h 82"/>
                <a:gd name="T60" fmla="*/ 2802 w 154"/>
                <a:gd name="T61" fmla="*/ 57 h 82"/>
                <a:gd name="T62" fmla="*/ 2956 w 154"/>
                <a:gd name="T63" fmla="*/ 52 h 82"/>
                <a:gd name="T64" fmla="*/ 3141 w 154"/>
                <a:gd name="T65" fmla="*/ 48 h 82"/>
                <a:gd name="T66" fmla="*/ 3252 w 154"/>
                <a:gd name="T67" fmla="*/ 43 h 82"/>
                <a:gd name="T68" fmla="*/ 3393 w 154"/>
                <a:gd name="T69" fmla="*/ 38 h 82"/>
                <a:gd name="T70" fmla="*/ 3558 w 154"/>
                <a:gd name="T71" fmla="*/ 34 h 82"/>
                <a:gd name="T72" fmla="*/ 3558 w 154"/>
                <a:gd name="T73" fmla="*/ 0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4" h="82">
                  <a:moveTo>
                    <a:pt x="154" y="0"/>
                  </a:moveTo>
                  <a:lnTo>
                    <a:pt x="148" y="4"/>
                  </a:lnTo>
                  <a:lnTo>
                    <a:pt x="143" y="8"/>
                  </a:lnTo>
                  <a:lnTo>
                    <a:pt x="137" y="12"/>
                  </a:lnTo>
                  <a:lnTo>
                    <a:pt x="131" y="15"/>
                  </a:lnTo>
                  <a:lnTo>
                    <a:pt x="126" y="19"/>
                  </a:lnTo>
                  <a:lnTo>
                    <a:pt x="120" y="23"/>
                  </a:lnTo>
                  <a:lnTo>
                    <a:pt x="115" y="27"/>
                  </a:lnTo>
                  <a:lnTo>
                    <a:pt x="110" y="30"/>
                  </a:lnTo>
                  <a:lnTo>
                    <a:pt x="104" y="33"/>
                  </a:lnTo>
                  <a:lnTo>
                    <a:pt x="100" y="37"/>
                  </a:lnTo>
                  <a:lnTo>
                    <a:pt x="95" y="40"/>
                  </a:lnTo>
                  <a:lnTo>
                    <a:pt x="92" y="42"/>
                  </a:lnTo>
                  <a:lnTo>
                    <a:pt x="88" y="44"/>
                  </a:lnTo>
                  <a:lnTo>
                    <a:pt x="85" y="46"/>
                  </a:lnTo>
                  <a:lnTo>
                    <a:pt x="83" y="48"/>
                  </a:lnTo>
                  <a:lnTo>
                    <a:pt x="81" y="49"/>
                  </a:lnTo>
                  <a:lnTo>
                    <a:pt x="79" y="51"/>
                  </a:lnTo>
                  <a:lnTo>
                    <a:pt x="76" y="52"/>
                  </a:lnTo>
                  <a:lnTo>
                    <a:pt x="73" y="54"/>
                  </a:lnTo>
                  <a:lnTo>
                    <a:pt x="70" y="56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57" y="61"/>
                  </a:lnTo>
                  <a:lnTo>
                    <a:pt x="53" y="63"/>
                  </a:lnTo>
                  <a:lnTo>
                    <a:pt x="47" y="64"/>
                  </a:lnTo>
                  <a:lnTo>
                    <a:pt x="42" y="64"/>
                  </a:lnTo>
                  <a:lnTo>
                    <a:pt x="36" y="64"/>
                  </a:lnTo>
                  <a:lnTo>
                    <a:pt x="29" y="64"/>
                  </a:lnTo>
                  <a:lnTo>
                    <a:pt x="23" y="63"/>
                  </a:lnTo>
                  <a:lnTo>
                    <a:pt x="16" y="61"/>
                  </a:lnTo>
                  <a:lnTo>
                    <a:pt x="8" y="59"/>
                  </a:lnTo>
                  <a:lnTo>
                    <a:pt x="0" y="55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3" y="66"/>
                  </a:lnTo>
                  <a:lnTo>
                    <a:pt x="19" y="70"/>
                  </a:lnTo>
                  <a:lnTo>
                    <a:pt x="26" y="74"/>
                  </a:lnTo>
                  <a:lnTo>
                    <a:pt x="32" y="77"/>
                  </a:lnTo>
                  <a:lnTo>
                    <a:pt x="39" y="79"/>
                  </a:lnTo>
                  <a:lnTo>
                    <a:pt x="45" y="80"/>
                  </a:lnTo>
                  <a:lnTo>
                    <a:pt x="51" y="81"/>
                  </a:lnTo>
                  <a:lnTo>
                    <a:pt x="58" y="82"/>
                  </a:lnTo>
                  <a:lnTo>
                    <a:pt x="64" y="82"/>
                  </a:lnTo>
                  <a:lnTo>
                    <a:pt x="70" y="81"/>
                  </a:lnTo>
                  <a:lnTo>
                    <a:pt x="76" y="80"/>
                  </a:lnTo>
                  <a:lnTo>
                    <a:pt x="81" y="78"/>
                  </a:lnTo>
                  <a:lnTo>
                    <a:pt x="87" y="76"/>
                  </a:lnTo>
                  <a:lnTo>
                    <a:pt x="92" y="74"/>
                  </a:lnTo>
                  <a:lnTo>
                    <a:pt x="98" y="72"/>
                  </a:lnTo>
                  <a:lnTo>
                    <a:pt x="103" y="68"/>
                  </a:lnTo>
                  <a:lnTo>
                    <a:pt x="105" y="67"/>
                  </a:lnTo>
                  <a:lnTo>
                    <a:pt x="108" y="65"/>
                  </a:lnTo>
                  <a:lnTo>
                    <a:pt x="111" y="63"/>
                  </a:lnTo>
                  <a:lnTo>
                    <a:pt x="114" y="61"/>
                  </a:lnTo>
                  <a:lnTo>
                    <a:pt x="117" y="59"/>
                  </a:lnTo>
                  <a:lnTo>
                    <a:pt x="120" y="57"/>
                  </a:lnTo>
                  <a:lnTo>
                    <a:pt x="124" y="55"/>
                  </a:lnTo>
                  <a:lnTo>
                    <a:pt x="127" y="52"/>
                  </a:lnTo>
                  <a:lnTo>
                    <a:pt x="130" y="50"/>
                  </a:lnTo>
                  <a:lnTo>
                    <a:pt x="134" y="48"/>
                  </a:lnTo>
                  <a:lnTo>
                    <a:pt x="137" y="45"/>
                  </a:lnTo>
                  <a:lnTo>
                    <a:pt x="141" y="43"/>
                  </a:lnTo>
                  <a:lnTo>
                    <a:pt x="144" y="41"/>
                  </a:lnTo>
                  <a:lnTo>
                    <a:pt x="147" y="38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94575" name="Freeform 17"/>
            <p:cNvSpPr>
              <a:spLocks noChangeAspect="1"/>
            </p:cNvSpPr>
            <p:nvPr/>
          </p:nvSpPr>
          <p:spPr bwMode="auto">
            <a:xfrm>
              <a:off x="248" y="3783"/>
              <a:ext cx="219" cy="110"/>
            </a:xfrm>
            <a:custGeom>
              <a:avLst/>
              <a:gdLst>
                <a:gd name="T0" fmla="*/ 4291 w 195"/>
                <a:gd name="T1" fmla="*/ 6 h 110"/>
                <a:gd name="T2" fmla="*/ 3902 w 195"/>
                <a:gd name="T3" fmla="*/ 17 h 110"/>
                <a:gd name="T4" fmla="*/ 3519 w 195"/>
                <a:gd name="T5" fmla="*/ 29 h 110"/>
                <a:gd name="T6" fmla="*/ 3054 w 195"/>
                <a:gd name="T7" fmla="*/ 41 h 110"/>
                <a:gd name="T8" fmla="*/ 2709 w 195"/>
                <a:gd name="T9" fmla="*/ 52 h 110"/>
                <a:gd name="T10" fmla="*/ 2361 w 195"/>
                <a:gd name="T11" fmla="*/ 62 h 110"/>
                <a:gd name="T12" fmla="*/ 2093 w 195"/>
                <a:gd name="T13" fmla="*/ 70 h 110"/>
                <a:gd name="T14" fmla="*/ 1889 w 195"/>
                <a:gd name="T15" fmla="*/ 75 h 110"/>
                <a:gd name="T16" fmla="*/ 1826 w 195"/>
                <a:gd name="T17" fmla="*/ 78 h 110"/>
                <a:gd name="T18" fmla="*/ 1667 w 195"/>
                <a:gd name="T19" fmla="*/ 82 h 110"/>
                <a:gd name="T20" fmla="*/ 1498 w 195"/>
                <a:gd name="T21" fmla="*/ 86 h 110"/>
                <a:gd name="T22" fmla="*/ 1316 w 195"/>
                <a:gd name="T23" fmla="*/ 89 h 110"/>
                <a:gd name="T24" fmla="*/ 1075 w 195"/>
                <a:gd name="T25" fmla="*/ 92 h 110"/>
                <a:gd name="T26" fmla="*/ 810 w 195"/>
                <a:gd name="T27" fmla="*/ 93 h 110"/>
                <a:gd name="T28" fmla="*/ 509 w 195"/>
                <a:gd name="T29" fmla="*/ 91 h 110"/>
                <a:gd name="T30" fmla="*/ 173 w 195"/>
                <a:gd name="T31" fmla="*/ 87 h 110"/>
                <a:gd name="T32" fmla="*/ 122 w 195"/>
                <a:gd name="T33" fmla="*/ 89 h 110"/>
                <a:gd name="T34" fmla="*/ 173 w 195"/>
                <a:gd name="T35" fmla="*/ 91 h 110"/>
                <a:gd name="T36" fmla="*/ 218 w 195"/>
                <a:gd name="T37" fmla="*/ 93 h 110"/>
                <a:gd name="T38" fmla="*/ 320 w 195"/>
                <a:gd name="T39" fmla="*/ 95 h 110"/>
                <a:gd name="T40" fmla="*/ 390 w 195"/>
                <a:gd name="T41" fmla="*/ 98 h 110"/>
                <a:gd name="T42" fmla="*/ 642 w 195"/>
                <a:gd name="T43" fmla="*/ 104 h 110"/>
                <a:gd name="T44" fmla="*/ 910 w 195"/>
                <a:gd name="T45" fmla="*/ 108 h 110"/>
                <a:gd name="T46" fmla="*/ 1159 w 195"/>
                <a:gd name="T47" fmla="*/ 110 h 110"/>
                <a:gd name="T48" fmla="*/ 1397 w 195"/>
                <a:gd name="T49" fmla="*/ 110 h 110"/>
                <a:gd name="T50" fmla="*/ 1660 w 195"/>
                <a:gd name="T51" fmla="*/ 109 h 110"/>
                <a:gd name="T52" fmla="*/ 1872 w 195"/>
                <a:gd name="T53" fmla="*/ 106 h 110"/>
                <a:gd name="T54" fmla="*/ 2102 w 195"/>
                <a:gd name="T55" fmla="*/ 102 h 110"/>
                <a:gd name="T56" fmla="*/ 2351 w 195"/>
                <a:gd name="T57" fmla="*/ 97 h 110"/>
                <a:gd name="T58" fmla="*/ 2531 w 195"/>
                <a:gd name="T59" fmla="*/ 91 h 110"/>
                <a:gd name="T60" fmla="*/ 2790 w 195"/>
                <a:gd name="T61" fmla="*/ 85 h 110"/>
                <a:gd name="T62" fmla="*/ 3004 w 195"/>
                <a:gd name="T63" fmla="*/ 77 h 110"/>
                <a:gd name="T64" fmla="*/ 3313 w 195"/>
                <a:gd name="T65" fmla="*/ 69 h 110"/>
                <a:gd name="T66" fmla="*/ 3586 w 195"/>
                <a:gd name="T67" fmla="*/ 60 h 110"/>
                <a:gd name="T68" fmla="*/ 3902 w 195"/>
                <a:gd name="T69" fmla="*/ 51 h 110"/>
                <a:gd name="T70" fmla="*/ 4179 w 195"/>
                <a:gd name="T71" fmla="*/ 43 h 110"/>
                <a:gd name="T72" fmla="*/ 4484 w 195"/>
                <a:gd name="T73" fmla="*/ 35 h 110"/>
                <a:gd name="T74" fmla="*/ 4484 w 195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5" h="110">
                  <a:moveTo>
                    <a:pt x="195" y="0"/>
                  </a:moveTo>
                  <a:lnTo>
                    <a:pt x="187" y="6"/>
                  </a:lnTo>
                  <a:lnTo>
                    <a:pt x="179" y="11"/>
                  </a:lnTo>
                  <a:lnTo>
                    <a:pt x="170" y="17"/>
                  </a:lnTo>
                  <a:lnTo>
                    <a:pt x="161" y="23"/>
                  </a:lnTo>
                  <a:lnTo>
                    <a:pt x="152" y="29"/>
                  </a:lnTo>
                  <a:lnTo>
                    <a:pt x="143" y="35"/>
                  </a:lnTo>
                  <a:lnTo>
                    <a:pt x="134" y="41"/>
                  </a:lnTo>
                  <a:lnTo>
                    <a:pt x="126" y="46"/>
                  </a:lnTo>
                  <a:lnTo>
                    <a:pt x="118" y="52"/>
                  </a:lnTo>
                  <a:lnTo>
                    <a:pt x="110" y="57"/>
                  </a:lnTo>
                  <a:lnTo>
                    <a:pt x="103" y="62"/>
                  </a:lnTo>
                  <a:lnTo>
                    <a:pt x="97" y="66"/>
                  </a:lnTo>
                  <a:lnTo>
                    <a:pt x="91" y="70"/>
                  </a:lnTo>
                  <a:lnTo>
                    <a:pt x="87" y="73"/>
                  </a:lnTo>
                  <a:lnTo>
                    <a:pt x="83" y="75"/>
                  </a:lnTo>
                  <a:lnTo>
                    <a:pt x="81" y="76"/>
                  </a:lnTo>
                  <a:lnTo>
                    <a:pt x="79" y="78"/>
                  </a:lnTo>
                  <a:lnTo>
                    <a:pt x="76" y="80"/>
                  </a:lnTo>
                  <a:lnTo>
                    <a:pt x="73" y="82"/>
                  </a:lnTo>
                  <a:lnTo>
                    <a:pt x="70" y="84"/>
                  </a:lnTo>
                  <a:lnTo>
                    <a:pt x="66" y="86"/>
                  </a:lnTo>
                  <a:lnTo>
                    <a:pt x="61" y="87"/>
                  </a:lnTo>
                  <a:lnTo>
                    <a:pt x="57" y="89"/>
                  </a:lnTo>
                  <a:lnTo>
                    <a:pt x="52" y="91"/>
                  </a:lnTo>
                  <a:lnTo>
                    <a:pt x="47" y="92"/>
                  </a:lnTo>
                  <a:lnTo>
                    <a:pt x="41" y="92"/>
                  </a:lnTo>
                  <a:lnTo>
                    <a:pt x="35" y="93"/>
                  </a:lnTo>
                  <a:lnTo>
                    <a:pt x="29" y="92"/>
                  </a:lnTo>
                  <a:lnTo>
                    <a:pt x="22" y="91"/>
                  </a:lnTo>
                  <a:lnTo>
                    <a:pt x="15" y="89"/>
                  </a:lnTo>
                  <a:lnTo>
                    <a:pt x="8" y="87"/>
                  </a:lnTo>
                  <a:lnTo>
                    <a:pt x="0" y="83"/>
                  </a:lnTo>
                  <a:lnTo>
                    <a:pt x="5" y="89"/>
                  </a:lnTo>
                  <a:lnTo>
                    <a:pt x="6" y="90"/>
                  </a:lnTo>
                  <a:lnTo>
                    <a:pt x="8" y="91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4"/>
                  </a:lnTo>
                  <a:lnTo>
                    <a:pt x="14" y="95"/>
                  </a:lnTo>
                  <a:lnTo>
                    <a:pt x="15" y="96"/>
                  </a:lnTo>
                  <a:lnTo>
                    <a:pt x="17" y="98"/>
                  </a:lnTo>
                  <a:lnTo>
                    <a:pt x="22" y="101"/>
                  </a:lnTo>
                  <a:lnTo>
                    <a:pt x="28" y="104"/>
                  </a:lnTo>
                  <a:lnTo>
                    <a:pt x="33" y="106"/>
                  </a:lnTo>
                  <a:lnTo>
                    <a:pt x="39" y="108"/>
                  </a:lnTo>
                  <a:lnTo>
                    <a:pt x="44" y="109"/>
                  </a:lnTo>
                  <a:lnTo>
                    <a:pt x="50" y="110"/>
                  </a:lnTo>
                  <a:lnTo>
                    <a:pt x="55" y="110"/>
                  </a:lnTo>
                  <a:lnTo>
                    <a:pt x="61" y="110"/>
                  </a:lnTo>
                  <a:lnTo>
                    <a:pt x="66" y="110"/>
                  </a:lnTo>
                  <a:lnTo>
                    <a:pt x="72" y="109"/>
                  </a:lnTo>
                  <a:lnTo>
                    <a:pt x="77" y="108"/>
                  </a:lnTo>
                  <a:lnTo>
                    <a:pt x="82" y="106"/>
                  </a:lnTo>
                  <a:lnTo>
                    <a:pt x="87" y="105"/>
                  </a:lnTo>
                  <a:lnTo>
                    <a:pt x="92" y="102"/>
                  </a:lnTo>
                  <a:lnTo>
                    <a:pt x="97" y="100"/>
                  </a:lnTo>
                  <a:lnTo>
                    <a:pt x="102" y="97"/>
                  </a:lnTo>
                  <a:lnTo>
                    <a:pt x="106" y="94"/>
                  </a:lnTo>
                  <a:lnTo>
                    <a:pt x="110" y="91"/>
                  </a:lnTo>
                  <a:lnTo>
                    <a:pt x="114" y="88"/>
                  </a:lnTo>
                  <a:lnTo>
                    <a:pt x="120" y="85"/>
                  </a:lnTo>
                  <a:lnTo>
                    <a:pt x="125" y="81"/>
                  </a:lnTo>
                  <a:lnTo>
                    <a:pt x="131" y="77"/>
                  </a:lnTo>
                  <a:lnTo>
                    <a:pt x="137" y="73"/>
                  </a:lnTo>
                  <a:lnTo>
                    <a:pt x="144" y="69"/>
                  </a:lnTo>
                  <a:lnTo>
                    <a:pt x="150" y="64"/>
                  </a:lnTo>
                  <a:lnTo>
                    <a:pt x="156" y="60"/>
                  </a:lnTo>
                  <a:lnTo>
                    <a:pt x="163" y="56"/>
                  </a:lnTo>
                  <a:lnTo>
                    <a:pt x="170" y="51"/>
                  </a:lnTo>
                  <a:lnTo>
                    <a:pt x="176" y="47"/>
                  </a:lnTo>
                  <a:lnTo>
                    <a:pt x="182" y="43"/>
                  </a:lnTo>
                  <a:lnTo>
                    <a:pt x="189" y="39"/>
                  </a:lnTo>
                  <a:lnTo>
                    <a:pt x="195" y="35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/>
          </p:cNvSpPr>
          <p:nvPr>
            <p:ph type="title" idx="4294967295"/>
          </p:nvPr>
        </p:nvSpPr>
        <p:spPr>
          <a:xfrm>
            <a:off x="120650" y="76200"/>
            <a:ext cx="9023350" cy="519113"/>
          </a:xfrm>
        </p:spPr>
        <p:txBody>
          <a:bodyPr/>
          <a:lstStyle/>
          <a:p>
            <a:pPr eaLnBrk="1" hangingPunct="1"/>
            <a:r>
              <a:rPr lang="en-US" smtClean="0"/>
              <a:t>A data acquisition system changes the form of the data</a:t>
            </a:r>
          </a:p>
        </p:txBody>
      </p:sp>
      <p:sp>
        <p:nvSpPr>
          <p:cNvPr id="196611" name="Line 7"/>
          <p:cNvSpPr>
            <a:spLocks noChangeShapeType="1"/>
          </p:cNvSpPr>
          <p:nvPr/>
        </p:nvSpPr>
        <p:spPr bwMode="auto">
          <a:xfrm>
            <a:off x="762000" y="2028825"/>
            <a:ext cx="6781800" cy="3719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1966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519363"/>
            <a:ext cx="1568450" cy="1541462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756025"/>
            <a:ext cx="1109663" cy="1474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0850"/>
            <a:ext cx="1120775" cy="110331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6200" y="120650"/>
            <a:ext cx="8931275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A digital acquisition system has to sample at a rate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fast enough to retain the shape of the analog signal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4343400" y="5378450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Analog-to-Digital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Converter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0" y="2940050"/>
            <a:ext cx="1520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Measurement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Device </a:t>
            </a:r>
          </a:p>
        </p:txBody>
      </p:sp>
      <p:pic>
        <p:nvPicPr>
          <p:cNvPr id="19661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24425"/>
            <a:ext cx="17303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609600"/>
            <a:ext cx="8305800" cy="5562600"/>
            <a:chOff x="457200" y="609600"/>
            <a:chExt cx="8305800" cy="5562600"/>
          </a:xfrm>
        </p:grpSpPr>
        <p:cxnSp>
          <p:nvCxnSpPr>
            <p:cNvPr id="196622" name="Straight Connector 14"/>
            <p:cNvCxnSpPr>
              <a:cxnSpLocks noChangeShapeType="1"/>
            </p:cNvCxnSpPr>
            <p:nvPr/>
          </p:nvCxnSpPr>
          <p:spPr bwMode="auto">
            <a:xfrm>
              <a:off x="457200" y="609600"/>
              <a:ext cx="8305800" cy="5562600"/>
            </a:xfrm>
            <a:prstGeom prst="line">
              <a:avLst/>
            </a:prstGeom>
            <a:noFill/>
            <a:ln w="76200" algn="ctr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23" name="Straight Connector 15"/>
            <p:cNvCxnSpPr>
              <a:cxnSpLocks noChangeShapeType="1"/>
            </p:cNvCxnSpPr>
            <p:nvPr/>
          </p:nvCxnSpPr>
          <p:spPr bwMode="auto">
            <a:xfrm flipV="1">
              <a:off x="457200" y="609600"/>
              <a:ext cx="8305800" cy="5562600"/>
            </a:xfrm>
            <a:prstGeom prst="line">
              <a:avLst/>
            </a:prstGeom>
            <a:noFill/>
            <a:ln w="76200" algn="ctr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[Alley, 2013]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Line 7"/>
          <p:cNvSpPr>
            <a:spLocks noChangeShapeType="1"/>
          </p:cNvSpPr>
          <p:nvPr/>
        </p:nvSpPr>
        <p:spPr bwMode="auto">
          <a:xfrm>
            <a:off x="762000" y="2028825"/>
            <a:ext cx="6781800" cy="3719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1976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519363"/>
            <a:ext cx="1568450" cy="1541462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756025"/>
            <a:ext cx="1109663" cy="1474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0850"/>
            <a:ext cx="1120775" cy="110331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76200" y="152400"/>
            <a:ext cx="8931275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 digital acquisition system has to sample at a rate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fast enough to retain the shape of the analog signal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4343400" y="5378450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Analog-to-Digital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Converter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0" y="2940050"/>
            <a:ext cx="1520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Measurement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Device </a:t>
            </a:r>
          </a:p>
        </p:txBody>
      </p:sp>
      <p:pic>
        <p:nvPicPr>
          <p:cNvPr id="197643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24425"/>
            <a:ext cx="17303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55" name="Rectangle 20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" y="114300"/>
            <a:ext cx="8907462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second step is to find or create visual evidence </a:t>
            </a:r>
            <a:br>
              <a:rPr lang="en-US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that supports the sentence headline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756400" y="3505200"/>
            <a:ext cx="525463" cy="4572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157" name="TextBox 7"/>
          <p:cNvSpPr txBox="1">
            <a:spLocks noChangeArrowheads="1"/>
          </p:cNvSpPr>
          <p:nvPr/>
        </p:nvSpPr>
        <p:spPr bwMode="auto">
          <a:xfrm>
            <a:off x="7281863" y="3990975"/>
            <a:ext cx="1328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visual</a:t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evidence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48463" y="4800600"/>
            <a:ext cx="523875" cy="4572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[Alley, 2013]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7" y="1743074"/>
            <a:ext cx="6389687" cy="4792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 txBox="1">
            <a:spLocks/>
          </p:cNvSpPr>
          <p:nvPr/>
        </p:nvSpPr>
        <p:spPr bwMode="auto">
          <a:xfrm>
            <a:off x="76200" y="104775"/>
            <a:ext cx="9144000" cy="96202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Most streams were classified in fair condition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</a:rPr>
              <a:t>because of high chloride concentrations</a:t>
            </a:r>
          </a:p>
        </p:txBody>
      </p:sp>
      <p:pic>
        <p:nvPicPr>
          <p:cNvPr id="179203" name="Picture 2" descr="C:\Users\Jimmy\Documents\NPS\Jimmy's Edited GIS Maps\Poster Map\Jimmy's Overall Poster 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119313"/>
            <a:ext cx="4721225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10125" y="1714500"/>
            <a:ext cx="4289425" cy="2538413"/>
            <a:chOff x="4745038" y="1562100"/>
            <a:chExt cx="4289425" cy="2538413"/>
          </a:xfrm>
        </p:grpSpPr>
        <p:sp>
          <p:nvSpPr>
            <p:cNvPr id="11" name="Oval 10"/>
            <p:cNvSpPr/>
            <p:nvPr/>
          </p:nvSpPr>
          <p:spPr>
            <a:xfrm>
              <a:off x="4745038" y="3338513"/>
              <a:ext cx="457200" cy="762000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45188" y="1562100"/>
              <a:ext cx="3089275" cy="1565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Delaware River Parks:</a:t>
              </a:r>
            </a:p>
            <a:p>
              <a:pPr algn="ctr">
                <a:defRPr/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79% Fair</a:t>
              </a:r>
            </a:p>
            <a:p>
              <a:pPr algn="ctr">
                <a:defRPr/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Chloride caused most problems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4973638" y="1562100"/>
              <a:ext cx="971550" cy="1776413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1" idx="4"/>
            </p:cNvCxnSpPr>
            <p:nvPr/>
          </p:nvCxnSpPr>
          <p:spPr>
            <a:xfrm flipV="1">
              <a:off x="4973638" y="3127375"/>
              <a:ext cx="971550" cy="973138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06738" y="4271963"/>
            <a:ext cx="5813425" cy="2052637"/>
            <a:chOff x="3041650" y="4119563"/>
            <a:chExt cx="5813425" cy="2052637"/>
          </a:xfrm>
        </p:grpSpPr>
        <p:sp>
          <p:nvSpPr>
            <p:cNvPr id="12" name="Oval 11"/>
            <p:cNvSpPr/>
            <p:nvPr/>
          </p:nvSpPr>
          <p:spPr>
            <a:xfrm rot="3600232">
              <a:off x="3316288" y="3867150"/>
              <a:ext cx="457200" cy="1006475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10250" y="4511675"/>
              <a:ext cx="3044825" cy="16605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Western Pennsylvania Parks:</a:t>
              </a:r>
            </a:p>
            <a:p>
              <a:pPr algn="ctr">
                <a:defRPr/>
              </a:pPr>
              <a:endParaRPr lang="en-US" sz="8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75% Fair</a:t>
              </a:r>
            </a:p>
            <a:p>
              <a:pPr algn="ctr">
                <a:defRPr/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Chloride caused most problems</a:t>
              </a:r>
            </a:p>
          </p:txBody>
        </p:sp>
        <p:cxnSp>
          <p:nvCxnSpPr>
            <p:cNvPr id="9" name="Straight Connector 8"/>
            <p:cNvCxnSpPr>
              <a:stCxn id="12" idx="0"/>
            </p:cNvCxnSpPr>
            <p:nvPr/>
          </p:nvCxnSpPr>
          <p:spPr>
            <a:xfrm>
              <a:off x="3979862" y="4119563"/>
              <a:ext cx="1830388" cy="392112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>
              <a:off x="3108325" y="4622800"/>
              <a:ext cx="2701925" cy="1549400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4800" y="1711325"/>
            <a:ext cx="2868613" cy="4162425"/>
            <a:chOff x="239713" y="1558925"/>
            <a:chExt cx="2868612" cy="4162425"/>
          </a:xfrm>
        </p:grpSpPr>
        <p:sp>
          <p:nvSpPr>
            <p:cNvPr id="13" name="Oval 12"/>
            <p:cNvSpPr/>
            <p:nvPr/>
          </p:nvSpPr>
          <p:spPr>
            <a:xfrm>
              <a:off x="2601912" y="5035550"/>
              <a:ext cx="457200" cy="685800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39713" y="1558925"/>
              <a:ext cx="2868612" cy="15684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West Virginia Parks:</a:t>
              </a:r>
            </a:p>
            <a:p>
              <a:pPr algn="ctr">
                <a:defRPr/>
              </a:pPr>
              <a:endParaRPr lang="en-US" sz="8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48% Fair</a:t>
              </a:r>
            </a:p>
            <a:p>
              <a:pPr algn="ctr">
                <a:defRPr/>
              </a:pPr>
              <a:endParaRPr lang="en-US" sz="8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Sulfate caused most problem</a:t>
              </a:r>
            </a:p>
          </p:txBody>
        </p:sp>
        <p:cxnSp>
          <p:nvCxnSpPr>
            <p:cNvPr id="17" name="Straight Connector 16"/>
            <p:cNvCxnSpPr>
              <a:stCxn id="13" idx="6"/>
            </p:cNvCxnSpPr>
            <p:nvPr/>
          </p:nvCxnSpPr>
          <p:spPr>
            <a:xfrm flipV="1">
              <a:off x="3059112" y="3127375"/>
              <a:ext cx="49213" cy="2251075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2"/>
            </p:cNvCxnSpPr>
            <p:nvPr/>
          </p:nvCxnSpPr>
          <p:spPr>
            <a:xfrm flipH="1" flipV="1">
              <a:off x="239713" y="3127375"/>
              <a:ext cx="2362199" cy="2251075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5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6" descr="http://image.classictrucks.com/f/35771946/1103clt_14_o+1952_ford_f1+drivers_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1066800" cy="819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7" name="Line 72"/>
          <p:cNvSpPr>
            <a:spLocks noChangeShapeType="1"/>
          </p:cNvSpPr>
          <p:nvPr/>
        </p:nvSpPr>
        <p:spPr bwMode="auto">
          <a:xfrm>
            <a:off x="1104900" y="2152650"/>
            <a:ext cx="9525" cy="3943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1908" name="Title 1"/>
          <p:cNvSpPr>
            <a:spLocks noGrp="1"/>
          </p:cNvSpPr>
          <p:nvPr>
            <p:ph type="title" idx="4294967295"/>
          </p:nvPr>
        </p:nvSpPr>
        <p:spPr>
          <a:xfrm>
            <a:off x="65087" y="76200"/>
            <a:ext cx="8926513" cy="954088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Since its construction in 1952, traffic across the bridge</a:t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has grown exponentially</a:t>
            </a:r>
          </a:p>
        </p:txBody>
      </p:sp>
      <p:sp>
        <p:nvSpPr>
          <p:cNvPr id="251910" name="Text Box 59"/>
          <p:cNvSpPr txBox="1">
            <a:spLocks noChangeArrowheads="1"/>
          </p:cNvSpPr>
          <p:nvPr/>
        </p:nvSpPr>
        <p:spPr bwMode="auto">
          <a:xfrm>
            <a:off x="-4763" y="1609725"/>
            <a:ext cx="22145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1952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1.1 million vehicles</a:t>
            </a:r>
          </a:p>
        </p:txBody>
      </p:sp>
      <p:pic>
        <p:nvPicPr>
          <p:cNvPr id="251911" name="Picture 6" descr="http://image.classictrucks.com/f/35771946/1103clt_14_o+1952_ford_f1+drivers_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85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3" name="Picture 8" descr="Bay Brid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290888"/>
            <a:ext cx="3367087" cy="2643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2590800" y="6553200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0" dirty="0"/>
              <a:t>[Maryland Transportation Authority, 2007]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10" descr="http://musclecargarageusa.com/wp-content/uploads/2010/04/61-Impala-Above-Front-Angle-B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600075" cy="83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1" name="Picture 10" descr="http://musclecargarageusa.com/wp-content/uploads/2010/04/61-Impala-Above-Front-Angle-B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1066800" cy="83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2" name="Line 72"/>
          <p:cNvSpPr>
            <a:spLocks noChangeShapeType="1"/>
          </p:cNvSpPr>
          <p:nvPr/>
        </p:nvSpPr>
        <p:spPr bwMode="auto">
          <a:xfrm>
            <a:off x="1104900" y="2152650"/>
            <a:ext cx="9525" cy="394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2933" name="Title 1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26513" cy="954088"/>
          </a:xfrm>
        </p:spPr>
        <p:txBody>
          <a:bodyPr/>
          <a:lstStyle/>
          <a:p>
            <a:pPr eaLnBrk="1" hangingPunct="1"/>
            <a:r>
              <a:rPr lang="en-US" dirty="0" smtClean="0"/>
              <a:t>Since its construction in 1952, traffic across the bridge</a:t>
            </a:r>
            <a:br>
              <a:rPr lang="en-US" dirty="0" smtClean="0"/>
            </a:br>
            <a:r>
              <a:rPr lang="en-US" dirty="0" smtClean="0"/>
              <a:t>has grown exponentially</a:t>
            </a:r>
          </a:p>
        </p:txBody>
      </p:sp>
      <p:sp>
        <p:nvSpPr>
          <p:cNvPr id="252934" name="Text Box 60"/>
          <p:cNvSpPr txBox="1">
            <a:spLocks noChangeArrowheads="1"/>
          </p:cNvSpPr>
          <p:nvPr/>
        </p:nvSpPr>
        <p:spPr bwMode="auto">
          <a:xfrm>
            <a:off x="454025" y="2533650"/>
            <a:ext cx="13049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dirty="0"/>
              <a:t>1961</a:t>
            </a:r>
          </a:p>
          <a:p>
            <a:pPr algn="ctr" eaLnBrk="1" hangingPunct="1"/>
            <a:r>
              <a:rPr lang="en-US" dirty="0"/>
              <a:t>1.5 million</a:t>
            </a:r>
          </a:p>
        </p:txBody>
      </p:sp>
      <p:sp>
        <p:nvSpPr>
          <p:cNvPr id="252936" name="Text Box 59"/>
          <p:cNvSpPr txBox="1">
            <a:spLocks noChangeArrowheads="1"/>
          </p:cNvSpPr>
          <p:nvPr/>
        </p:nvSpPr>
        <p:spPr bwMode="auto">
          <a:xfrm>
            <a:off x="447675" y="1609725"/>
            <a:ext cx="13049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7F7F7F"/>
                </a:solidFill>
              </a:rPr>
              <a:t>1952</a:t>
            </a:r>
          </a:p>
          <a:p>
            <a:pPr algn="ctr" eaLnBrk="1" hangingPunct="1"/>
            <a:r>
              <a:rPr lang="en-US">
                <a:solidFill>
                  <a:srgbClr val="7F7F7F"/>
                </a:solidFill>
              </a:rPr>
              <a:t>1.1 million</a:t>
            </a:r>
          </a:p>
        </p:txBody>
      </p:sp>
      <p:pic>
        <p:nvPicPr>
          <p:cNvPr id="252938" name="Picture 9" descr="Bay Brid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290888"/>
            <a:ext cx="3367087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4"/>
          <p:cNvSpPr>
            <a:spLocks noChangeArrowheads="1"/>
          </p:cNvSpPr>
          <p:nvPr/>
        </p:nvSpPr>
        <p:spPr bwMode="auto">
          <a:xfrm>
            <a:off x="2590800" y="6553200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0" dirty="0"/>
              <a:t>[Maryland Transportation Authority, 2007]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72"/>
          <p:cNvSpPr>
            <a:spLocks noChangeShapeType="1"/>
          </p:cNvSpPr>
          <p:nvPr/>
        </p:nvSpPr>
        <p:spPr bwMode="auto">
          <a:xfrm>
            <a:off x="1104900" y="2124075"/>
            <a:ext cx="9525" cy="394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3955" name="Title 1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26513" cy="954088"/>
          </a:xfrm>
        </p:spPr>
        <p:txBody>
          <a:bodyPr/>
          <a:lstStyle/>
          <a:p>
            <a:pPr eaLnBrk="1" hangingPunct="1"/>
            <a:r>
              <a:rPr lang="en-US" dirty="0" smtClean="0"/>
              <a:t>Since its construction in 1952, traffic across the bridge</a:t>
            </a:r>
            <a:br>
              <a:rPr lang="en-US" dirty="0" smtClean="0"/>
            </a:br>
            <a:r>
              <a:rPr lang="en-US" dirty="0" smtClean="0"/>
              <a:t>has grown exponentially</a:t>
            </a:r>
          </a:p>
        </p:txBody>
      </p:sp>
      <p:grpSp>
        <p:nvGrpSpPr>
          <p:cNvPr id="253956" name="Group 41"/>
          <p:cNvGrpSpPr>
            <a:grpSpLocks/>
          </p:cNvGrpSpPr>
          <p:nvPr/>
        </p:nvGrpSpPr>
        <p:grpSpPr bwMode="auto">
          <a:xfrm>
            <a:off x="454025" y="1609726"/>
            <a:ext cx="4108450" cy="1631951"/>
            <a:chOff x="286" y="1014"/>
            <a:chExt cx="2588" cy="1028"/>
          </a:xfrm>
        </p:grpSpPr>
        <p:pic>
          <p:nvPicPr>
            <p:cNvPr id="253990" name="Picture 54" descr="jee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1014"/>
              <a:ext cx="335" cy="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3991" name="Text Box 60"/>
            <p:cNvSpPr txBox="1">
              <a:spLocks noChangeArrowheads="1"/>
            </p:cNvSpPr>
            <p:nvPr/>
          </p:nvSpPr>
          <p:spPr bwMode="auto">
            <a:xfrm>
              <a:off x="286" y="1596"/>
              <a:ext cx="822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7F7F7F"/>
                  </a:solidFill>
                </a:rPr>
                <a:t>1961</a:t>
              </a:r>
            </a:p>
            <a:p>
              <a:pPr algn="ctr" eaLnBrk="1" hangingPunct="1"/>
              <a:r>
                <a:rPr lang="en-US" dirty="0">
                  <a:solidFill>
                    <a:srgbClr val="7F7F7F"/>
                  </a:solidFill>
                </a:rPr>
                <a:t>1.5 million</a:t>
              </a:r>
            </a:p>
          </p:txBody>
        </p:sp>
      </p:grpSp>
      <p:sp>
        <p:nvSpPr>
          <p:cNvPr id="253957" name="Rectangle 64"/>
          <p:cNvSpPr>
            <a:spLocks noChangeArrowheads="1"/>
          </p:cNvSpPr>
          <p:nvPr/>
        </p:nvSpPr>
        <p:spPr bwMode="auto">
          <a:xfrm>
            <a:off x="2590800" y="6553200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0" dirty="0"/>
              <a:t>[Maryland Transportation Authority, 2007]</a:t>
            </a:r>
          </a:p>
        </p:txBody>
      </p:sp>
      <p:sp>
        <p:nvSpPr>
          <p:cNvPr id="253958" name="Text Box 59"/>
          <p:cNvSpPr txBox="1">
            <a:spLocks noChangeArrowheads="1"/>
          </p:cNvSpPr>
          <p:nvPr/>
        </p:nvSpPr>
        <p:spPr bwMode="auto">
          <a:xfrm>
            <a:off x="447675" y="1609725"/>
            <a:ext cx="13049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7F7F7F"/>
                </a:solidFill>
              </a:rPr>
              <a:t>1952</a:t>
            </a:r>
          </a:p>
          <a:p>
            <a:pPr algn="ctr" eaLnBrk="1" hangingPunct="1"/>
            <a:r>
              <a:rPr lang="en-US" dirty="0">
                <a:solidFill>
                  <a:srgbClr val="7F7F7F"/>
                </a:solidFill>
              </a:rPr>
              <a:t>1.1 million</a:t>
            </a:r>
          </a:p>
        </p:txBody>
      </p:sp>
      <p:pic>
        <p:nvPicPr>
          <p:cNvPr id="253959" name="Picture 51" descr="je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604963"/>
            <a:ext cx="1060450" cy="82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3960" name="Group 42"/>
          <p:cNvGrpSpPr>
            <a:grpSpLocks/>
          </p:cNvGrpSpPr>
          <p:nvPr/>
        </p:nvGrpSpPr>
        <p:grpSpPr bwMode="auto">
          <a:xfrm>
            <a:off x="488950" y="1600200"/>
            <a:ext cx="7969250" cy="5099050"/>
            <a:chOff x="308" y="1008"/>
            <a:chExt cx="5020" cy="3212"/>
          </a:xfrm>
        </p:grpSpPr>
        <p:sp>
          <p:nvSpPr>
            <p:cNvPr id="253961" name="Text Box 55"/>
            <p:cNvSpPr txBox="1">
              <a:spLocks noChangeArrowheads="1"/>
            </p:cNvSpPr>
            <p:nvPr/>
          </p:nvSpPr>
          <p:spPr bwMode="auto">
            <a:xfrm>
              <a:off x="308" y="3110"/>
              <a:ext cx="789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2007</a:t>
              </a:r>
            </a:p>
            <a:p>
              <a:pPr algn="ctr" eaLnBrk="1" hangingPunct="1"/>
              <a:r>
                <a:rPr lang="en-US" dirty="0"/>
                <a:t>27 Million</a:t>
              </a:r>
            </a:p>
          </p:txBody>
        </p:sp>
        <p:grpSp>
          <p:nvGrpSpPr>
            <p:cNvPr id="253962" name="Group 13"/>
            <p:cNvGrpSpPr>
              <a:grpSpLocks/>
            </p:cNvGrpSpPr>
            <p:nvPr/>
          </p:nvGrpSpPr>
          <p:grpSpPr bwMode="auto">
            <a:xfrm>
              <a:off x="1824" y="1008"/>
              <a:ext cx="3504" cy="3212"/>
              <a:chOff x="1584" y="624"/>
              <a:chExt cx="4032" cy="3696"/>
            </a:xfrm>
          </p:grpSpPr>
          <p:pic>
            <p:nvPicPr>
              <p:cNvPr id="253963" name="Picture 24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64" name="Picture 25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65" name="Picture 27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66" name="Picture 28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67" name="Picture 29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68" name="Picture 30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69" name="Picture 31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0" name="Picture 32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1" name="Picture 33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2" name="Picture 34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3" name="Picture 26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4" name="Picture 35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5" name="Picture 36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6" name="Picture 37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316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7" name="Picture 38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16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8" name="Picture 39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316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79" name="Picture 40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7" y="3177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0" name="Picture 41" descr="jeep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792"/>
                <a:ext cx="76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1" name="Picture 43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2" name="Picture 44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3" name="Picture 45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4" name="Picture 46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5" name="Picture 47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316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6" name="Picture 48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7" name="Picture 49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8" name="Picture 50" descr="jee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989" name="Picture 66" descr="jeep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3792"/>
                <a:ext cx="76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41" name="Group 7"/>
          <p:cNvGrpSpPr>
            <a:grpSpLocks/>
          </p:cNvGrpSpPr>
          <p:nvPr/>
        </p:nvGrpSpPr>
        <p:grpSpPr bwMode="auto">
          <a:xfrm>
            <a:off x="2476500" y="2892425"/>
            <a:ext cx="6438900" cy="2517772"/>
            <a:chOff x="2476934" y="2891708"/>
            <a:chExt cx="6438466" cy="2518492"/>
          </a:xfrm>
        </p:grpSpPr>
        <p:sp>
          <p:nvSpPr>
            <p:cNvPr id="2" name="Rectangle 1"/>
            <p:cNvSpPr/>
            <p:nvPr/>
          </p:nvSpPr>
          <p:spPr>
            <a:xfrm>
              <a:off x="2476934" y="4038211"/>
              <a:ext cx="5625721" cy="15244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pic>
          <p:nvPicPr>
            <p:cNvPr id="154644" name="Picture 12" descr="DSC_008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688" y="2891708"/>
              <a:ext cx="1611312" cy="25184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645" name="Picture 4" descr="Audienc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874" y="2891708"/>
              <a:ext cx="1626526" cy="25184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4642" name="TextBox 45"/>
          <p:cNvSpPr txBox="1">
            <a:spLocks noChangeArrowheads="1"/>
          </p:cNvSpPr>
          <p:nvPr/>
        </p:nvSpPr>
        <p:spPr bwMode="auto">
          <a:xfrm>
            <a:off x="5588138" y="5562553"/>
            <a:ext cx="184750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42975" y="4129088"/>
            <a:ext cx="229552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14400" y="4135438"/>
            <a:ext cx="2327275" cy="15033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09638" y="2624138"/>
            <a:ext cx="2328862" cy="150495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10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"/>
            <a:ext cx="8907463" cy="912813"/>
          </a:xfrm>
        </p:spPr>
        <p:txBody>
          <a:bodyPr/>
          <a:lstStyle/>
          <a:p>
            <a:pPr>
              <a:defRPr/>
            </a:pPr>
            <a:r>
              <a:rPr lang="en-US" sz="2800" b="1" kern="1200" dirty="0">
                <a:solidFill>
                  <a:srgbClr val="000000"/>
                </a:solidFill>
                <a:ea typeface="+mn-ea"/>
              </a:rPr>
              <a:t>Slides </a:t>
            </a:r>
            <a:r>
              <a:rPr lang="en-US" sz="2800" b="1" kern="1200" dirty="0" smtClean="0">
                <a:solidFill>
                  <a:srgbClr val="000000"/>
                </a:solidFill>
                <a:ea typeface="+mn-ea"/>
              </a:rPr>
              <a:t>influence the preparation, delivery, and understanding of a scientific presentation</a:t>
            </a:r>
            <a:endParaRPr lang="en-US" sz="2800" b="1" kern="1200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54631" name="Picture 2" descr="http://www-users.math.umd.edu/~jjb/board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5" t="19826" r="23573" b="69212"/>
          <a:stretch>
            <a:fillRect/>
          </a:stretch>
        </p:blipFill>
        <p:spPr bwMode="auto">
          <a:xfrm>
            <a:off x="209550" y="3862388"/>
            <a:ext cx="1531938" cy="56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973263"/>
            <a:ext cx="1676400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4633" name="Group 2"/>
          <p:cNvGrpSpPr>
            <a:grpSpLocks/>
          </p:cNvGrpSpPr>
          <p:nvPr/>
        </p:nvGrpSpPr>
        <p:grpSpPr bwMode="auto">
          <a:xfrm flipH="1">
            <a:off x="311150" y="5029200"/>
            <a:ext cx="1328738" cy="1263650"/>
            <a:chOff x="3276600" y="1295400"/>
            <a:chExt cx="2590800" cy="2463800"/>
          </a:xfrm>
        </p:grpSpPr>
        <p:pic>
          <p:nvPicPr>
            <p:cNvPr id="15463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8" t="14235" r="3078" b="3203"/>
            <a:stretch>
              <a:fillRect/>
            </a:stretch>
          </p:blipFill>
          <p:spPr bwMode="auto">
            <a:xfrm>
              <a:off x="3276600" y="1295400"/>
              <a:ext cx="2590800" cy="2463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4636" name="Straight Connector 13"/>
            <p:cNvCxnSpPr>
              <a:cxnSpLocks noChangeShapeType="1"/>
            </p:cNvCxnSpPr>
            <p:nvPr/>
          </p:nvCxnSpPr>
          <p:spPr bwMode="auto">
            <a:xfrm>
              <a:off x="3362325" y="2438400"/>
              <a:ext cx="2378075" cy="42545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7" name="Straight Connector 9"/>
            <p:cNvCxnSpPr>
              <a:cxnSpLocks noChangeShapeType="1"/>
            </p:cNvCxnSpPr>
            <p:nvPr/>
          </p:nvCxnSpPr>
          <p:spPr bwMode="auto">
            <a:xfrm>
              <a:off x="3573463" y="1422400"/>
              <a:ext cx="2251075" cy="382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8" name="Straight Connector 10"/>
            <p:cNvCxnSpPr>
              <a:cxnSpLocks noChangeShapeType="1"/>
            </p:cNvCxnSpPr>
            <p:nvPr/>
          </p:nvCxnSpPr>
          <p:spPr bwMode="auto">
            <a:xfrm>
              <a:off x="3446463" y="1804988"/>
              <a:ext cx="2378075" cy="42545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9" name="Straight Connector 12"/>
            <p:cNvCxnSpPr>
              <a:cxnSpLocks noChangeShapeType="1"/>
            </p:cNvCxnSpPr>
            <p:nvPr/>
          </p:nvCxnSpPr>
          <p:spPr bwMode="auto">
            <a:xfrm>
              <a:off x="3446463" y="2230438"/>
              <a:ext cx="2378075" cy="42386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40" name="Straight Connector 14"/>
            <p:cNvCxnSpPr>
              <a:cxnSpLocks noChangeShapeType="1"/>
            </p:cNvCxnSpPr>
            <p:nvPr/>
          </p:nvCxnSpPr>
          <p:spPr bwMode="auto">
            <a:xfrm>
              <a:off x="3319463" y="2819400"/>
              <a:ext cx="2378075" cy="42545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4634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0" t="20995" r="35625" b="25081"/>
          <a:stretch>
            <a:fillRect/>
          </a:stretch>
        </p:blipFill>
        <p:spPr bwMode="auto">
          <a:xfrm>
            <a:off x="2438400" y="2873375"/>
            <a:ext cx="1620838" cy="25320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[Alley, 2013]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test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752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763000" cy="946150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Normalized friction factors and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</a:rPr>
              <a:t>Nusselt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numbers correlated our data with the data of others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447800" y="2438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1800" smtClean="0">
              <a:solidFill>
                <a:srgbClr val="FFFFFF"/>
              </a:solidFill>
            </a:endParaRPr>
          </a:p>
        </p:txBody>
      </p:sp>
      <p:pic>
        <p:nvPicPr>
          <p:cNvPr id="205829" name="Picture 5" descr="turbine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1752600" cy="114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0" name="Picture 6" descr="turbine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1752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3124200"/>
            <a:ext cx="2209800" cy="2652713"/>
            <a:chOff x="1536" y="1968"/>
            <a:chExt cx="1392" cy="1671"/>
          </a:xfrm>
        </p:grpSpPr>
        <p:sp>
          <p:nvSpPr>
            <p:cNvPr id="205865" name="Text Box 8"/>
            <p:cNvSpPr txBox="1">
              <a:spLocks noChangeArrowheads="1"/>
            </p:cNvSpPr>
            <p:nvPr/>
          </p:nvSpPr>
          <p:spPr bwMode="auto">
            <a:xfrm>
              <a:off x="1536" y="2304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smtClean="0">
                  <a:solidFill>
                    <a:srgbClr val="000000"/>
                  </a:solidFill>
                </a:rPr>
                <a:t>Reynolds Number</a:t>
              </a:r>
            </a:p>
          </p:txBody>
        </p:sp>
        <p:sp>
          <p:nvSpPr>
            <p:cNvPr id="205866" name="Text Box 9"/>
            <p:cNvSpPr txBox="1">
              <a:spLocks noChangeArrowheads="1"/>
            </p:cNvSpPr>
            <p:nvPr/>
          </p:nvSpPr>
          <p:spPr bwMode="auto">
            <a:xfrm>
              <a:off x="1872" y="3408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800" smtClean="0">
                  <a:solidFill>
                    <a:srgbClr val="000000"/>
                  </a:solidFill>
                </a:rPr>
                <a:t>Nu</a:t>
              </a:r>
              <a:r>
                <a:rPr lang="en-US" sz="1800" baseline="-25000" smtClean="0">
                  <a:solidFill>
                    <a:srgbClr val="000000"/>
                  </a:solidFill>
                </a:rPr>
                <a:t>o</a:t>
              </a:r>
              <a:r>
                <a:rPr lang="en-US" sz="1800" smtClean="0">
                  <a:solidFill>
                    <a:srgbClr val="000000"/>
                  </a:solidFill>
                </a:rPr>
                <a:t>, f</a:t>
              </a:r>
              <a:r>
                <a:rPr lang="en-US" sz="1800" baseline="-25000" smtClean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05867" name="Line 10"/>
            <p:cNvSpPr>
              <a:spLocks noChangeShapeType="1"/>
            </p:cNvSpPr>
            <p:nvPr/>
          </p:nvSpPr>
          <p:spPr bwMode="auto">
            <a:xfrm>
              <a:off x="2160" y="196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868" name="Line 11"/>
            <p:cNvSpPr>
              <a:spLocks noChangeShapeType="1"/>
            </p:cNvSpPr>
            <p:nvPr/>
          </p:nvSpPr>
          <p:spPr bwMode="auto">
            <a:xfrm>
              <a:off x="2160" y="2544"/>
              <a:ext cx="0" cy="7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76800" y="3124200"/>
            <a:ext cx="3810000" cy="3186113"/>
            <a:chOff x="3072" y="1968"/>
            <a:chExt cx="2400" cy="2007"/>
          </a:xfrm>
        </p:grpSpPr>
        <p:grpSp>
          <p:nvGrpSpPr>
            <p:cNvPr id="205848" name="Group 13"/>
            <p:cNvGrpSpPr>
              <a:grpSpLocks/>
            </p:cNvGrpSpPr>
            <p:nvPr/>
          </p:nvGrpSpPr>
          <p:grpSpPr bwMode="auto">
            <a:xfrm>
              <a:off x="4224" y="1968"/>
              <a:ext cx="1248" cy="1344"/>
              <a:chOff x="4224" y="2112"/>
              <a:chExt cx="1248" cy="1344"/>
            </a:xfrm>
          </p:grpSpPr>
          <p:sp>
            <p:nvSpPr>
              <p:cNvPr id="205859" name="Text Box 14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800" smtClean="0">
                    <a:solidFill>
                      <a:srgbClr val="000000"/>
                    </a:solidFill>
                  </a:rPr>
                  <a:t>T</a:t>
                </a:r>
                <a:r>
                  <a:rPr lang="en-US" sz="1800" baseline="-25000" smtClean="0">
                    <a:solidFill>
                      <a:srgbClr val="000000"/>
                    </a:solidFill>
                  </a:rPr>
                  <a:t>wall</a:t>
                </a:r>
              </a:p>
            </p:txBody>
          </p:sp>
          <p:sp>
            <p:nvSpPr>
              <p:cNvPr id="205860" name="Text Box 15"/>
              <p:cNvSpPr txBox="1">
                <a:spLocks noChangeArrowheads="1"/>
              </p:cNvSpPr>
              <p:nvPr/>
            </p:nvSpPr>
            <p:spPr bwMode="auto">
              <a:xfrm>
                <a:off x="4272" y="2453"/>
                <a:ext cx="3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800" smtClean="0">
                    <a:solidFill>
                      <a:srgbClr val="000000"/>
                    </a:solidFill>
                  </a:rPr>
                  <a:t>T</a:t>
                </a:r>
                <a:r>
                  <a:rPr lang="en-US" sz="1800" baseline="-25000" smtClean="0">
                    <a:solidFill>
                      <a:srgbClr val="000000"/>
                    </a:solidFill>
                  </a:rPr>
                  <a:t>inlet</a:t>
                </a:r>
              </a:p>
            </p:txBody>
          </p:sp>
          <p:sp>
            <p:nvSpPr>
              <p:cNvPr id="205861" name="Line 16"/>
              <p:cNvSpPr>
                <a:spLocks noChangeShapeType="1"/>
              </p:cNvSpPr>
              <p:nvPr/>
            </p:nvSpPr>
            <p:spPr bwMode="auto">
              <a:xfrm flipH="1">
                <a:off x="4272" y="2686"/>
                <a:ext cx="816" cy="7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62" name="Line 17"/>
              <p:cNvSpPr>
                <a:spLocks noChangeShapeType="1"/>
              </p:cNvSpPr>
              <p:nvPr/>
            </p:nvSpPr>
            <p:spPr bwMode="auto">
              <a:xfrm>
                <a:off x="4512" y="211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63" name="Line 18"/>
              <p:cNvSpPr>
                <a:spLocks noChangeShapeType="1"/>
              </p:cNvSpPr>
              <p:nvPr/>
            </p:nvSpPr>
            <p:spPr bwMode="auto">
              <a:xfrm>
                <a:off x="5184" y="211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64" name="Line 19"/>
              <p:cNvSpPr>
                <a:spLocks noChangeShapeType="1"/>
              </p:cNvSpPr>
              <p:nvPr/>
            </p:nvSpPr>
            <p:spPr bwMode="auto">
              <a:xfrm flipH="1">
                <a:off x="4224" y="2688"/>
                <a:ext cx="288" cy="2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849" name="Group 20"/>
            <p:cNvGrpSpPr>
              <a:grpSpLocks/>
            </p:cNvGrpSpPr>
            <p:nvPr/>
          </p:nvGrpSpPr>
          <p:grpSpPr bwMode="auto">
            <a:xfrm>
              <a:off x="3072" y="1968"/>
              <a:ext cx="1296" cy="2007"/>
              <a:chOff x="3072" y="2112"/>
              <a:chExt cx="1296" cy="2007"/>
            </a:xfrm>
          </p:grpSpPr>
          <p:sp>
            <p:nvSpPr>
              <p:cNvPr id="205850" name="Text Box 21"/>
              <p:cNvSpPr txBox="1">
                <a:spLocks noChangeArrowheads="1"/>
              </p:cNvSpPr>
              <p:nvPr/>
            </p:nvSpPr>
            <p:spPr bwMode="auto">
              <a:xfrm>
                <a:off x="3072" y="2453"/>
                <a:ext cx="8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800" smtClean="0">
                    <a:solidFill>
                      <a:srgbClr val="000000"/>
                    </a:solidFill>
                  </a:rPr>
                  <a:t>Heat Flux, q˝</a:t>
                </a:r>
              </a:p>
            </p:txBody>
          </p:sp>
          <p:sp>
            <p:nvSpPr>
              <p:cNvPr id="205851" name="Text Box 22"/>
              <p:cNvSpPr txBox="1">
                <a:spLocks noChangeArrowheads="1"/>
              </p:cNvSpPr>
              <p:nvPr/>
            </p:nvSpPr>
            <p:spPr bwMode="auto">
              <a:xfrm>
                <a:off x="4032" y="3413"/>
                <a:ext cx="19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800" smtClean="0">
                    <a:solidFill>
                      <a:srgbClr val="000000"/>
                    </a:solidFill>
                  </a:rPr>
                  <a:t>h</a:t>
                </a:r>
              </a:p>
            </p:txBody>
          </p:sp>
          <p:sp>
            <p:nvSpPr>
              <p:cNvPr id="205852" name="Text Box 23"/>
              <p:cNvSpPr txBox="1">
                <a:spLocks noChangeArrowheads="1"/>
              </p:cNvSpPr>
              <p:nvPr/>
            </p:nvSpPr>
            <p:spPr bwMode="auto">
              <a:xfrm>
                <a:off x="3984" y="3888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800" smtClean="0">
                    <a:solidFill>
                      <a:srgbClr val="000000"/>
                    </a:solidFill>
                  </a:rPr>
                  <a:t>Nu</a:t>
                </a:r>
              </a:p>
            </p:txBody>
          </p:sp>
          <p:sp>
            <p:nvSpPr>
              <p:cNvPr id="205853" name="Text Box 24"/>
              <p:cNvSpPr txBox="1">
                <a:spLocks noChangeArrowheads="1"/>
              </p:cNvSpPr>
              <p:nvPr/>
            </p:nvSpPr>
            <p:spPr bwMode="auto">
              <a:xfrm>
                <a:off x="3888" y="2885"/>
                <a:ext cx="36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1800" smtClean="0">
                    <a:solidFill>
                      <a:srgbClr val="000000"/>
                    </a:solidFill>
                  </a:rPr>
                  <a:t>T</a:t>
                </a:r>
                <a:r>
                  <a:rPr lang="en-US" sz="1800" baseline="-25000" smtClean="0">
                    <a:solidFill>
                      <a:srgbClr val="000000"/>
                    </a:solidFill>
                  </a:rPr>
                  <a:t>bulk</a:t>
                </a:r>
              </a:p>
            </p:txBody>
          </p:sp>
          <p:sp>
            <p:nvSpPr>
              <p:cNvPr id="205854" name="Line 25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48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55" name="Line 26"/>
              <p:cNvSpPr>
                <a:spLocks noChangeShapeType="1"/>
              </p:cNvSpPr>
              <p:nvPr/>
            </p:nvSpPr>
            <p:spPr bwMode="auto">
              <a:xfrm>
                <a:off x="4128" y="3628"/>
                <a:ext cx="0" cy="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56" name="Line 27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400" cy="27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57" name="Line 28"/>
              <p:cNvSpPr>
                <a:spLocks noChangeShapeType="1"/>
              </p:cNvSpPr>
              <p:nvPr/>
            </p:nvSpPr>
            <p:spPr bwMode="auto">
              <a:xfrm>
                <a:off x="4118" y="3127"/>
                <a:ext cx="10" cy="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58" name="Line 29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833" name="Text Box 30"/>
          <p:cNvSpPr txBox="1">
            <a:spLocks noChangeArrowheads="1"/>
          </p:cNvSpPr>
          <p:nvPr/>
        </p:nvSpPr>
        <p:spPr bwMode="auto">
          <a:xfrm>
            <a:off x="76200" y="3657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 smtClean="0">
                <a:solidFill>
                  <a:srgbClr val="000000"/>
                </a:solidFill>
              </a:rPr>
              <a:t>Pressure Drop</a:t>
            </a:r>
          </a:p>
        </p:txBody>
      </p:sp>
      <p:sp>
        <p:nvSpPr>
          <p:cNvPr id="205834" name="Text Box 31"/>
          <p:cNvSpPr txBox="1">
            <a:spLocks noChangeArrowheads="1"/>
          </p:cNvSpPr>
          <p:nvPr/>
        </p:nvSpPr>
        <p:spPr bwMode="auto">
          <a:xfrm>
            <a:off x="0" y="5334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</a:rPr>
              <a:t>Friction Factor, f</a:t>
            </a:r>
          </a:p>
        </p:txBody>
      </p:sp>
      <p:sp>
        <p:nvSpPr>
          <p:cNvPr id="205835" name="Line 32"/>
          <p:cNvSpPr>
            <a:spLocks noChangeShapeType="1"/>
          </p:cNvSpPr>
          <p:nvPr/>
        </p:nvSpPr>
        <p:spPr bwMode="auto">
          <a:xfrm>
            <a:off x="990600" y="4114800"/>
            <a:ext cx="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836" name="Line 33"/>
          <p:cNvSpPr>
            <a:spLocks noChangeShapeType="1"/>
          </p:cNvSpPr>
          <p:nvPr/>
        </p:nvSpPr>
        <p:spPr bwMode="auto">
          <a:xfrm>
            <a:off x="990600" y="31242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837" name="Picture 34" descr="vt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6305550"/>
            <a:ext cx="10017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459" name="Object 35"/>
          <p:cNvGraphicFramePr>
            <a:graphicFrameLocks noChangeAspect="1"/>
          </p:cNvGraphicFramePr>
          <p:nvPr/>
        </p:nvGraphicFramePr>
        <p:xfrm>
          <a:off x="76200" y="5334000"/>
          <a:ext cx="20574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8" imgW="1270000" imgH="457200" progId="Equation.3">
                  <p:embed/>
                </p:oleObj>
              </mc:Choice>
              <mc:Fallback>
                <p:oleObj name="Equation" r:id="rId8" imgW="12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334000"/>
                        <a:ext cx="2057400" cy="739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438400" y="5334000"/>
            <a:ext cx="2819400" cy="1073150"/>
            <a:chOff x="1680" y="3360"/>
            <a:chExt cx="1776" cy="676"/>
          </a:xfrm>
        </p:grpSpPr>
        <p:graphicFrame>
          <p:nvGraphicFramePr>
            <p:cNvPr id="205846" name="Object 37"/>
            <p:cNvGraphicFramePr>
              <a:graphicFrameLocks noChangeAspect="1"/>
            </p:cNvGraphicFramePr>
            <p:nvPr/>
          </p:nvGraphicFramePr>
          <p:xfrm>
            <a:off x="1680" y="3744"/>
            <a:ext cx="1776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1" name="Equation" r:id="rId10" imgW="1473200" imgH="241300" progId="Equation.3">
                    <p:embed/>
                  </p:oleObj>
                </mc:Choice>
                <mc:Fallback>
                  <p:oleObj name="Equation" r:id="rId10" imgW="1473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744"/>
                          <a:ext cx="1776" cy="29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47" name="Object 38"/>
            <p:cNvGraphicFramePr>
              <a:graphicFrameLocks noChangeAspect="1"/>
            </p:cNvGraphicFramePr>
            <p:nvPr/>
          </p:nvGraphicFramePr>
          <p:xfrm>
            <a:off x="1680" y="3360"/>
            <a:ext cx="1440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2" name="Equation" r:id="rId12" imgW="1091726" imgH="241195" progId="Equation.3">
                    <p:embed/>
                  </p:oleObj>
                </mc:Choice>
                <mc:Fallback>
                  <p:oleObj name="Equation" r:id="rId12" imgW="1091726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360"/>
                          <a:ext cx="1440" cy="31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5463" name="Object 39"/>
          <p:cNvGraphicFramePr>
            <a:graphicFrameLocks noChangeAspect="1"/>
          </p:cNvGraphicFramePr>
          <p:nvPr/>
        </p:nvGraphicFramePr>
        <p:xfrm>
          <a:off x="5926138" y="5961063"/>
          <a:ext cx="13716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14" imgW="748975" imgH="431613" progId="Equation.3">
                  <p:embed/>
                </p:oleObj>
              </mc:Choice>
              <mc:Fallback>
                <p:oleObj name="Equation" r:id="rId14" imgW="74897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5961063"/>
                        <a:ext cx="1371600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1" name="Text Box 40"/>
          <p:cNvSpPr txBox="1">
            <a:spLocks noChangeArrowheads="1"/>
          </p:cNvSpPr>
          <p:nvPr/>
        </p:nvSpPr>
        <p:spPr bwMode="auto">
          <a:xfrm>
            <a:off x="76200" y="1457325"/>
            <a:ext cx="1643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Pressure Taps</a:t>
            </a:r>
          </a:p>
        </p:txBody>
      </p:sp>
      <p:sp>
        <p:nvSpPr>
          <p:cNvPr id="205842" name="Text Box 41"/>
          <p:cNvSpPr txBox="1">
            <a:spLocks noChangeArrowheads="1"/>
          </p:cNvSpPr>
          <p:nvPr/>
        </p:nvSpPr>
        <p:spPr bwMode="auto">
          <a:xfrm>
            <a:off x="6781800" y="1457325"/>
            <a:ext cx="181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Thermocouples</a:t>
            </a:r>
          </a:p>
        </p:txBody>
      </p:sp>
      <p:sp>
        <p:nvSpPr>
          <p:cNvPr id="205843" name="Text Box 42"/>
          <p:cNvSpPr txBox="1">
            <a:spLocks noChangeArrowheads="1"/>
          </p:cNvSpPr>
          <p:nvPr/>
        </p:nvSpPr>
        <p:spPr bwMode="auto">
          <a:xfrm>
            <a:off x="2560638" y="1457325"/>
            <a:ext cx="1690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Venturi Meter</a:t>
            </a:r>
          </a:p>
        </p:txBody>
      </p:sp>
      <p:sp>
        <p:nvSpPr>
          <p:cNvPr id="205844" name="Text Box 43"/>
          <p:cNvSpPr txBox="1">
            <a:spLocks noChangeArrowheads="1"/>
          </p:cNvSpPr>
          <p:nvPr/>
        </p:nvSpPr>
        <p:spPr bwMode="auto">
          <a:xfrm>
            <a:off x="4846638" y="1457325"/>
            <a:ext cx="1262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Voltmeter</a:t>
            </a:r>
          </a:p>
        </p:txBody>
      </p:sp>
      <p:pic>
        <p:nvPicPr>
          <p:cNvPr id="205845" name="Picture 44" descr="fan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9125"/>
            <a:ext cx="1787525" cy="115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975725" cy="9461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At typical highway speeds, overcoming drag requires </a:t>
            </a:r>
            <a:br>
              <a:rPr lang="en-US" altLang="en-US" dirty="0" smtClean="0"/>
            </a:br>
            <a:r>
              <a:rPr lang="en-US" altLang="en-US" dirty="0" smtClean="0"/>
              <a:t>about two-thirds of a truck engine’s output</a:t>
            </a:r>
          </a:p>
        </p:txBody>
      </p:sp>
      <p:pic>
        <p:nvPicPr>
          <p:cNvPr id="17613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60500"/>
            <a:ext cx="7162800" cy="4635500"/>
          </a:xfrm>
        </p:spPr>
      </p:pic>
      <p:sp>
        <p:nvSpPr>
          <p:cNvPr id="277709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10000" y="6477000"/>
            <a:ext cx="1905000" cy="30777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en-US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McCallen</a:t>
            </a:r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2004]</a:t>
            </a:r>
          </a:p>
        </p:txBody>
      </p:sp>
      <p:grpSp>
        <p:nvGrpSpPr>
          <p:cNvPr id="2777096" name="Group 8"/>
          <p:cNvGrpSpPr>
            <a:grpSpLocks/>
          </p:cNvGrpSpPr>
          <p:nvPr/>
        </p:nvGrpSpPr>
        <p:grpSpPr bwMode="auto">
          <a:xfrm>
            <a:off x="5885640" y="3303588"/>
            <a:ext cx="96838" cy="1011237"/>
            <a:chOff x="3802" y="2217"/>
            <a:chExt cx="61" cy="637"/>
          </a:xfrm>
        </p:grpSpPr>
        <p:sp>
          <p:nvSpPr>
            <p:cNvPr id="176148" name="Line 9"/>
            <p:cNvSpPr>
              <a:spLocks noChangeShapeType="1"/>
            </p:cNvSpPr>
            <p:nvPr/>
          </p:nvSpPr>
          <p:spPr bwMode="auto">
            <a:xfrm>
              <a:off x="3832" y="2256"/>
              <a:ext cx="0" cy="576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76149" name="Oval 10"/>
            <p:cNvSpPr>
              <a:spLocks noChangeArrowheads="1"/>
            </p:cNvSpPr>
            <p:nvPr/>
          </p:nvSpPr>
          <p:spPr bwMode="auto">
            <a:xfrm>
              <a:off x="3802" y="2217"/>
              <a:ext cx="61" cy="61"/>
            </a:xfrm>
            <a:prstGeom prst="ellipse">
              <a:avLst/>
            </a:prstGeom>
            <a:solidFill>
              <a:srgbClr val="333333"/>
            </a:soli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176150" name="Oval 11"/>
            <p:cNvSpPr>
              <a:spLocks noChangeArrowheads="1"/>
            </p:cNvSpPr>
            <p:nvPr/>
          </p:nvSpPr>
          <p:spPr bwMode="auto">
            <a:xfrm>
              <a:off x="3802" y="2793"/>
              <a:ext cx="61" cy="61"/>
            </a:xfrm>
            <a:prstGeom prst="ellipse">
              <a:avLst/>
            </a:prstGeom>
            <a:solidFill>
              <a:srgbClr val="333333"/>
            </a:soli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7613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22223"/>
          <a:stretch>
            <a:fillRect/>
          </a:stretch>
        </p:blipFill>
        <p:spPr bwMode="auto">
          <a:xfrm>
            <a:off x="8077200" y="621665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614613" y="2206625"/>
            <a:ext cx="114300" cy="930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3125" y="2451100"/>
            <a:ext cx="528638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09850" y="1841500"/>
            <a:ext cx="1143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4613" y="3273425"/>
            <a:ext cx="114300" cy="930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3125" y="3554413"/>
            <a:ext cx="528638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4050" y="1384300"/>
            <a:ext cx="6686550" cy="3810000"/>
            <a:chOff x="1924050" y="1384300"/>
            <a:chExt cx="6686550" cy="3810000"/>
          </a:xfrm>
        </p:grpSpPr>
        <p:sp>
          <p:nvSpPr>
            <p:cNvPr id="176134" name="Text Box 6"/>
            <p:cNvSpPr txBox="1">
              <a:spLocks noChangeArrowheads="1"/>
            </p:cNvSpPr>
            <p:nvPr/>
          </p:nvSpPr>
          <p:spPr bwMode="auto">
            <a:xfrm>
              <a:off x="3962400" y="1885950"/>
              <a:ext cx="1939925" cy="641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000"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000000"/>
                  </a:solidFill>
                </a:rPr>
                <a:t>Aerodynamic Drag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000000"/>
                  </a:solidFill>
                </a:rPr>
                <a:t>C</a:t>
              </a:r>
              <a:r>
                <a:rPr lang="en-US" altLang="en-US" sz="1800" baseline="-25000" dirty="0" smtClean="0">
                  <a:solidFill>
                    <a:srgbClr val="000000"/>
                  </a:solidFill>
                </a:rPr>
                <a:t>D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 = 0.6</a:t>
              </a:r>
            </a:p>
          </p:txBody>
        </p:sp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2667000" y="3365500"/>
              <a:ext cx="1681162" cy="869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>
              <a:spAutoFit/>
            </a:bodyPr>
            <a:lstStyle>
              <a:lvl1pPr>
                <a:spcBef>
                  <a:spcPct val="20000"/>
                </a:spcBef>
                <a:defRPr sz="2000" b="1">
                  <a:solidFill>
                    <a:srgbClr val="000099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 smtClean="0">
                  <a:solidFill>
                    <a:srgbClr val="000000"/>
                  </a:solidFill>
                </a:rPr>
                <a:t>Rolling Friction </a:t>
              </a:r>
              <a:br>
                <a:rPr lang="en-US" altLang="en-US" sz="1800" dirty="0" smtClean="0">
                  <a:solidFill>
                    <a:srgbClr val="000000"/>
                  </a:solidFill>
                </a:rPr>
              </a:br>
              <a:r>
                <a:rPr lang="en-US" altLang="en-US" sz="1800" dirty="0" smtClean="0">
                  <a:solidFill>
                    <a:srgbClr val="000000"/>
                  </a:solidFill>
                </a:rPr>
                <a:t>and Accessories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781300" y="1384300"/>
              <a:ext cx="5829300" cy="501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24050" y="1479550"/>
              <a:ext cx="800100" cy="501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29739" y="1889125"/>
              <a:ext cx="381000" cy="3305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srgbClr val="FFFFFF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32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52600"/>
            <a:ext cx="5156200" cy="3857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20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" y="114300"/>
            <a:ext cx="8907462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third step in creating assertion-evidence slides </a:t>
            </a:r>
            <a:br>
              <a:rPr lang="en-US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to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change the</a:t>
            </a:r>
            <a:r>
              <a:rPr lang="en-US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defaults of PowerPoint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5300" y="1981200"/>
            <a:ext cx="4419600" cy="3243263"/>
            <a:chOff x="457200" y="1371600"/>
            <a:chExt cx="4419600" cy="324326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7200" y="1371600"/>
              <a:ext cx="4267200" cy="324326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09600" y="1371600"/>
              <a:ext cx="4267200" cy="324326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Number Placeholder 3"/>
          <p:cNvSpPr txBox="1">
            <a:spLocks noGrp="1"/>
          </p:cNvSpPr>
          <p:nvPr/>
        </p:nvSpPr>
        <p:spPr bwMode="auto">
          <a:xfrm>
            <a:off x="990600" y="18288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Calibri" panose="020F0502020204030204" pitchFamily="34" charset="0"/>
              </a:rPr>
              <a:t>Before:</a:t>
            </a:r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323439"/>
          </a:xfrm>
        </p:spPr>
        <p:txBody>
          <a:bodyPr wrap="square" anchor="t">
            <a:spAutoFit/>
          </a:bodyPr>
          <a:lstStyle/>
          <a:p>
            <a:pPr eaLnBrk="1" hangingPunct="1"/>
            <a:r>
              <a:rPr lang="en-US" altLang="en-US" sz="4000" dirty="0" smtClean="0"/>
              <a:t>Tsunamis cause devastating destruction, especially to sparsely vegetated areas.</a:t>
            </a: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610600" cy="45720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smtClean="0"/>
              <a:t>2004 Indian Ocean Tsunami: Gleebruk Village, Sri Lanka</a:t>
            </a:r>
          </a:p>
        </p:txBody>
      </p:sp>
      <p:pic>
        <p:nvPicPr>
          <p:cNvPr id="183301" name="Picture 6" descr="http://homepage.mac.com/demark/tsunami/1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Slide Number Placeholder 3"/>
          <p:cNvSpPr txBox="1">
            <a:spLocks/>
          </p:cNvSpPr>
          <p:nvPr/>
        </p:nvSpPr>
        <p:spPr bwMode="auto">
          <a:xfrm>
            <a:off x="6096000" y="1920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Calibri" panose="020F0502020204030204" pitchFamily="34" charset="0"/>
              </a:rPr>
              <a:t>After:</a:t>
            </a:r>
          </a:p>
        </p:txBody>
      </p:sp>
      <p:pic>
        <p:nvPicPr>
          <p:cNvPr id="183303" name="Picture 8" descr="http://homepage.mac.com/demark/tsunami/1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479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4" name="TextBox 7"/>
          <p:cNvSpPr txBox="1">
            <a:spLocks noChangeArrowheads="1"/>
          </p:cNvSpPr>
          <p:nvPr/>
        </p:nvSpPr>
        <p:spPr bwMode="auto">
          <a:xfrm>
            <a:off x="2286000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http://homepage.mac.com/demark/tsunami/14.html</a:t>
            </a:r>
          </a:p>
        </p:txBody>
      </p:sp>
      <p:sp>
        <p:nvSpPr>
          <p:cNvPr id="4630531" name="Rectangle 3"/>
          <p:cNvSpPr>
            <a:spLocks noChangeArrowheads="1"/>
          </p:cNvSpPr>
          <p:nvPr/>
        </p:nvSpPr>
        <p:spPr bwMode="auto">
          <a:xfrm rot="-1845255">
            <a:off x="2195513" y="2012950"/>
            <a:ext cx="5029200" cy="1570038"/>
          </a:xfrm>
          <a:prstGeom prst="rect">
            <a:avLst/>
          </a:prstGeom>
          <a:solidFill>
            <a:srgbClr val="00000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smtClean="0">
                <a:solidFill>
                  <a:srgbClr val="FFFFFF"/>
                </a:solidFill>
              </a:rPr>
              <a:t>PPT’s defaults</a:t>
            </a:r>
            <a:br>
              <a:rPr lang="en-US" altLang="en-US" sz="4800" smtClean="0">
                <a:solidFill>
                  <a:srgbClr val="FFFFFF"/>
                </a:solidFill>
              </a:rPr>
            </a:br>
            <a:r>
              <a:rPr lang="en-US" altLang="en-US" sz="4800" smtClean="0">
                <a:solidFill>
                  <a:srgbClr val="FFFFFF"/>
                </a:solidFill>
              </a:rPr>
              <a:t>crowd this slide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80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05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015038"/>
            <a:ext cx="7848600" cy="400050"/>
          </a:xfrm>
        </p:spPr>
        <p:txBody>
          <a:bodyPr/>
          <a:lstStyle/>
          <a:p>
            <a:pPr marL="0" indent="0" algn="ctr"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2004 Indian Ocean Tsunami: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Gleebruk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Village, Sri Lanka</a:t>
            </a:r>
          </a:p>
        </p:txBody>
      </p:sp>
      <p:sp>
        <p:nvSpPr>
          <p:cNvPr id="184323" name="Slide Number Placeholder 3"/>
          <p:cNvSpPr txBox="1">
            <a:spLocks noGrp="1"/>
          </p:cNvSpPr>
          <p:nvPr/>
        </p:nvSpPr>
        <p:spPr bwMode="auto">
          <a:xfrm>
            <a:off x="1219200" y="15240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D0D0D"/>
                </a:solidFill>
              </a:rPr>
              <a:t>Before</a:t>
            </a:r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9023350" cy="954088"/>
          </a:xfrm>
        </p:spPr>
        <p:txBody>
          <a:bodyPr/>
          <a:lstStyle/>
          <a:p>
            <a:pPr eaLnBrk="1" hangingPunct="1"/>
            <a:r>
              <a:rPr lang="en-US" altLang="en-US" smtClean="0"/>
              <a:t>Tsunamis cause devastating destruction, </a:t>
            </a:r>
            <a:br>
              <a:rPr lang="en-US" altLang="en-US" smtClean="0"/>
            </a:br>
            <a:r>
              <a:rPr lang="en-US" altLang="en-US" smtClean="0"/>
              <a:t>especially to sparsely vegetated areas</a:t>
            </a:r>
          </a:p>
        </p:txBody>
      </p:sp>
      <p:pic>
        <p:nvPicPr>
          <p:cNvPr id="184325" name="Picture 6" descr="http://homepage.mac.com/demark/tsunami/1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038600" cy="403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92390" name="Group 6"/>
          <p:cNvGrpSpPr>
            <a:grpSpLocks/>
          </p:cNvGrpSpPr>
          <p:nvPr/>
        </p:nvGrpSpPr>
        <p:grpSpPr bwMode="auto">
          <a:xfrm>
            <a:off x="4648200" y="1524000"/>
            <a:ext cx="4038600" cy="4419600"/>
            <a:chOff x="2928" y="960"/>
            <a:chExt cx="2544" cy="2784"/>
          </a:xfrm>
        </p:grpSpPr>
        <p:sp>
          <p:nvSpPr>
            <p:cNvPr id="184331" name="Slide Number Placeholder 3"/>
            <p:cNvSpPr txBox="1">
              <a:spLocks/>
            </p:cNvSpPr>
            <p:nvPr/>
          </p:nvSpPr>
          <p:spPr bwMode="auto">
            <a:xfrm>
              <a:off x="3504" y="960"/>
              <a:ext cx="13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defRPr sz="2000" b="1">
                  <a:solidFill>
                    <a:srgbClr val="000099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D0D0D"/>
                  </a:solidFill>
                </a:rPr>
                <a:t>After</a:t>
              </a:r>
            </a:p>
          </p:txBody>
        </p:sp>
        <p:pic>
          <p:nvPicPr>
            <p:cNvPr id="184332" name="Picture 8" descr="http://homepage.mac.com/demark/tsunami/14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544" cy="2544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327" name="TextBox 7"/>
          <p:cNvSpPr txBox="1">
            <a:spLocks noChangeArrowheads="1"/>
          </p:cNvSpPr>
          <p:nvPr/>
        </p:nvSpPr>
        <p:spPr bwMode="auto">
          <a:xfrm>
            <a:off x="6553200" y="6550025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smtClean="0">
                <a:solidFill>
                  <a:srgbClr val="000000"/>
                </a:solidFill>
                <a:cs typeface="Times New Roman" panose="02020603050405020304" pitchFamily="18" charset="0"/>
              </a:rPr>
              <a:t>[homepage.mac.com/demark/]</a:t>
            </a:r>
          </a:p>
        </p:txBody>
      </p:sp>
      <p:sp>
        <p:nvSpPr>
          <p:cNvPr id="184328" name="Text Box 10"/>
          <p:cNvSpPr txBox="1">
            <a:spLocks noChangeArrowheads="1"/>
          </p:cNvSpPr>
          <p:nvPr/>
        </p:nvSpPr>
        <p:spPr bwMode="auto">
          <a:xfrm rot="3692378">
            <a:off x="3501232" y="4652168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Sparse</a:t>
            </a:r>
          </a:p>
        </p:txBody>
      </p:sp>
      <p:sp>
        <p:nvSpPr>
          <p:cNvPr id="184329" name="Text Box 11"/>
          <p:cNvSpPr txBox="1">
            <a:spLocks noChangeArrowheads="1"/>
          </p:cNvSpPr>
          <p:nvPr/>
        </p:nvSpPr>
        <p:spPr bwMode="auto">
          <a:xfrm>
            <a:off x="1397000" y="2894013"/>
            <a:ext cx="81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Sparse</a:t>
            </a:r>
          </a:p>
        </p:txBody>
      </p:sp>
      <p:sp>
        <p:nvSpPr>
          <p:cNvPr id="184330" name="Text Box 12"/>
          <p:cNvSpPr txBox="1">
            <a:spLocks noChangeArrowheads="1"/>
          </p:cNvSpPr>
          <p:nvPr/>
        </p:nvSpPr>
        <p:spPr bwMode="auto">
          <a:xfrm>
            <a:off x="3606800" y="3048000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Sparse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8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8"/>
          <a:stretch>
            <a:fillRect/>
          </a:stretch>
        </p:blipFill>
        <p:spPr bwMode="auto">
          <a:xfrm>
            <a:off x="304800" y="1719263"/>
            <a:ext cx="6553200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2400" y="114300"/>
            <a:ext cx="8907463" cy="5448300"/>
            <a:chOff x="152400" y="114300"/>
            <a:chExt cx="8907463" cy="5448300"/>
          </a:xfrm>
        </p:grpSpPr>
        <p:sp>
          <p:nvSpPr>
            <p:cNvPr id="5" name="Rectangle 2050"/>
            <p:cNvSpPr txBox="1">
              <a:spLocks noChangeArrowheads="1"/>
            </p:cNvSpPr>
            <p:nvPr/>
          </p:nvSpPr>
          <p:spPr bwMode="auto">
            <a:xfrm>
              <a:off x="152400" y="114300"/>
              <a:ext cx="890746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</a:rPr>
                <a:t>A common error in the beginning of scientific talks </a:t>
              </a:r>
              <a:br>
                <a:rPr lang="en-US" sz="2800" dirty="0" smtClean="0">
                  <a:solidFill>
                    <a:srgbClr val="000000"/>
                  </a:solidFill>
                </a:rPr>
              </a:br>
              <a:r>
                <a:rPr lang="en-US" sz="2800" dirty="0" smtClean="0">
                  <a:solidFill>
                    <a:srgbClr val="000000"/>
                  </a:solidFill>
                </a:rPr>
                <a:t>is </a:t>
              </a:r>
              <a:r>
                <a:rPr lang="en-US" sz="2800" dirty="0" smtClean="0">
                  <a:solidFill>
                    <a:prstClr val="black"/>
                  </a:solidFill>
                </a:rPr>
                <a:t>to leave the audience behind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143000" y="2362200"/>
              <a:ext cx="4800600" cy="3200400"/>
              <a:chOff x="1143000" y="2362200"/>
              <a:chExt cx="4800600" cy="32004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143000" y="2362200"/>
                <a:ext cx="4800600" cy="320040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143000" y="2362200"/>
                <a:ext cx="4800600" cy="320040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[Alley, 2013]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06363" y="115888"/>
            <a:ext cx="90376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smtClean="0">
                <a:solidFill>
                  <a:srgbClr val="000000"/>
                </a:solidFill>
                <a:latin typeface="Calibri" panose="020F0502020204030204" pitchFamily="34" charset="0"/>
              </a:rPr>
              <a:t>Determining Whether Atmospheric Mercury Goes </a:t>
            </a:r>
            <a:br>
              <a:rPr lang="en-GB" altLang="en-US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altLang="en-US" b="1" smtClean="0">
                <a:solidFill>
                  <a:srgbClr val="000000"/>
                </a:solidFill>
                <a:latin typeface="Calibri" panose="020F0502020204030204" pitchFamily="34" charset="0"/>
              </a:rPr>
              <a:t>into Surface Snow after a Depletion Event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06363" y="2514600"/>
            <a:ext cx="294005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Katrine Aspmo</a:t>
            </a:r>
            <a:endParaRPr lang="en-GB" altLang="en-US" sz="2000" b="1" baseline="3000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Torunn Berg</a:t>
            </a:r>
            <a:endParaRPr lang="en-GB" altLang="en-US" sz="2000" b="1" baseline="3000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4D4D4D"/>
                </a:solidFill>
                <a:latin typeface="Calibri" panose="020F0502020204030204" pitchFamily="34" charset="0"/>
              </a:rPr>
              <a:t>Norwegian Institute for </a:t>
            </a:r>
            <a:br>
              <a:rPr lang="en-US" altLang="en-US" sz="1600" b="1" smtClean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en-US" altLang="en-US" sz="1600" b="1" smtClean="0">
                <a:solidFill>
                  <a:srgbClr val="4D4D4D"/>
                </a:solidFill>
                <a:latin typeface="Calibri" panose="020F0502020204030204" pitchFamily="34" charset="0"/>
              </a:rPr>
              <a:t>Air Research</a:t>
            </a:r>
            <a:r>
              <a:rPr lang="en-US" altLang="en-US" sz="1700" b="1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Grethe Wibetoe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4D4D4D"/>
                </a:solidFill>
                <a:latin typeface="Calibri" panose="020F0502020204030204" pitchFamily="34" charset="0"/>
              </a:rPr>
              <a:t>University of Oslo, </a:t>
            </a:r>
            <a:br>
              <a:rPr lang="en-US" altLang="en-US" sz="1600" b="1" smtClean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en-US" altLang="en-US" sz="1600" b="1" smtClean="0">
                <a:solidFill>
                  <a:srgbClr val="4D4D4D"/>
                </a:solidFill>
                <a:latin typeface="Calibri" panose="020F0502020204030204" pitchFamily="34" charset="0"/>
              </a:rPr>
              <a:t>Dept. of Chemistry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smtClean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4D4D4D"/>
                </a:solidFill>
                <a:latin typeface="Calibri" panose="020F0502020204030204" pitchFamily="34" charset="0"/>
              </a:rPr>
              <a:t>June 16, 2004</a:t>
            </a:r>
          </a:p>
        </p:txBody>
      </p:sp>
      <p:pic>
        <p:nvPicPr>
          <p:cNvPr id="158724" name="Picture 4" descr="Zeppelin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75338" cy="4694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7349" name="Group 5"/>
          <p:cNvGrpSpPr>
            <a:grpSpLocks/>
          </p:cNvGrpSpPr>
          <p:nvPr/>
        </p:nvGrpSpPr>
        <p:grpSpPr bwMode="auto">
          <a:xfrm>
            <a:off x="6172202" y="4367214"/>
            <a:ext cx="2827338" cy="1751013"/>
            <a:chOff x="3888" y="2858"/>
            <a:chExt cx="1781" cy="1103"/>
          </a:xfrm>
        </p:grpSpPr>
        <p:pic>
          <p:nvPicPr>
            <p:cNvPr id="1587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858"/>
              <a:ext cx="1241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158730" name="Group 6"/>
            <p:cNvGrpSpPr>
              <a:grpSpLocks/>
            </p:cNvGrpSpPr>
            <p:nvPr/>
          </p:nvGrpSpPr>
          <p:grpSpPr bwMode="auto">
            <a:xfrm>
              <a:off x="4344" y="3515"/>
              <a:ext cx="701" cy="291"/>
              <a:chOff x="1527" y="3660"/>
              <a:chExt cx="680" cy="272"/>
            </a:xfrm>
          </p:grpSpPr>
          <p:sp>
            <p:nvSpPr>
              <p:cNvPr id="158732" name="Oval 7"/>
              <p:cNvSpPr>
                <a:spLocks noChangeArrowheads="1"/>
              </p:cNvSpPr>
              <p:nvPr/>
            </p:nvSpPr>
            <p:spPr bwMode="auto">
              <a:xfrm>
                <a:off x="1879" y="3660"/>
                <a:ext cx="328" cy="1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2000" b="1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733" name="Line 8"/>
              <p:cNvSpPr>
                <a:spLocks noChangeShapeType="1"/>
              </p:cNvSpPr>
              <p:nvPr/>
            </p:nvSpPr>
            <p:spPr bwMode="auto">
              <a:xfrm flipH="1">
                <a:off x="1527" y="3771"/>
                <a:ext cx="385" cy="1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8731" name="Text Box 9"/>
            <p:cNvSpPr txBox="1">
              <a:spLocks noChangeArrowheads="1"/>
            </p:cNvSpPr>
            <p:nvPr/>
          </p:nvSpPr>
          <p:spPr bwMode="auto">
            <a:xfrm>
              <a:off x="3888" y="3730"/>
              <a:ext cx="4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b-NO" altLang="en-US" sz="1800" b="1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Event</a:t>
              </a:r>
              <a:endParaRPr lang="en-US" altLang="en-US" sz="1800" b="1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8726" name="Rectangle 10"/>
          <p:cNvSpPr>
            <a:spLocks noChangeArrowheads="1"/>
          </p:cNvSpPr>
          <p:nvPr/>
        </p:nvSpPr>
        <p:spPr bwMode="auto">
          <a:xfrm>
            <a:off x="5030788" y="1565275"/>
            <a:ext cx="3932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FFFFFF"/>
                </a:solidFill>
                <a:latin typeface="Calibri" panose="020F0502020204030204" pitchFamily="34" charset="0"/>
              </a:rPr>
              <a:t>Ny-Ålesund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[Alley, 2013]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5872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49950"/>
            <a:ext cx="64293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8" name="Picture 12" descr="uio-logo_i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16127" r="17613" b="12578"/>
          <a:stretch>
            <a:fillRect/>
          </a:stretch>
        </p:blipFill>
        <p:spPr bwMode="auto">
          <a:xfrm>
            <a:off x="946150" y="5938838"/>
            <a:ext cx="792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19263"/>
            <a:ext cx="6283325" cy="471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" y="114300"/>
            <a:ext cx="8907463" cy="5448300"/>
            <a:chOff x="152400" y="114300"/>
            <a:chExt cx="8907463" cy="5448300"/>
          </a:xfrm>
        </p:grpSpPr>
        <p:sp>
          <p:nvSpPr>
            <p:cNvPr id="5" name="Rectangle 2050"/>
            <p:cNvSpPr txBox="1">
              <a:spLocks noChangeArrowheads="1"/>
            </p:cNvSpPr>
            <p:nvPr/>
          </p:nvSpPr>
          <p:spPr bwMode="auto">
            <a:xfrm>
              <a:off x="152400" y="114300"/>
              <a:ext cx="890746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smtClean="0">
                  <a:solidFill>
                    <a:srgbClr val="000000"/>
                  </a:solidFill>
                </a:rPr>
                <a:t>A common error in the mapping of scientific talks </a:t>
              </a:r>
              <a:br>
                <a:rPr lang="en-US" altLang="en-US" sz="2800" dirty="0" smtClean="0">
                  <a:solidFill>
                    <a:srgbClr val="000000"/>
                  </a:solidFill>
                </a:rPr>
              </a:br>
              <a:r>
                <a:rPr lang="en-US" altLang="en-US" sz="2800" dirty="0" smtClean="0">
                  <a:solidFill>
                    <a:srgbClr val="000000"/>
                  </a:solidFill>
                </a:rPr>
                <a:t>is </a:t>
              </a:r>
              <a:r>
                <a:rPr lang="en-US" altLang="en-US" sz="2800" dirty="0" smtClean="0">
                  <a:solidFill>
                    <a:prstClr val="black"/>
                  </a:solidFill>
                </a:rPr>
                <a:t>to show a list that is not memorable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66800" y="2286000"/>
              <a:ext cx="4800600" cy="32004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143000" y="2362200"/>
              <a:ext cx="4800600" cy="32004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[Alley, 2013]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"/>
          <a:stretch>
            <a:fillRect/>
          </a:stretch>
        </p:blipFill>
        <p:spPr bwMode="auto">
          <a:xfrm>
            <a:off x="3044825" y="4400550"/>
            <a:ext cx="2982913" cy="1976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409700"/>
            <a:ext cx="27908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5"/>
          <a:srcRect l="24094" t="42396" r="26171" b="-1"/>
          <a:stretch/>
        </p:blipFill>
        <p:spPr bwMode="auto">
          <a:xfrm>
            <a:off x="368300" y="1401763"/>
            <a:ext cx="2789238" cy="1963737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 b="0">
              <a:solidFill>
                <a:prstClr val="black"/>
              </a:solidFill>
            </a:endParaRPr>
          </a:p>
        </p:txBody>
      </p:sp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9017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</a:rPr>
              <a:t>This talk traces what happens to mercury after it depletes from the atmosphere in arctic regions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3238" y="4400550"/>
            <a:ext cx="2987675" cy="2381250"/>
            <a:chOff x="3048243" y="4400867"/>
            <a:chExt cx="2989131" cy="2380933"/>
          </a:xfrm>
        </p:grpSpPr>
        <p:sp>
          <p:nvSpPr>
            <p:cNvPr id="7183" name="Text Box 6"/>
            <p:cNvSpPr txBox="1">
              <a:spLocks noChangeArrowheads="1"/>
            </p:cNvSpPr>
            <p:nvPr/>
          </p:nvSpPr>
          <p:spPr bwMode="auto">
            <a:xfrm>
              <a:off x="3048243" y="6412482"/>
              <a:ext cx="2989131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400" b="1">
                  <a:solidFill>
                    <a:srgbClr val="262626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GB" altLang="en-US" sz="1800">
                  <a:solidFill>
                    <a:srgbClr val="111111"/>
                  </a:solidFill>
                </a:rPr>
                <a:t>Environmental implications </a:t>
              </a:r>
            </a:p>
          </p:txBody>
        </p:sp>
        <p:pic>
          <p:nvPicPr>
            <p:cNvPr id="7184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58"/>
            <a:stretch>
              <a:fillRect/>
            </a:stretch>
          </p:blipFill>
          <p:spPr bwMode="auto">
            <a:xfrm>
              <a:off x="3048246" y="4400867"/>
              <a:ext cx="2982533" cy="1976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0" y="1408113"/>
            <a:ext cx="3606800" cy="2401887"/>
            <a:chOff x="5334000" y="1407722"/>
            <a:chExt cx="3606800" cy="2402439"/>
          </a:xfrm>
        </p:grpSpPr>
        <p:sp>
          <p:nvSpPr>
            <p:cNvPr id="7181" name="Text Box 5"/>
            <p:cNvSpPr txBox="1">
              <a:spLocks noChangeArrowheads="1"/>
            </p:cNvSpPr>
            <p:nvPr/>
          </p:nvSpPr>
          <p:spPr bwMode="auto">
            <a:xfrm>
              <a:off x="5334000" y="3440668"/>
              <a:ext cx="3606800" cy="36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400" b="1">
                  <a:solidFill>
                    <a:srgbClr val="262626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800">
                  <a:solidFill>
                    <a:srgbClr val="111111"/>
                  </a:solidFill>
                </a:rPr>
                <a:t>Measurements from Station</a:t>
              </a:r>
            </a:p>
          </p:txBody>
        </p:sp>
        <p:pic>
          <p:nvPicPr>
            <p:cNvPr id="7182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573" y="1407722"/>
              <a:ext cx="2789653" cy="195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389063"/>
            <a:ext cx="3525838" cy="2420937"/>
            <a:chOff x="0" y="1388790"/>
            <a:chExt cx="3525838" cy="2421210"/>
          </a:xfrm>
        </p:grpSpPr>
        <p:sp>
          <p:nvSpPr>
            <p:cNvPr id="7179" name="Text Box 4"/>
            <p:cNvSpPr txBox="1">
              <a:spLocks noChangeArrowheads="1"/>
            </p:cNvSpPr>
            <p:nvPr/>
          </p:nvSpPr>
          <p:spPr bwMode="auto">
            <a:xfrm>
              <a:off x="0" y="3440668"/>
              <a:ext cx="3525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400" b="1">
                  <a:solidFill>
                    <a:srgbClr val="262626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800">
                  <a:solidFill>
                    <a:srgbClr val="111111"/>
                  </a:solidFill>
                </a:rPr>
                <a:t>Theory for mercury cycling </a:t>
              </a:r>
            </a:p>
          </p:txBody>
        </p:sp>
        <p:pic>
          <p:nvPicPr>
            <p:cNvPr id="7177" name="Picture 11"/>
            <p:cNvPicPr>
              <a:picLocks noChangeAspect="1" noChangeArrowheads="1"/>
            </p:cNvPicPr>
            <p:nvPr/>
          </p:nvPicPr>
          <p:blipFill rotWithShape="1">
            <a:blip r:embed="rId8"/>
            <a:srcRect l="24094" t="42396" r="26171" b="-1"/>
            <a:stretch/>
          </p:blipFill>
          <p:spPr bwMode="auto">
            <a:xfrm>
              <a:off x="368300" y="1388790"/>
              <a:ext cx="2789238" cy="1963958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6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4688"/>
            <a:ext cx="6248400" cy="4684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" y="114300"/>
            <a:ext cx="8907463" cy="5676900"/>
            <a:chOff x="152400" y="114300"/>
            <a:chExt cx="8907463" cy="5676900"/>
          </a:xfrm>
        </p:grpSpPr>
        <p:sp>
          <p:nvSpPr>
            <p:cNvPr id="5" name="Rectangle 2050"/>
            <p:cNvSpPr txBox="1">
              <a:spLocks noChangeArrowheads="1"/>
            </p:cNvSpPr>
            <p:nvPr/>
          </p:nvSpPr>
          <p:spPr bwMode="auto">
            <a:xfrm>
              <a:off x="152400" y="114300"/>
              <a:ext cx="890746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000" b="1">
                  <a:solidFill>
                    <a:srgbClr val="000099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smtClean="0">
                  <a:solidFill>
                    <a:srgbClr val="000000"/>
                  </a:solidFill>
                </a:rPr>
                <a:t>A common error in the endings of scientific talks </a:t>
              </a:r>
              <a:br>
                <a:rPr lang="en-US" altLang="en-US" sz="2800" dirty="0" smtClean="0">
                  <a:solidFill>
                    <a:srgbClr val="000000"/>
                  </a:solidFill>
                </a:rPr>
              </a:br>
              <a:r>
                <a:rPr lang="en-US" altLang="en-US" sz="2800" dirty="0" smtClean="0">
                  <a:solidFill>
                    <a:srgbClr val="000000"/>
                  </a:solidFill>
                </a:rPr>
                <a:t>is to waste the last slide</a:t>
              </a:r>
              <a:endParaRPr lang="en-US" altLang="en-US" sz="2800" b="0" dirty="0" smtClean="0">
                <a:solidFill>
                  <a:srgbClr val="BFBFB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14400" y="2590800"/>
              <a:ext cx="4800600" cy="32004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14400" y="2590800"/>
              <a:ext cx="4800600" cy="32004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[Alley, 2013]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647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17" name="Rectangle 14"/>
          <p:cNvSpPr>
            <a:spLocks noChangeArrowheads="1"/>
          </p:cNvSpPr>
          <p:nvPr/>
        </p:nvSpPr>
        <p:spPr bwMode="auto">
          <a:xfrm>
            <a:off x="76200" y="76200"/>
            <a:ext cx="899160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PowerPoint’s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defaults arose before much research on slides</a:t>
            </a:r>
            <a:b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have not changed significantly</a:t>
            </a:r>
            <a:endParaRPr lang="en-US" sz="2800" dirty="0">
              <a:solidFill>
                <a:srgbClr val="FFFFFF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6200" y="1295400"/>
            <a:ext cx="9372600" cy="5486400"/>
            <a:chOff x="0" y="1371600"/>
            <a:chExt cx="9372600" cy="5486400"/>
          </a:xfrm>
        </p:grpSpPr>
        <p:grpSp>
          <p:nvGrpSpPr>
            <p:cNvPr id="163846" name="Group 2"/>
            <p:cNvGrpSpPr>
              <a:grpSpLocks/>
            </p:cNvGrpSpPr>
            <p:nvPr/>
          </p:nvGrpSpPr>
          <p:grpSpPr bwMode="auto">
            <a:xfrm>
              <a:off x="0" y="3276600"/>
              <a:ext cx="9372600" cy="1311275"/>
              <a:chOff x="0" y="2064"/>
              <a:chExt cx="5904" cy="826"/>
            </a:xfrm>
          </p:grpSpPr>
          <p:sp>
            <p:nvSpPr>
              <p:cNvPr id="163855" name="Line 3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856" name="Text Box 4"/>
              <p:cNvSpPr txBox="1">
                <a:spLocks noChangeArrowheads="1"/>
              </p:cNvSpPr>
              <p:nvPr/>
            </p:nvSpPr>
            <p:spPr bwMode="auto">
              <a:xfrm>
                <a:off x="884" y="2640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smtClean="0"/>
                  <a:t>1987</a:t>
                </a:r>
              </a:p>
            </p:txBody>
          </p:sp>
          <p:sp>
            <p:nvSpPr>
              <p:cNvPr id="163857" name="Line 5"/>
              <p:cNvSpPr>
                <a:spLocks noChangeShapeType="1"/>
              </p:cNvSpPr>
              <p:nvPr/>
            </p:nvSpPr>
            <p:spPr bwMode="auto">
              <a:xfrm>
                <a:off x="0" y="2592"/>
                <a:ext cx="590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3847" name="Group 6"/>
            <p:cNvGrpSpPr>
              <a:grpSpLocks/>
            </p:cNvGrpSpPr>
            <p:nvPr/>
          </p:nvGrpSpPr>
          <p:grpSpPr bwMode="auto">
            <a:xfrm>
              <a:off x="2895600" y="3657600"/>
              <a:ext cx="3276600" cy="3200400"/>
              <a:chOff x="1824" y="2304"/>
              <a:chExt cx="2064" cy="2016"/>
            </a:xfrm>
          </p:grpSpPr>
          <p:sp>
            <p:nvSpPr>
              <p:cNvPr id="163852" name="Line 7"/>
              <p:cNvSpPr>
                <a:spLocks noChangeShapeType="1"/>
              </p:cNvSpPr>
              <p:nvPr/>
            </p:nvSpPr>
            <p:spPr bwMode="auto">
              <a:xfrm flipV="1">
                <a:off x="2832" y="2592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63853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2769"/>
                <a:ext cx="2064" cy="155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854" name="Text Box 9"/>
              <p:cNvSpPr txBox="1">
                <a:spLocks noChangeArrowheads="1"/>
              </p:cNvSpPr>
              <p:nvPr/>
            </p:nvSpPr>
            <p:spPr bwMode="auto">
              <a:xfrm>
                <a:off x="2592" y="2304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dirty="0" smtClean="0"/>
                  <a:t>2003</a:t>
                </a:r>
              </a:p>
            </p:txBody>
          </p:sp>
        </p:grpSp>
        <p:grpSp>
          <p:nvGrpSpPr>
            <p:cNvPr id="163848" name="Group 10"/>
            <p:cNvGrpSpPr>
              <a:grpSpLocks/>
            </p:cNvGrpSpPr>
            <p:nvPr/>
          </p:nvGrpSpPr>
          <p:grpSpPr bwMode="auto">
            <a:xfrm>
              <a:off x="5854700" y="1371600"/>
              <a:ext cx="3289300" cy="3222625"/>
              <a:chOff x="3688" y="864"/>
              <a:chExt cx="2072" cy="2030"/>
            </a:xfrm>
          </p:grpSpPr>
          <p:sp>
            <p:nvSpPr>
              <p:cNvPr id="163849" name="Line 11"/>
              <p:cNvSpPr>
                <a:spLocks noChangeShapeType="1"/>
              </p:cNvSpPr>
              <p:nvPr/>
            </p:nvSpPr>
            <p:spPr bwMode="auto">
              <a:xfrm flipV="1">
                <a:off x="4704" y="2064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63850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8" y="864"/>
                <a:ext cx="2072" cy="15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851" name="Text Box 13"/>
              <p:cNvSpPr txBox="1">
                <a:spLocks noChangeArrowheads="1"/>
              </p:cNvSpPr>
              <p:nvPr/>
            </p:nvSpPr>
            <p:spPr bwMode="auto">
              <a:xfrm>
                <a:off x="4460" y="2644"/>
                <a:ext cx="4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dirty="0" smtClean="0"/>
                  <a:t>2007</a:t>
                </a:r>
              </a:p>
            </p:txBody>
          </p:sp>
        </p:grpSp>
      </p:grpSp>
      <p:pic>
        <p:nvPicPr>
          <p:cNvPr id="163844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3352800" cy="250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5" name="Text Box 16"/>
          <p:cNvSpPr txBox="1">
            <a:spLocks noChangeArrowheads="1"/>
          </p:cNvSpPr>
          <p:nvPr/>
        </p:nvSpPr>
        <p:spPr bwMode="auto">
          <a:xfrm>
            <a:off x="-47171" y="6509658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dirty="0" smtClean="0">
                <a:solidFill>
                  <a:srgbClr val="000000"/>
                </a:solidFill>
              </a:rPr>
              <a:t>[Gomes 2007]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[Alley, 2013]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76200" y="2489200"/>
            <a:ext cx="36353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Adsorbed HOAc allows </a:t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the growth of siderite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A thick siderite layer protects </a:t>
            </a:r>
            <a:br>
              <a:rPr lang="en-US" altLang="en-US" sz="2000" smtClean="0">
                <a:solidFill>
                  <a:srgbClr val="000000"/>
                </a:solidFill>
              </a:rPr>
            </a:br>
            <a:r>
              <a:rPr lang="en-US" altLang="en-US" sz="2000" smtClean="0">
                <a:solidFill>
                  <a:srgbClr val="000000"/>
                </a:solidFill>
              </a:rPr>
              <a:t>the steel from corrosion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656013" y="6078538"/>
            <a:ext cx="185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188420" name="Text Box 5"/>
          <p:cNvSpPr txBox="1">
            <a:spLocks noChangeArrowheads="1"/>
          </p:cNvSpPr>
          <p:nvPr/>
        </p:nvSpPr>
        <p:spPr bwMode="auto">
          <a:xfrm>
            <a:off x="76200" y="76200"/>
            <a:ext cx="8997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</a:rPr>
              <a:t>In summary, high concentrations of acetic acid</a:t>
            </a:r>
            <a:br>
              <a:rPr lang="en-US" altLang="en-US" sz="2800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help protect steel from corrosion</a:t>
            </a:r>
          </a:p>
        </p:txBody>
      </p:sp>
      <p:grpSp>
        <p:nvGrpSpPr>
          <p:cNvPr id="188421" name="Group 49"/>
          <p:cNvGrpSpPr>
            <a:grpSpLocks/>
          </p:cNvGrpSpPr>
          <p:nvPr/>
        </p:nvGrpSpPr>
        <p:grpSpPr bwMode="auto">
          <a:xfrm>
            <a:off x="3810000" y="1981200"/>
            <a:ext cx="5257800" cy="2895600"/>
            <a:chOff x="381000" y="2514600"/>
            <a:chExt cx="8458200" cy="3581400"/>
          </a:xfrm>
        </p:grpSpPr>
        <p:sp>
          <p:nvSpPr>
            <p:cNvPr id="8" name="Rectangle 7"/>
            <p:cNvSpPr/>
            <p:nvPr/>
          </p:nvSpPr>
          <p:spPr>
            <a:xfrm>
              <a:off x="381000" y="2514600"/>
              <a:ext cx="8458200" cy="35814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4419182"/>
              <a:ext cx="8458200" cy="167681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0" b="1" dirty="0">
                  <a:solidFill>
                    <a:srgbClr val="FFFFFF"/>
                  </a:solidFill>
                </a:rPr>
                <a:t>Steel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0800000" flipV="1">
              <a:off x="381000" y="4419182"/>
              <a:ext cx="8458200" cy="3043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FFFFFF"/>
                  </a:solidFill>
                </a:rPr>
                <a:t>Fe</a:t>
              </a:r>
              <a:r>
                <a:rPr lang="en-US" sz="2000" b="1" baseline="-25000" dirty="0">
                  <a:solidFill>
                    <a:srgbClr val="FFFFFF"/>
                  </a:solidFill>
                </a:rPr>
                <a:t>3+x</a:t>
              </a:r>
              <a:r>
                <a:rPr lang="en-US" sz="2000" b="1" dirty="0">
                  <a:solidFill>
                    <a:srgbClr val="FFFFFF"/>
                  </a:solidFill>
                </a:rPr>
                <a:t> O</a:t>
              </a:r>
              <a:r>
                <a:rPr lang="en-US" sz="2000" b="1" baseline="-25000" dirty="0">
                  <a:solidFill>
                    <a:srgbClr val="FFFFFF"/>
                  </a:solidFill>
                </a:rPr>
                <a:t>4-y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V="1">
              <a:off x="381000" y="3887078"/>
              <a:ext cx="8458200" cy="455529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FeCO</a:t>
              </a:r>
              <a:r>
                <a:rPr lang="en-US" sz="2000" b="1" baseline="-25000" dirty="0">
                  <a:solidFill>
                    <a:srgbClr val="000000"/>
                  </a:solidFill>
                </a:rPr>
                <a:t>3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88429" name="Group 47"/>
            <p:cNvGrpSpPr>
              <a:grpSpLocks/>
            </p:cNvGrpSpPr>
            <p:nvPr/>
          </p:nvGrpSpPr>
          <p:grpSpPr bwMode="auto">
            <a:xfrm>
              <a:off x="457200" y="4267200"/>
              <a:ext cx="8382000" cy="152400"/>
              <a:chOff x="457200" y="4267200"/>
              <a:chExt cx="8382000" cy="152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57613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87456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14745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144588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71875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601718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29007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58850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86137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515980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743269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973112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200400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430242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657531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87374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114662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344504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71793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801636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8924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258766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86055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15898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943186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173028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400317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630160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857448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087290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14579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544422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771710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001552" y="4267994"/>
                <a:ext cx="150675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228842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458684" y="4267994"/>
                <a:ext cx="150674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685972" y="4267994"/>
                <a:ext cx="153228" cy="1511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8422" name="Line 51"/>
          <p:cNvSpPr>
            <a:spLocks noChangeShapeType="1"/>
          </p:cNvSpPr>
          <p:nvPr/>
        </p:nvSpPr>
        <p:spPr bwMode="auto">
          <a:xfrm>
            <a:off x="2667000" y="3048000"/>
            <a:ext cx="8382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188423" name="Line 52"/>
          <p:cNvSpPr>
            <a:spLocks noChangeShapeType="1"/>
          </p:cNvSpPr>
          <p:nvPr/>
        </p:nvSpPr>
        <p:spPr bwMode="auto">
          <a:xfrm flipV="1">
            <a:off x="2667000" y="3505200"/>
            <a:ext cx="8382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pic>
        <p:nvPicPr>
          <p:cNvPr id="18842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22223"/>
          <a:stretch>
            <a:fillRect/>
          </a:stretch>
        </p:blipFill>
        <p:spPr bwMode="auto">
          <a:xfrm>
            <a:off x="8059738" y="61722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1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4"/>
          <p:cNvSpPr>
            <a:spLocks noChangeArrowheads="1"/>
          </p:cNvSpPr>
          <p:nvPr/>
        </p:nvSpPr>
        <p:spPr bwMode="auto">
          <a:xfrm>
            <a:off x="57150" y="76200"/>
            <a:ext cx="9058275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E7E7E7">
                    <a:lumMod val="25000"/>
                  </a:srgbClr>
                </a:solidFill>
                <a:latin typeface="Calibri" panose="020F0502020204030204" pitchFamily="34" charset="0"/>
              </a:rPr>
              <a:t>Many engineers and scientists have had success</a:t>
            </a:r>
            <a:br>
              <a:rPr lang="en-US" sz="2800" b="1" dirty="0">
                <a:solidFill>
                  <a:srgbClr val="E7E7E7">
                    <a:lumMod val="25000"/>
                  </a:srgbClr>
                </a:solidFill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rgbClr val="E7E7E7">
                    <a:lumMod val="25000"/>
                  </a:srgbClr>
                </a:solidFill>
                <a:latin typeface="Calibri" panose="020F0502020204030204" pitchFamily="34" charset="0"/>
              </a:rPr>
              <a:t>using the assertion-evidence approach</a:t>
            </a:r>
          </a:p>
        </p:txBody>
      </p:sp>
      <p:grpSp>
        <p:nvGrpSpPr>
          <p:cNvPr id="194563" name="Group 1"/>
          <p:cNvGrpSpPr>
            <a:grpSpLocks/>
          </p:cNvGrpSpPr>
          <p:nvPr/>
        </p:nvGrpSpPr>
        <p:grpSpPr bwMode="auto">
          <a:xfrm>
            <a:off x="-76200" y="1371600"/>
            <a:ext cx="5880436" cy="6427787"/>
            <a:chOff x="152400" y="1277321"/>
            <a:chExt cx="5880419" cy="6428010"/>
          </a:xfrm>
        </p:grpSpPr>
        <p:pic>
          <p:nvPicPr>
            <p:cNvPr id="194564" name="Picture 2" descr="Terry_J pic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331" r="8571"/>
            <a:stretch>
              <a:fillRect/>
            </a:stretch>
          </p:blipFill>
          <p:spPr bwMode="auto">
            <a:xfrm>
              <a:off x="152400" y="1549400"/>
              <a:ext cx="3171825" cy="3022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66" name="Picture 11" descr="http://www.writing.engr.psu.edu/utree/Images/Sarah_Torha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3228975"/>
              <a:ext cx="2771775" cy="39338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567" name="Group 9"/>
            <p:cNvGrpSpPr>
              <a:grpSpLocks/>
            </p:cNvGrpSpPr>
            <p:nvPr/>
          </p:nvGrpSpPr>
          <p:grpSpPr bwMode="auto">
            <a:xfrm>
              <a:off x="152400" y="1277321"/>
              <a:ext cx="5880419" cy="5580679"/>
              <a:chOff x="152400" y="1277321"/>
              <a:chExt cx="5880419" cy="5580679"/>
            </a:xfrm>
          </p:grpSpPr>
          <p:pic>
            <p:nvPicPr>
              <p:cNvPr id="194569" name="Picture 11" descr="http://sphotos-a.xx.fbcdn.net/hphotos-ash4/s720x720/486327_10151076001413454_259148042_n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067" y="1277321"/>
                <a:ext cx="1863752" cy="20754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570" name="Picture 2" descr="http://www.clemson.edu/ce/images/faculty/atamturktur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657600"/>
                <a:ext cx="1828800" cy="204163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571" name="Picture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4517383"/>
                <a:ext cx="2057400" cy="234061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572" name="Picture 2" descr="http://simula.no/about/management/Are%20Magnus%20Bruaset%20-%20mgmt.jpg/imag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349" y="1371600"/>
                <a:ext cx="1703752" cy="23495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4568" name="Picture 2" descr="http://www.personal.psu.edu/users/j/s/jsm5096/images/me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590902"/>
              <a:ext cx="1388164" cy="21144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2171017"/>
            <a:ext cx="2365973" cy="387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14463" y="6096000"/>
            <a:ext cx="322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writing.engr.psu.edu/speaking.html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156200" cy="385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7" name="Rectangle 14"/>
          <p:cNvSpPr>
            <a:spLocks noChangeArrowheads="1"/>
          </p:cNvSpPr>
          <p:nvPr/>
        </p:nvSpPr>
        <p:spPr bwMode="auto">
          <a:xfrm>
            <a:off x="76200" y="152400"/>
            <a:ext cx="8991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eaLnBrk="0" hangingPunct="0"/>
            <a:r>
              <a:rPr lang="en-US" sz="2800" b="1" dirty="0"/>
              <a:t>PowerPoint’s defaults run counter to how people learn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2143125"/>
            <a:ext cx="6937375" cy="628650"/>
            <a:chOff x="480" y="1350"/>
            <a:chExt cx="4370" cy="396"/>
          </a:xfrm>
        </p:grpSpPr>
        <p:sp>
          <p:nvSpPr>
            <p:cNvPr id="185358" name="Line 5"/>
            <p:cNvSpPr>
              <a:spLocks noChangeShapeType="1"/>
            </p:cNvSpPr>
            <p:nvPr/>
          </p:nvSpPr>
          <p:spPr bwMode="auto">
            <a:xfrm flipV="1">
              <a:off x="3024" y="1536"/>
              <a:ext cx="336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9" name="Text Box 6"/>
            <p:cNvSpPr txBox="1">
              <a:spLocks noChangeArrowheads="1"/>
            </p:cNvSpPr>
            <p:nvPr/>
          </p:nvSpPr>
          <p:spPr bwMode="auto">
            <a:xfrm>
              <a:off x="3389" y="1414"/>
              <a:ext cx="14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/>
                <a:t>Does not filter noise</a:t>
              </a:r>
            </a:p>
          </p:txBody>
        </p:sp>
        <p:sp>
          <p:nvSpPr>
            <p:cNvPr id="185360" name="Rectangle 7"/>
            <p:cNvSpPr>
              <a:spLocks noChangeArrowheads="1"/>
            </p:cNvSpPr>
            <p:nvPr/>
          </p:nvSpPr>
          <p:spPr bwMode="auto">
            <a:xfrm>
              <a:off x="480" y="1350"/>
              <a:ext cx="2544" cy="396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" y="2895600"/>
            <a:ext cx="7769225" cy="1295400"/>
            <a:chOff x="288" y="1824"/>
            <a:chExt cx="4894" cy="816"/>
          </a:xfrm>
        </p:grpSpPr>
        <p:sp>
          <p:nvSpPr>
            <p:cNvPr id="185355" name="Text Box 9"/>
            <p:cNvSpPr txBox="1">
              <a:spLocks noChangeArrowheads="1"/>
            </p:cNvSpPr>
            <p:nvPr/>
          </p:nvSpPr>
          <p:spPr bwMode="auto">
            <a:xfrm>
              <a:off x="3386" y="2102"/>
              <a:ext cx="17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/>
                <a:t>Leads to too </a:t>
              </a:r>
              <a:r>
                <a:rPr lang="en-US" dirty="0" smtClean="0"/>
                <a:t>many words</a:t>
              </a:r>
              <a:endParaRPr lang="en-US" dirty="0"/>
            </a:p>
          </p:txBody>
        </p:sp>
        <p:sp>
          <p:nvSpPr>
            <p:cNvPr id="185356" name="Line 10"/>
            <p:cNvSpPr>
              <a:spLocks noChangeShapeType="1"/>
            </p:cNvSpPr>
            <p:nvPr/>
          </p:nvSpPr>
          <p:spPr bwMode="auto">
            <a:xfrm>
              <a:off x="2256" y="2238"/>
              <a:ext cx="1088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7" name="Rectangle 11"/>
            <p:cNvSpPr>
              <a:spLocks noChangeArrowheads="1"/>
            </p:cNvSpPr>
            <p:nvPr/>
          </p:nvSpPr>
          <p:spPr bwMode="auto">
            <a:xfrm>
              <a:off x="288" y="1824"/>
              <a:ext cx="1968" cy="816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185350" name="Rectangle 12"/>
          <p:cNvSpPr>
            <a:spLocks noChangeArrowheads="1"/>
          </p:cNvSpPr>
          <p:nvPr/>
        </p:nvSpPr>
        <p:spPr bwMode="auto">
          <a:xfrm>
            <a:off x="2362200" y="3962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7200" y="2895600"/>
            <a:ext cx="7885838" cy="2438400"/>
            <a:chOff x="457200" y="2895600"/>
            <a:chExt cx="7885838" cy="2438267"/>
          </a:xfrm>
        </p:grpSpPr>
        <p:sp>
          <p:nvSpPr>
            <p:cNvPr id="185352" name="Text Box 9"/>
            <p:cNvSpPr txBox="1">
              <a:spLocks noChangeArrowheads="1"/>
            </p:cNvSpPr>
            <p:nvPr/>
          </p:nvSpPr>
          <p:spPr bwMode="auto">
            <a:xfrm>
              <a:off x="5443462" y="4933779"/>
              <a:ext cx="2899576" cy="4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/>
                <a:t>Consumes valuable </a:t>
              </a:r>
              <a:r>
                <a:rPr lang="en-US" dirty="0" smtClean="0"/>
                <a:t>space</a:t>
              </a:r>
              <a:endParaRPr lang="en-US" dirty="0"/>
            </a:p>
          </p:txBody>
        </p:sp>
        <p:sp>
          <p:nvSpPr>
            <p:cNvPr id="185353" name="Line 10"/>
            <p:cNvSpPr>
              <a:spLocks noChangeShapeType="1"/>
            </p:cNvSpPr>
            <p:nvPr/>
          </p:nvSpPr>
          <p:spPr bwMode="auto">
            <a:xfrm>
              <a:off x="3565958" y="4182340"/>
              <a:ext cx="1768042" cy="846859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Rectangle 11"/>
            <p:cNvSpPr>
              <a:spLocks noChangeArrowheads="1"/>
            </p:cNvSpPr>
            <p:nvPr/>
          </p:nvSpPr>
          <p:spPr bwMode="auto">
            <a:xfrm>
              <a:off x="457200" y="2895600"/>
              <a:ext cx="3124200" cy="1295400"/>
            </a:xfrm>
            <a:prstGeom prst="rect">
              <a:avLst/>
            </a:prstGeom>
            <a:noFill/>
            <a:ln w="12700">
              <a:solidFill>
                <a:srgbClr val="5F5F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487136" y="6550223"/>
            <a:ext cx="1656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400" b="0" dirty="0" smtClean="0"/>
              <a:t>[Garner et al., 2009]</a:t>
            </a:r>
            <a:endParaRPr lang="en-US" sz="1400" b="0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3"/>
          <p:cNvGrpSpPr>
            <a:grpSpLocks/>
          </p:cNvGrpSpPr>
          <p:nvPr/>
        </p:nvGrpSpPr>
        <p:grpSpPr bwMode="auto">
          <a:xfrm>
            <a:off x="1981200" y="1600200"/>
            <a:ext cx="4789488" cy="4700588"/>
            <a:chOff x="4876800" y="762000"/>
            <a:chExt cx="3657600" cy="3588774"/>
          </a:xfrm>
        </p:grpSpPr>
        <p:pic>
          <p:nvPicPr>
            <p:cNvPr id="169988" name="Picture 2" descr="http://www.techclarify.com/wp-content/uploads/2010/12/Steve_Jobs_WWDC07-1024x10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762000"/>
              <a:ext cx="3647606" cy="3588774"/>
            </a:xfrm>
            <a:prstGeom prst="rect">
              <a:avLst/>
            </a:prstGeom>
            <a:noFill/>
            <a:ln w="9525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89" name="TextBox 2"/>
            <p:cNvSpPr txBox="1">
              <a:spLocks noChangeArrowheads="1"/>
            </p:cNvSpPr>
            <p:nvPr/>
          </p:nvSpPr>
          <p:spPr bwMode="auto">
            <a:xfrm>
              <a:off x="7283417" y="4066401"/>
              <a:ext cx="1250983" cy="2769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0" smtClean="0">
                  <a:solidFill>
                    <a:srgbClr val="FFFFFF"/>
                  </a:solidFill>
                </a:rPr>
                <a:t>[estevejobs.com]</a:t>
              </a:r>
            </a:p>
          </p:txBody>
        </p:sp>
      </p:grpSp>
      <p:sp>
        <p:nvSpPr>
          <p:cNvPr id="169987" name="Rectangle 4"/>
          <p:cNvSpPr>
            <a:spLocks noChangeArrowheads="1"/>
          </p:cNvSpPr>
          <p:nvPr/>
        </p:nvSpPr>
        <p:spPr bwMode="auto">
          <a:xfrm>
            <a:off x="76200" y="76200"/>
            <a:ext cx="899160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111111"/>
                </a:solidFill>
              </a:rPr>
              <a:t>A key assumption is that </a:t>
            </a:r>
            <a:r>
              <a:rPr lang="en-US" altLang="en-US" sz="2800" dirty="0" smtClean="0">
                <a:solidFill>
                  <a:prstClr val="black"/>
                </a:solidFill>
              </a:rPr>
              <a:t>slides are needed</a:t>
            </a:r>
            <a:br>
              <a:rPr lang="en-US" altLang="en-US" sz="2800" dirty="0" smtClean="0">
                <a:solidFill>
                  <a:prstClr val="black"/>
                </a:solidFill>
              </a:rPr>
            </a:br>
            <a:r>
              <a:rPr lang="en-US" altLang="en-US" sz="2800" dirty="0" smtClean="0">
                <a:solidFill>
                  <a:prstClr val="black"/>
                </a:solidFill>
              </a:rPr>
              <a:t>for that part of the presentation</a:t>
            </a:r>
            <a:endParaRPr lang="en-US" altLang="en-US" sz="2800" b="0" dirty="0" smtClean="0">
              <a:solidFill>
                <a:srgbClr val="7F7F7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[Alley, 2013]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4"/>
          <p:cNvSpPr>
            <a:spLocks noChangeArrowheads="1"/>
          </p:cNvSpPr>
          <p:nvPr/>
        </p:nvSpPr>
        <p:spPr bwMode="auto">
          <a:xfrm>
            <a:off x="76200" y="161925"/>
            <a:ext cx="899160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111111"/>
                </a:solidFill>
              </a:rPr>
              <a:t>Another assumption is that </a:t>
            </a:r>
            <a:r>
              <a:rPr lang="en-US" altLang="en-US" sz="2800" dirty="0" smtClean="0">
                <a:solidFill>
                  <a:prstClr val="black"/>
                </a:solidFill>
                <a:cs typeface="Arial"/>
              </a:rPr>
              <a:t>the slides we </a:t>
            </a:r>
            <a:r>
              <a:rPr lang="en-US" sz="2800" dirty="0" smtClean="0">
                <a:solidFill>
                  <a:prstClr val="black"/>
                </a:solidFill>
                <a:cs typeface="Arial"/>
              </a:rPr>
              <a:t>project </a:t>
            </a:r>
            <a:br>
              <a:rPr lang="en-US" sz="2800" dirty="0" smtClean="0">
                <a:solidFill>
                  <a:prstClr val="black"/>
                </a:solidFill>
                <a:cs typeface="Arial"/>
              </a:rPr>
            </a:br>
            <a:r>
              <a:rPr lang="en-US" sz="2800" dirty="0" smtClean="0">
                <a:solidFill>
                  <a:prstClr val="black"/>
                </a:solidFill>
                <a:cs typeface="Arial"/>
              </a:rPr>
              <a:t>should differ from our handout</a:t>
            </a:r>
            <a:endParaRPr lang="en-US" altLang="en-US" sz="2800" b="0" dirty="0" smtClean="0">
              <a:solidFill>
                <a:prstClr val="black"/>
              </a:solidFill>
            </a:endParaRPr>
          </a:p>
        </p:txBody>
      </p:sp>
      <p:pic>
        <p:nvPicPr>
          <p:cNvPr id="171011" name="Picture 5" descr="iStock_000003129896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24100"/>
            <a:ext cx="3810000" cy="285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2" name="Picture 4" descr="stu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r="5608"/>
          <a:stretch>
            <a:fillRect/>
          </a:stretch>
        </p:blipFill>
        <p:spPr bwMode="auto">
          <a:xfrm>
            <a:off x="5105400" y="2324100"/>
            <a:ext cx="3810000" cy="285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Picture 2" descr="http://us.123rf.com/400wm/400/400/elwynn/elwynn1012/elwynn101200165/8435333-asian-woman-reading-paper-on-desk-in-offi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/>
          <a:stretch>
            <a:fillRect/>
          </a:stretch>
        </p:blipFill>
        <p:spPr bwMode="auto">
          <a:xfrm>
            <a:off x="5105400" y="2306638"/>
            <a:ext cx="3810000" cy="2871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4" name="Text Box 5"/>
          <p:cNvSpPr txBox="1">
            <a:spLocks noChangeArrowheads="1"/>
          </p:cNvSpPr>
          <p:nvPr/>
        </p:nvSpPr>
        <p:spPr bwMode="auto">
          <a:xfrm>
            <a:off x="4267200" y="3162300"/>
            <a:ext cx="568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0" smtClean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[Alley, 2013]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2399" y="1295400"/>
            <a:ext cx="8839201" cy="5092700"/>
            <a:chOff x="152399" y="1524000"/>
            <a:chExt cx="8839201" cy="5092700"/>
          </a:xfrm>
        </p:grpSpPr>
        <p:pic>
          <p:nvPicPr>
            <p:cNvPr id="11" name="Picture 3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1524000"/>
              <a:ext cx="4000500" cy="5092700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2516981"/>
              <a:ext cx="3959225" cy="2969419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7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5"/>
          <p:cNvSpPr txBox="1">
            <a:spLocks noChangeArrowheads="1"/>
          </p:cNvSpPr>
          <p:nvPr/>
        </p:nvSpPr>
        <p:spPr bwMode="auto">
          <a:xfrm>
            <a:off x="4427538" y="3429000"/>
            <a:ext cx="568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b="0" smtClean="0">
                <a:solidFill>
                  <a:srgbClr val="000000"/>
                </a:solidFill>
              </a:rPr>
              <a:t>≠</a:t>
            </a:r>
          </a:p>
        </p:txBody>
      </p:sp>
      <p:pic>
        <p:nvPicPr>
          <p:cNvPr id="172035" name="Picture 6" descr="podium-spkr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40822" r="38087"/>
          <a:stretch>
            <a:fillRect/>
          </a:stretch>
        </p:blipFill>
        <p:spPr bwMode="auto">
          <a:xfrm>
            <a:off x="5257800" y="2514600"/>
            <a:ext cx="3733800" cy="282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Oval 7"/>
          <p:cNvSpPr>
            <a:spLocks noChangeArrowheads="1"/>
          </p:cNvSpPr>
          <p:nvPr/>
        </p:nvSpPr>
        <p:spPr bwMode="auto">
          <a:xfrm>
            <a:off x="5638800" y="4267200"/>
            <a:ext cx="1600200" cy="10683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17203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466975"/>
            <a:ext cx="3859212" cy="2894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0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14300"/>
            <a:ext cx="8907462" cy="95410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800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Another assumption is that the slides that we project are for our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audience</a:t>
            </a:r>
            <a:r>
              <a:rPr lang="en-US" sz="2800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, rather than for </a:t>
            </a:r>
            <a:r>
              <a:rPr lang="en-US" sz="2800" kern="12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us</a:t>
            </a:r>
            <a:endParaRPr lang="en-US" sz="2800" kern="12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2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7000"/>
            <a:ext cx="148763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8113" y="117475"/>
            <a:ext cx="9005887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algn="l"/>
            <a:r>
              <a:rPr lang="en-US" altLang="en-US" sz="2800" b="1" dirty="0" smtClean="0">
                <a:solidFill>
                  <a:srgbClr val="111111"/>
                </a:solidFill>
                <a:latin typeface="Calibri" panose="020F0502020204030204" pitchFamily="34" charset="0"/>
              </a:rPr>
              <a:t>The assertion</a:t>
            </a:r>
            <a:r>
              <a:rPr lang="en-US" altLang="en-US" sz="2800" b="1" dirty="0" smtClean="0">
                <a:solidFill>
                  <a:srgbClr val="11111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–evidence</a:t>
            </a:r>
            <a:r>
              <a:rPr lang="en-US" altLang="en-US" sz="2800" b="1" dirty="0" smtClean="0">
                <a:solidFill>
                  <a:srgbClr val="111111"/>
                </a:solidFill>
                <a:latin typeface="Calibri" panose="020F0502020204030204" pitchFamily="34" charset="0"/>
              </a:rPr>
              <a:t> structure consists of a message headline supported by visual evidence</a:t>
            </a:r>
            <a:endParaRPr lang="en-US" altLang="en-US" sz="2800" dirty="0" smtClean="0">
              <a:solidFill>
                <a:srgbClr val="969696"/>
              </a:solidFill>
              <a:latin typeface="Calibri" panose="020F0502020204030204" pitchFamily="34" charset="0"/>
            </a:endParaRPr>
          </a:p>
        </p:txBody>
      </p:sp>
      <p:sp>
        <p:nvSpPr>
          <p:cNvPr id="173059" name="Text Box 5"/>
          <p:cNvSpPr txBox="1">
            <a:spLocks noChangeArrowheads="1"/>
          </p:cNvSpPr>
          <p:nvPr/>
        </p:nvSpPr>
        <p:spPr bwMode="auto">
          <a:xfrm>
            <a:off x="0" y="6550223"/>
            <a:ext cx="12359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dirty="0" smtClean="0"/>
              <a:t>[Settles, 2002]</a:t>
            </a:r>
          </a:p>
        </p:txBody>
      </p:sp>
      <p:pic>
        <p:nvPicPr>
          <p:cNvPr id="1730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676400"/>
            <a:ext cx="6338888" cy="475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54791" y="6553200"/>
            <a:ext cx="1089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[Alley, 2013]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grpSp>
        <p:nvGrpSpPr>
          <p:cNvPr id="191491" name="Group 9"/>
          <p:cNvGrpSpPr>
            <a:grpSpLocks/>
          </p:cNvGrpSpPr>
          <p:nvPr/>
        </p:nvGrpSpPr>
        <p:grpSpPr bwMode="auto">
          <a:xfrm>
            <a:off x="4124325" y="1905000"/>
            <a:ext cx="4935538" cy="3940175"/>
            <a:chOff x="2598" y="1200"/>
            <a:chExt cx="3109" cy="2482"/>
          </a:xfrm>
        </p:grpSpPr>
        <p:pic>
          <p:nvPicPr>
            <p:cNvPr id="19149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730" cy="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497" name="Text Box 3"/>
            <p:cNvSpPr txBox="1">
              <a:spLocks noChangeArrowheads="1"/>
            </p:cNvSpPr>
            <p:nvPr/>
          </p:nvSpPr>
          <p:spPr bwMode="auto">
            <a:xfrm>
              <a:off x="5150" y="2880"/>
              <a:ext cx="557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scent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source</a:t>
              </a:r>
            </a:p>
          </p:txBody>
        </p:sp>
        <p:sp>
          <p:nvSpPr>
            <p:cNvPr id="191498" name="Rectangle 4"/>
            <p:cNvSpPr>
              <a:spLocks noChangeArrowheads="1"/>
            </p:cNvSpPr>
            <p:nvPr/>
          </p:nvSpPr>
          <p:spPr bwMode="auto">
            <a:xfrm>
              <a:off x="2598" y="1290"/>
              <a:ext cx="613" cy="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9149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067800" cy="904875"/>
          </a:xfrm>
          <a:noFill/>
        </p:spPr>
        <p:txBody>
          <a:bodyPr lIns="63500" tIns="25400" rIns="63500" bIns="25400"/>
          <a:lstStyle/>
          <a:p>
            <a:pPr eaLnBrk="1" hangingPunct="1"/>
            <a:r>
              <a:rPr lang="en-US" dirty="0" smtClean="0"/>
              <a:t>The way a dog sniffs does not contaminate </a:t>
            </a:r>
            <a:br>
              <a:rPr lang="en-US" dirty="0" smtClean="0"/>
            </a:br>
            <a:r>
              <a:rPr lang="en-US" dirty="0" smtClean="0"/>
              <a:t>the vapor stream from the scent source</a:t>
            </a:r>
          </a:p>
        </p:txBody>
      </p:sp>
      <p:sp>
        <p:nvSpPr>
          <p:cNvPr id="191493" name="Text Box 6"/>
          <p:cNvSpPr txBox="1">
            <a:spLocks noChangeArrowheads="1"/>
          </p:cNvSpPr>
          <p:nvPr/>
        </p:nvSpPr>
        <p:spPr bwMode="auto">
          <a:xfrm>
            <a:off x="3738563" y="6481763"/>
            <a:ext cx="1657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[Settles et al., 2002]</a:t>
            </a:r>
          </a:p>
        </p:txBody>
      </p:sp>
      <p:pic>
        <p:nvPicPr>
          <p:cNvPr id="1914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8338"/>
            <a:ext cx="3678238" cy="390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0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2929</Words>
  <Application>Microsoft Office PowerPoint</Application>
  <PresentationFormat>On-screen Show (4:3)</PresentationFormat>
  <Paragraphs>640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Clip</vt:lpstr>
      <vt:lpstr>Equation</vt:lpstr>
      <vt:lpstr>Rethinking Scientific Presentations: The Assertion-Evidence Approach</vt:lpstr>
      <vt:lpstr>Slides influence the preparation, delivery, and understanding of a scientific presentation</vt:lpstr>
      <vt:lpstr>PowerPoint Presentation</vt:lpstr>
      <vt:lpstr>PowerPoint Presentation</vt:lpstr>
      <vt:lpstr>PowerPoint Presentation</vt:lpstr>
      <vt:lpstr>PowerPoint Presentation</vt:lpstr>
      <vt:lpstr>Another assumption is that the slides that we project are for our audience, rather than for us</vt:lpstr>
      <vt:lpstr>The assertion–evidence structure consists of a message headline supported by visual evidence</vt:lpstr>
      <vt:lpstr>The way a dog sniffs does not contaminate  the vapor stream from the scent source</vt:lpstr>
      <vt:lpstr>The way a dog sniffs does not contaminate  the vapor stream from the scent source</vt:lpstr>
      <vt:lpstr>The first step is to write a sentence headline that states the main message of the slide</vt:lpstr>
      <vt:lpstr>A succession of electron acceptors occurs when an aquifer becomes contaminated with oil</vt:lpstr>
      <vt:lpstr>A data acquisition system changes the form of the data</vt:lpstr>
      <vt:lpstr>PowerPoint Presentation</vt:lpstr>
      <vt:lpstr>The second step is to find or create visual evidence  that supports the sentence headline</vt:lpstr>
      <vt:lpstr>PowerPoint Presentation</vt:lpstr>
      <vt:lpstr>Since its construction in 1952, traffic across the bridge has grown exponentially</vt:lpstr>
      <vt:lpstr>Since its construction in 1952, traffic across the bridge has grown exponentially</vt:lpstr>
      <vt:lpstr>Since its construction in 1952, traffic across the bridge has grown exponentially</vt:lpstr>
      <vt:lpstr>Normalized friction factors and Nusselt numbers correlated our data with the data of others</vt:lpstr>
      <vt:lpstr>At typical highway speeds, overcoming drag requires  about two-thirds of a truck engine’s output</vt:lpstr>
      <vt:lpstr>The third step in creating assertion-evidence slides  is to change the defaults of PowerPoint</vt:lpstr>
      <vt:lpstr>Tsunamis cause devastating destruction, especially to sparsely vegetated areas.</vt:lpstr>
      <vt:lpstr>Tsunamis cause devastating destruction,  especially to sparsely vegetated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borchern</dc:creator>
  <cp:lastModifiedBy>Michael Alley</cp:lastModifiedBy>
  <cp:revision>138</cp:revision>
  <cp:lastPrinted>2015-08-19T14:18:48Z</cp:lastPrinted>
  <dcterms:created xsi:type="dcterms:W3CDTF">2014-02-19T23:34:34Z</dcterms:created>
  <dcterms:modified xsi:type="dcterms:W3CDTF">2016-10-08T16:50:03Z</dcterms:modified>
</cp:coreProperties>
</file>